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  <p:sldMasterId id="2147483673" r:id="rId2"/>
  </p:sldMasterIdLst>
  <p:notesMasterIdLst>
    <p:notesMasterId r:id="rId27"/>
  </p:notesMasterIdLst>
  <p:handoutMasterIdLst>
    <p:handoutMasterId r:id="rId28"/>
  </p:handoutMasterIdLst>
  <p:sldIdLst>
    <p:sldId id="495" r:id="rId3"/>
    <p:sldId id="487" r:id="rId4"/>
    <p:sldId id="492" r:id="rId5"/>
    <p:sldId id="488" r:id="rId6"/>
    <p:sldId id="489" r:id="rId7"/>
    <p:sldId id="490" r:id="rId8"/>
    <p:sldId id="465" r:id="rId9"/>
    <p:sldId id="466" r:id="rId10"/>
    <p:sldId id="467" r:id="rId11"/>
    <p:sldId id="429" r:id="rId12"/>
    <p:sldId id="469" r:id="rId13"/>
    <p:sldId id="470" r:id="rId14"/>
    <p:sldId id="468" r:id="rId15"/>
    <p:sldId id="471" r:id="rId16"/>
    <p:sldId id="473" r:id="rId17"/>
    <p:sldId id="474" r:id="rId18"/>
    <p:sldId id="472" r:id="rId19"/>
    <p:sldId id="475" r:id="rId20"/>
    <p:sldId id="476" r:id="rId21"/>
    <p:sldId id="477" r:id="rId22"/>
    <p:sldId id="478" r:id="rId23"/>
    <p:sldId id="479" r:id="rId24"/>
    <p:sldId id="491" r:id="rId25"/>
    <p:sldId id="493" r:id="rId26"/>
  </p:sldIdLst>
  <p:sldSz cx="10691813" cy="7559675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1pPr>
    <a:lvl2pPr marL="476082" algn="l" rtl="0" fontAlgn="base">
      <a:spcBef>
        <a:spcPct val="0"/>
      </a:spcBef>
      <a:spcAft>
        <a:spcPct val="0"/>
      </a:spcAft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2pPr>
    <a:lvl3pPr marL="952165" algn="l" rtl="0" fontAlgn="base">
      <a:spcBef>
        <a:spcPct val="0"/>
      </a:spcBef>
      <a:spcAft>
        <a:spcPct val="0"/>
      </a:spcAft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3pPr>
    <a:lvl4pPr marL="1428247" algn="l" rtl="0" fontAlgn="base">
      <a:spcBef>
        <a:spcPct val="0"/>
      </a:spcBef>
      <a:spcAft>
        <a:spcPct val="0"/>
      </a:spcAft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4pPr>
    <a:lvl5pPr marL="1904329" algn="l" rtl="0" fontAlgn="base">
      <a:spcBef>
        <a:spcPct val="0"/>
      </a:spcBef>
      <a:spcAft>
        <a:spcPct val="0"/>
      </a:spcAft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5pPr>
    <a:lvl6pPr marL="2380412" algn="l" defTabSz="952165" rtl="0" eaLnBrk="1" latinLnBrk="0" hangingPunct="1"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6pPr>
    <a:lvl7pPr marL="2856494" algn="l" defTabSz="952165" rtl="0" eaLnBrk="1" latinLnBrk="0" hangingPunct="1"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7pPr>
    <a:lvl8pPr marL="3332577" algn="l" defTabSz="952165" rtl="0" eaLnBrk="1" latinLnBrk="0" hangingPunct="1"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8pPr>
    <a:lvl9pPr marL="3808659" algn="l" defTabSz="952165" rtl="0" eaLnBrk="1" latinLnBrk="0" hangingPunct="1">
      <a:defRPr sz="2499" b="1" kern="1200">
        <a:solidFill>
          <a:srgbClr val="0000FF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5" userDrawn="1">
          <p15:clr>
            <a:srgbClr val="A4A3A4"/>
          </p15:clr>
        </p15:guide>
        <p15:guide id="2" pos="3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60C3F0-D05C-76E1-683E-64A80BD87D15}" name="Marcin Kosmal" initials="MK" userId="dc19bb22fd21867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B9E"/>
    <a:srgbClr val="E7E6E6"/>
    <a:srgbClr val="0A507F"/>
    <a:srgbClr val="FF3399"/>
    <a:srgbClr val="158A7F"/>
    <a:srgbClr val="FFCCFF"/>
    <a:srgbClr val="FFCCCC"/>
    <a:srgbClr val="005A7D"/>
    <a:srgbClr val="0C0B0B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7" autoAdjust="0"/>
    <p:restoredTop sz="73908" autoAdjust="0"/>
  </p:normalViewPr>
  <p:slideViewPr>
    <p:cSldViewPr snapToObjects="1">
      <p:cViewPr varScale="1">
        <p:scale>
          <a:sx n="74" d="100"/>
          <a:sy n="74" d="100"/>
        </p:scale>
        <p:origin x="2046" y="72"/>
      </p:cViewPr>
      <p:guideLst>
        <p:guide orient="horz" pos="2055"/>
        <p:guide pos="3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684" y="1626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g.laurendeau\Mes%20documents\2-%20AGN%20GLU\1-%20COM%20FRANCE\AGRONOMIE\soufr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pl-PL" sz="1200" b="1" i="0" u="none" strike="noStrike" baseline="0" dirty="0"/>
              <a:t>Badanie porównawcze selektywności </a:t>
            </a:r>
            <a:r>
              <a:rPr lang="pl-PL" sz="1200" b="1" i="0" u="none" strike="noStrike" baseline="0" dirty="0" err="1"/>
              <a:t>dolistnej</a:t>
            </a:r>
            <a:r>
              <a:rPr lang="pl-PL" sz="1200" b="1" i="0" u="none" strike="noStrike" baseline="0" dirty="0"/>
              <a:t> po zastosowaniu kilku rodzajów nawozu</a:t>
            </a:r>
            <a:endParaRPr lang="fr-FR" sz="1200" dirty="0"/>
          </a:p>
        </c:rich>
      </c:tx>
      <c:layout>
        <c:manualLayout>
          <c:xMode val="edge"/>
          <c:yMode val="edge"/>
          <c:x val="0.11323600174978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2413027759810847"/>
          <c:y val="0.19523234669396861"/>
          <c:w val="0.6263187688724986"/>
          <c:h val="0.71141455662352349"/>
        </c:manualLayout>
      </c:layout>
      <c:barChart>
        <c:barDir val="bar"/>
        <c:grouping val="stacked"/>
        <c:varyColors val="0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rgbClr val="993366"/>
              </a:solidFill>
            </c:spPr>
            <c:extLst>
              <c:ext xmlns:c16="http://schemas.microsoft.com/office/drawing/2014/chart" uri="{C3380CC4-5D6E-409C-BE32-E72D297353CC}">
                <c16:uniqueId val="{00000001-52BC-4419-A9C6-326C0EC3E2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Barmeno Regular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Feuil1!$D$3:$D$9</c:f>
              <c:strCache>
                <c:ptCount val="7"/>
                <c:pt idx="0">
                  <c:v>Nitrate de potassium </c:v>
                </c:pt>
                <c:pt idx="1">
                  <c:v>Sulfate d’ammonium</c:v>
                </c:pt>
                <c:pt idx="2">
                  <c:v>DAP</c:v>
                </c:pt>
                <c:pt idx="3">
                  <c:v>Nitrate d’ammonium</c:v>
                </c:pt>
                <c:pt idx="4">
                  <c:v>UAN 32%</c:v>
                </c:pt>
                <c:pt idx="5">
                  <c:v>Urée</c:v>
                </c:pt>
                <c:pt idx="6">
                  <c:v>Urée formaldéhyde + urée</c:v>
                </c:pt>
              </c:strCache>
            </c:strRef>
          </c:cat>
          <c:val>
            <c:numRef>
              <c:f>Feuil1!$E$3:$E$9</c:f>
              <c:numCache>
                <c:formatCode>General</c:formatCode>
                <c:ptCount val="7"/>
                <c:pt idx="0">
                  <c:v>3420</c:v>
                </c:pt>
                <c:pt idx="1">
                  <c:v>2310</c:v>
                </c:pt>
                <c:pt idx="2">
                  <c:v>2050</c:v>
                </c:pt>
                <c:pt idx="3">
                  <c:v>1800</c:v>
                </c:pt>
                <c:pt idx="4">
                  <c:v>1440</c:v>
                </c:pt>
                <c:pt idx="5">
                  <c:v>1040</c:v>
                </c:pt>
                <c:pt idx="6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BC-4419-A9C6-326C0EC3E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72341104"/>
        <c:axId val="172922352"/>
      </c:barChart>
      <c:catAx>
        <c:axId val="17234110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72922352"/>
        <c:crosses val="autoZero"/>
        <c:auto val="1"/>
        <c:lblAlgn val="ctr"/>
        <c:lblOffset val="100"/>
        <c:noMultiLvlLbl val="0"/>
      </c:catAx>
      <c:valAx>
        <c:axId val="17292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7234110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571741032370999E-2"/>
          <c:y val="0.14399314668999799"/>
          <c:w val="0.85822284142911598"/>
          <c:h val="0.57097003499562604"/>
        </c:manualLayout>
      </c:layout>
      <c:lineChart>
        <c:grouping val="standard"/>
        <c:varyColors val="0"/>
        <c:ser>
          <c:idx val="0"/>
          <c:order val="0"/>
          <c:tx>
            <c:strRef>
              <c:f>Feuil1!$B$7</c:f>
              <c:strCache>
                <c:ptCount val="1"/>
                <c:pt idx="0">
                  <c:v>Fourniture du sol</c:v>
                </c:pt>
              </c:strCache>
            </c:strRef>
          </c:tx>
          <c:marker>
            <c:symbol val="none"/>
          </c:marker>
          <c:cat>
            <c:strRef>
              <c:f>Feuil1!$C$6:$N$6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Déc</c:v>
                </c:pt>
                <c:pt idx="4">
                  <c:v>Janv</c:v>
                </c:pt>
                <c:pt idx="5">
                  <c:v>Fev</c:v>
                </c:pt>
                <c:pt idx="6">
                  <c:v>Mars</c:v>
                </c:pt>
                <c:pt idx="7">
                  <c:v>Avril</c:v>
                </c:pt>
                <c:pt idx="8">
                  <c:v>Mai</c:v>
                </c:pt>
                <c:pt idx="9">
                  <c:v>Juin</c:v>
                </c:pt>
                <c:pt idx="10">
                  <c:v>Jllt </c:v>
                </c:pt>
                <c:pt idx="11">
                  <c:v>Aout</c:v>
                </c:pt>
              </c:strCache>
            </c:strRef>
          </c:cat>
          <c:val>
            <c:numRef>
              <c:f>Feuil1!$C$7:$N$7</c:f>
              <c:numCache>
                <c:formatCode>General</c:formatCode>
                <c:ptCount val="12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35</c:v>
                </c:pt>
                <c:pt idx="4">
                  <c:v>20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25</c:v>
                </c:pt>
                <c:pt idx="9">
                  <c:v>45</c:v>
                </c:pt>
                <c:pt idx="10">
                  <c:v>75</c:v>
                </c:pt>
                <c:pt idx="11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31-4EED-89B5-A167C75A4160}"/>
            </c:ext>
          </c:extLst>
        </c:ser>
        <c:ser>
          <c:idx val="1"/>
          <c:order val="1"/>
          <c:tx>
            <c:strRef>
              <c:f>Feuil1!$B$8</c:f>
              <c:strCache>
                <c:ptCount val="1"/>
                <c:pt idx="0">
                  <c:v>Besoins du colza</c:v>
                </c:pt>
              </c:strCache>
            </c:strRef>
          </c:tx>
          <c:marker>
            <c:symbol val="none"/>
          </c:marker>
          <c:cat>
            <c:strRef>
              <c:f>Feuil1!$C$6:$N$6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Déc</c:v>
                </c:pt>
                <c:pt idx="4">
                  <c:v>Janv</c:v>
                </c:pt>
                <c:pt idx="5">
                  <c:v>Fev</c:v>
                </c:pt>
                <c:pt idx="6">
                  <c:v>Mars</c:v>
                </c:pt>
                <c:pt idx="7">
                  <c:v>Avril</c:v>
                </c:pt>
                <c:pt idx="8">
                  <c:v>Mai</c:v>
                </c:pt>
                <c:pt idx="9">
                  <c:v>Juin</c:v>
                </c:pt>
                <c:pt idx="10">
                  <c:v>Jllt </c:v>
                </c:pt>
                <c:pt idx="11">
                  <c:v>Aout</c:v>
                </c:pt>
              </c:strCache>
            </c:strRef>
          </c:cat>
          <c:val>
            <c:numRef>
              <c:f>Feuil1!$C$8:$N$8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25</c:v>
                </c:pt>
                <c:pt idx="7">
                  <c:v>45</c:v>
                </c:pt>
                <c:pt idx="8">
                  <c:v>75</c:v>
                </c:pt>
                <c:pt idx="9">
                  <c:v>115</c:v>
                </c:pt>
                <c:pt idx="10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31-4EED-89B5-A167C75A4160}"/>
            </c:ext>
          </c:extLst>
        </c:ser>
        <c:ser>
          <c:idx val="2"/>
          <c:order val="2"/>
          <c:tx>
            <c:strRef>
              <c:f>Feuil1!$B$9</c:f>
              <c:strCache>
                <c:ptCount val="1"/>
                <c:pt idx="0">
                  <c:v>Besoins des céréales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Feuil1!$C$6:$N$6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Déc</c:v>
                </c:pt>
                <c:pt idx="4">
                  <c:v>Janv</c:v>
                </c:pt>
                <c:pt idx="5">
                  <c:v>Fev</c:v>
                </c:pt>
                <c:pt idx="6">
                  <c:v>Mars</c:v>
                </c:pt>
                <c:pt idx="7">
                  <c:v>Avril</c:v>
                </c:pt>
                <c:pt idx="8">
                  <c:v>Mai</c:v>
                </c:pt>
                <c:pt idx="9">
                  <c:v>Juin</c:v>
                </c:pt>
                <c:pt idx="10">
                  <c:v>Jllt </c:v>
                </c:pt>
                <c:pt idx="11">
                  <c:v>Aout</c:v>
                </c:pt>
              </c:strCache>
            </c:strRef>
          </c:cat>
          <c:val>
            <c:numRef>
              <c:f>Feuil1!$C$9:$N$9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11</c:v>
                </c:pt>
                <c:pt idx="6">
                  <c:v>15</c:v>
                </c:pt>
                <c:pt idx="7">
                  <c:v>35</c:v>
                </c:pt>
                <c:pt idx="8">
                  <c:v>55</c:v>
                </c:pt>
                <c:pt idx="9">
                  <c:v>75</c:v>
                </c:pt>
                <c:pt idx="10">
                  <c:v>85</c:v>
                </c:pt>
                <c:pt idx="11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31-4EED-89B5-A167C75A4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08896"/>
        <c:axId val="173109456"/>
      </c:lineChart>
      <c:catAx>
        <c:axId val="17310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173109456"/>
        <c:crosses val="autoZero"/>
        <c:auto val="1"/>
        <c:lblAlgn val="ctr"/>
        <c:lblOffset val="100"/>
        <c:noMultiLvlLbl val="0"/>
      </c:catAx>
      <c:valAx>
        <c:axId val="173109456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173108896"/>
        <c:crosses val="autoZero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14875289809737607"/>
          <c:y val="0.13841112512309187"/>
          <c:w val="0.32741775275804502"/>
          <c:h val="0.19156378768716201"/>
        </c:manualLayout>
      </c:layout>
      <c:overlay val="0"/>
      <c:txPr>
        <a:bodyPr/>
        <a:lstStyle/>
        <a:p>
          <a:pPr>
            <a:defRPr sz="900"/>
          </a:pPr>
          <a:endParaRPr lang="pl-PL"/>
        </a:p>
      </c:txPr>
    </c:legend>
    <c:plotVisOnly val="1"/>
    <c:dispBlanksAs val="gap"/>
    <c:showDLblsOverMax val="0"/>
  </c:chart>
  <c:spPr>
    <a:ln w="0">
      <a:noFill/>
    </a:ln>
  </c:sp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0.01988</cdr:x>
      <cdr:y>0.02778</cdr:y>
    </cdr:from>
    <cdr:to>
      <cdr:x>0.25447</cdr:x>
      <cdr:y>0.125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95250" y="76200"/>
          <a:ext cx="112395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1200" dirty="0"/>
            <a:t>SO</a:t>
          </a:r>
          <a:r>
            <a:rPr lang="fr-FR" sz="1200" baseline="-25000" dirty="0"/>
            <a:t>3</a:t>
          </a:r>
          <a:r>
            <a:rPr lang="fr-FR" sz="1200" baseline="0" dirty="0"/>
            <a:t> kg/ha</a:t>
          </a:r>
          <a:endParaRPr lang="fr-FR" sz="1200" dirty="0"/>
        </a:p>
      </cdr:txBody>
    </cdr:sp>
  </cdr:relSizeAnchor>
  <cdr:relSizeAnchor xmlns:cdr="http://schemas.openxmlformats.org/drawingml/2006/chartDrawing">
    <cdr:from>
      <cdr:x>0.24573</cdr:x>
      <cdr:y>0.82836</cdr:y>
    </cdr:from>
    <cdr:to>
      <cdr:x>0.86826</cdr:x>
      <cdr:y>0.91864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1233468" y="3045575"/>
          <a:ext cx="3124905" cy="331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/>
            <a:t>Siarka: wchłanianie przez glebę i podaż</a:t>
          </a:r>
          <a:endParaRPr lang="fr-FR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7608" tIns="48804" rIns="97608" bIns="48804" numCol="1" anchor="t" anchorCtr="0" compatLnSpc="1">
            <a:prstTxWarp prst="textNoShape">
              <a:avLst/>
            </a:prstTxWarp>
          </a:bodyPr>
          <a:lstStyle>
            <a:lvl1pPr defTabSz="975735" eaLnBrk="0" hangingPunct="0">
              <a:spcBef>
                <a:spcPct val="0"/>
              </a:spcBef>
              <a:defRPr sz="1300" b="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1613" y="0"/>
            <a:ext cx="30480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7608" tIns="48804" rIns="97608" bIns="48804" numCol="1" anchor="t" anchorCtr="0" compatLnSpc="1">
            <a:prstTxWarp prst="textNoShape">
              <a:avLst/>
            </a:prstTxWarp>
          </a:bodyPr>
          <a:lstStyle>
            <a:lvl1pPr algn="r" defTabSz="975735" eaLnBrk="0" hangingPunct="0">
              <a:spcBef>
                <a:spcPct val="0"/>
              </a:spcBef>
              <a:defRPr sz="1300" b="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2325"/>
            <a:ext cx="30480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7608" tIns="48804" rIns="97608" bIns="48804" numCol="1" anchor="b" anchorCtr="0" compatLnSpc="1">
            <a:prstTxWarp prst="textNoShape">
              <a:avLst/>
            </a:prstTxWarp>
          </a:bodyPr>
          <a:lstStyle>
            <a:lvl1pPr defTabSz="975735" eaLnBrk="0" hangingPunct="0">
              <a:spcBef>
                <a:spcPct val="0"/>
              </a:spcBef>
              <a:defRPr sz="1300" b="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1613" y="9712325"/>
            <a:ext cx="30480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7608" tIns="48804" rIns="97608" bIns="48804" numCol="1" anchor="b" anchorCtr="0" compatLnSpc="1">
            <a:prstTxWarp prst="textNoShape">
              <a:avLst/>
            </a:prstTxWarp>
          </a:bodyPr>
          <a:lstStyle>
            <a:lvl1pPr algn="r" defTabSz="975735" eaLnBrk="0" hangingPunct="0">
              <a:spcBef>
                <a:spcPct val="0"/>
              </a:spcBef>
              <a:defRPr sz="1300" b="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fld id="{CBCDBB17-9089-404A-9632-7BA50923B2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642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806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93471" rtl="0" eaLnBrk="0" fontAlgn="base" hangingPunct="0">
      <a:spcBef>
        <a:spcPct val="30000"/>
      </a:spcBef>
      <a:spcAft>
        <a:spcPct val="0"/>
      </a:spcAft>
      <a:defRPr sz="125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76082" algn="l" defTabSz="793471" rtl="0" eaLnBrk="0" fontAlgn="base" hangingPunct="0">
      <a:spcBef>
        <a:spcPct val="30000"/>
      </a:spcBef>
      <a:spcAft>
        <a:spcPct val="0"/>
      </a:spcAft>
      <a:defRPr sz="125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52165" algn="l" defTabSz="793471" rtl="0" eaLnBrk="0" fontAlgn="base" hangingPunct="0">
      <a:spcBef>
        <a:spcPct val="30000"/>
      </a:spcBef>
      <a:spcAft>
        <a:spcPct val="0"/>
      </a:spcAft>
      <a:defRPr sz="125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28247" algn="l" defTabSz="793471" rtl="0" eaLnBrk="0" fontAlgn="base" hangingPunct="0">
      <a:spcBef>
        <a:spcPct val="30000"/>
      </a:spcBef>
      <a:spcAft>
        <a:spcPct val="0"/>
      </a:spcAft>
      <a:defRPr sz="125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04329" algn="l" defTabSz="793471" rtl="0" eaLnBrk="0" fontAlgn="base" hangingPunct="0">
      <a:spcBef>
        <a:spcPct val="30000"/>
      </a:spcBef>
      <a:spcAft>
        <a:spcPct val="0"/>
      </a:spcAft>
      <a:defRPr sz="125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380412" algn="l" defTabSz="952165" rtl="0" eaLnBrk="1" latinLnBrk="0" hangingPunct="1">
      <a:defRPr sz="1250" kern="1200">
        <a:solidFill>
          <a:schemeClr val="tx1"/>
        </a:solidFill>
        <a:latin typeface="+mn-lt"/>
        <a:ea typeface="+mn-ea"/>
        <a:cs typeface="+mn-cs"/>
      </a:defRPr>
    </a:lvl6pPr>
    <a:lvl7pPr marL="2856494" algn="l" defTabSz="952165" rtl="0" eaLnBrk="1" latinLnBrk="0" hangingPunct="1">
      <a:defRPr sz="1250" kern="1200">
        <a:solidFill>
          <a:schemeClr val="tx1"/>
        </a:solidFill>
        <a:latin typeface="+mn-lt"/>
        <a:ea typeface="+mn-ea"/>
        <a:cs typeface="+mn-cs"/>
      </a:defRPr>
    </a:lvl7pPr>
    <a:lvl8pPr marL="3332577" algn="l" defTabSz="952165" rtl="0" eaLnBrk="1" latinLnBrk="0" hangingPunct="1">
      <a:defRPr sz="1250" kern="1200">
        <a:solidFill>
          <a:schemeClr val="tx1"/>
        </a:solidFill>
        <a:latin typeface="+mn-lt"/>
        <a:ea typeface="+mn-ea"/>
        <a:cs typeface="+mn-cs"/>
      </a:defRPr>
    </a:lvl8pPr>
    <a:lvl9pPr marL="3808659" algn="l" defTabSz="952165" rtl="0" eaLnBrk="1" latinLnBrk="0" hangingPunct="1">
      <a:defRPr sz="12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36613" y="768350"/>
            <a:ext cx="5426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338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003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36613" y="768350"/>
            <a:ext cx="5426075" cy="3836988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endParaRPr lang="en-GB" baseline="0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8193720-9A6C-EE4C-9692-D0FEFCE97AF2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9018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36613" y="768350"/>
            <a:ext cx="5426075" cy="3836988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en-GB" noProof="0" dirty="0"/>
              <a:t>Non-essential amino acids - moles of ATP consumed per mole of formed amino acid - essential amino acids - moles of ATP consumed per mole of formed amino acid</a:t>
            </a:r>
          </a:p>
          <a:p>
            <a:r>
              <a:rPr lang="en-GB" noProof="0" dirty="0"/>
              <a:t>glycine - threonine</a:t>
            </a:r>
          </a:p>
          <a:p>
            <a:r>
              <a:rPr lang="en-GB" noProof="0" dirty="0"/>
              <a:t>serine - valine</a:t>
            </a:r>
          </a:p>
          <a:p>
            <a:r>
              <a:rPr lang="en-GB" noProof="0" dirty="0"/>
              <a:t>cysteine - histidine</a:t>
            </a:r>
          </a:p>
          <a:p>
            <a:r>
              <a:rPr lang="en-GB" noProof="0" dirty="0"/>
              <a:t>alanine - arginine</a:t>
            </a:r>
          </a:p>
          <a:p>
            <a:r>
              <a:rPr lang="en-GB" noProof="0" dirty="0"/>
              <a:t>aspartate – methionine</a:t>
            </a:r>
          </a:p>
          <a:p>
            <a:r>
              <a:rPr lang="en-GB" noProof="0" dirty="0"/>
              <a:t>asparagine-leucine</a:t>
            </a:r>
          </a:p>
          <a:p>
            <a:r>
              <a:rPr lang="en-GB" noProof="0" dirty="0"/>
              <a:t>glutamate - lysine - 50 or 51</a:t>
            </a:r>
          </a:p>
          <a:p>
            <a:r>
              <a:rPr lang="en-GB" noProof="0" dirty="0"/>
              <a:t>glutamine - isoleucine</a:t>
            </a:r>
          </a:p>
          <a:p>
            <a:r>
              <a:rPr lang="en-GB" noProof="0" dirty="0"/>
              <a:t>proline - phenylalanine</a:t>
            </a:r>
          </a:p>
          <a:p>
            <a:r>
              <a:rPr lang="en-GB" noProof="0" dirty="0"/>
              <a:t>tyrosine - tryptophan</a:t>
            </a:r>
          </a:p>
          <a:p>
            <a:r>
              <a:rPr lang="en-GB" noProof="0" dirty="0"/>
              <a:t>These figures include the ATP consumed for the synthesis of precursors and their conversion into products.</a:t>
            </a:r>
          </a:p>
          <a:p>
            <a:endParaRPr lang="en-GB" noProof="0" dirty="0"/>
          </a:p>
          <a:p>
            <a:r>
              <a:rPr lang="en-GB" noProof="0" dirty="0"/>
              <a:t>Source : Atkinson (1977)</a:t>
            </a:r>
            <a:r>
              <a:rPr lang="en-GB" baseline="0" noProof="0" dirty="0"/>
              <a:t> “Cellular energy metabolism and its regulation” NY Academic Press</a:t>
            </a:r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8193720-9A6C-EE4C-9692-D0FEFCE97AF2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2739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4384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1724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1885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36613" y="768350"/>
            <a:ext cx="5426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338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742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"/>
            <a:ext cx="10691813" cy="75596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04" tIns="51552" rIns="103104" bIns="51552" rtlCol="0" anchor="ctr"/>
          <a:lstStyle/>
          <a:p>
            <a:pPr algn="ctr"/>
            <a:endParaRPr lang="fr-FR" sz="2377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1257256"/>
            <a:ext cx="2502375" cy="6302430"/>
          </a:xfrm>
          <a:prstGeom prst="rect">
            <a:avLst/>
          </a:prstGeom>
        </p:spPr>
      </p:pic>
      <p:pic>
        <p:nvPicPr>
          <p:cNvPr id="4" name="Image 3" descr="iStock_000026611540_Full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9126" y="173351"/>
            <a:ext cx="10328861" cy="67330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92500" y="6138633"/>
            <a:ext cx="10339486" cy="123132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04" tIns="51552" rIns="103104" bIns="51552" rtlCol="0" anchor="ctr"/>
          <a:lstStyle/>
          <a:p>
            <a:pPr algn="ctr"/>
            <a:endParaRPr lang="fr-FR" sz="2377" dirty="0"/>
          </a:p>
        </p:txBody>
      </p:sp>
      <p:pic>
        <p:nvPicPr>
          <p:cNvPr id="6" name="Image 5" descr="Nouveau Logo AGN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514" y="3616199"/>
            <a:ext cx="4007047" cy="1121523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171706" y="6338596"/>
            <a:ext cx="7150340" cy="852689"/>
          </a:xfrm>
          <a:prstGeom prst="rect">
            <a:avLst/>
          </a:prstGeom>
          <a:noFill/>
        </p:spPr>
        <p:txBody>
          <a:bodyPr wrap="square" lIns="103104" tIns="51552" rIns="103104" bIns="51552" rtlCol="0">
            <a:spAutoFit/>
          </a:bodyPr>
          <a:lstStyle/>
          <a:p>
            <a:r>
              <a:rPr lang="fr-FR" sz="2278" b="1" dirty="0">
                <a:solidFill>
                  <a:schemeClr val="bg1"/>
                </a:solidFill>
                <a:latin typeface="Myriad Pro"/>
                <a:cs typeface="Myriad Pro"/>
              </a:rPr>
              <a:t>Expert en nutrition :</a:t>
            </a:r>
          </a:p>
          <a:p>
            <a:r>
              <a:rPr lang="fr-FR" sz="2377" dirty="0">
                <a:solidFill>
                  <a:schemeClr val="bg1"/>
                </a:solidFill>
                <a:latin typeface="Myriad Pro"/>
                <a:cs typeface="Myriad Pro"/>
              </a:rPr>
              <a:t>Sol, Semences et Plantes</a:t>
            </a:r>
            <a:endParaRPr lang="fr-FR" sz="1584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5527241" y="2019367"/>
            <a:ext cx="4084786" cy="1283087"/>
          </a:xfrm>
          <a:prstGeom prst="rect">
            <a:avLst/>
          </a:prstGeom>
          <a:noFill/>
        </p:spPr>
        <p:txBody>
          <a:bodyPr wrap="square" lIns="103104" tIns="51552" rIns="103104" bIns="51552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-FR" sz="3565" b="1" spc="-135" dirty="0">
                <a:solidFill>
                  <a:schemeClr val="bg1"/>
                </a:solidFill>
                <a:latin typeface="Myriad Pro"/>
                <a:cs typeface="Myriad Pro"/>
              </a:rPr>
              <a:t>Révélons </a:t>
            </a:r>
          </a:p>
          <a:p>
            <a:pPr>
              <a:lnSpc>
                <a:spcPct val="70000"/>
              </a:lnSpc>
            </a:pPr>
            <a:r>
              <a:rPr lang="fr-FR" sz="1783" spc="-135" dirty="0">
                <a:solidFill>
                  <a:schemeClr val="bg1"/>
                </a:solidFill>
                <a:latin typeface="Myriad Pro"/>
                <a:cs typeface="Myriad Pro"/>
              </a:rPr>
              <a:t>le </a:t>
            </a:r>
            <a:r>
              <a:rPr lang="fr-FR" sz="3565" b="1" spc="-135" dirty="0">
                <a:solidFill>
                  <a:schemeClr val="bg1"/>
                </a:solidFill>
                <a:latin typeface="Myriad Pro"/>
                <a:cs typeface="Myriad Pro"/>
              </a:rPr>
              <a:t>Potentiel</a:t>
            </a:r>
          </a:p>
          <a:p>
            <a:pPr>
              <a:lnSpc>
                <a:spcPct val="70000"/>
              </a:lnSpc>
            </a:pPr>
            <a:r>
              <a:rPr lang="fr-FR" sz="1783" spc="-135" dirty="0">
                <a:solidFill>
                  <a:schemeClr val="bg1"/>
                </a:solidFill>
                <a:latin typeface="Myriad Pro"/>
                <a:cs typeface="Myriad Pro"/>
              </a:rPr>
              <a:t>de la </a:t>
            </a:r>
            <a:r>
              <a:rPr lang="fr-FR" sz="3565" b="1" spc="-135" dirty="0">
                <a:solidFill>
                  <a:schemeClr val="bg1"/>
                </a:solidFill>
                <a:latin typeface="Myriad Pro"/>
                <a:cs typeface="Myriad Pro"/>
              </a:rPr>
              <a:t>Nature</a:t>
            </a:r>
            <a:endParaRPr lang="fr-FR" sz="3169" b="1" spc="-135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851174" y="6099472"/>
            <a:ext cx="628427" cy="68083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95" t="1" b="-6951"/>
          <a:stretch/>
        </p:blipFill>
        <p:spPr>
          <a:xfrm>
            <a:off x="5686131" y="2541723"/>
            <a:ext cx="3592224" cy="7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9"/>
          <p:cNvSpPr>
            <a:spLocks noGrp="1"/>
          </p:cNvSpPr>
          <p:nvPr>
            <p:ph type="title"/>
          </p:nvPr>
        </p:nvSpPr>
        <p:spPr>
          <a:xfrm>
            <a:off x="2649841" y="170674"/>
            <a:ext cx="8041977" cy="1259946"/>
          </a:xfrm>
          <a:prstGeom prst="rect">
            <a:avLst/>
          </a:prstGeom>
        </p:spPr>
        <p:txBody>
          <a:bodyPr vert="horz" lIns="104131" tIns="52066" rIns="104131" bIns="52066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2638923" y="1861908"/>
            <a:ext cx="7813218" cy="5476942"/>
          </a:xfrm>
          <a:prstGeom prst="rect">
            <a:avLst/>
          </a:prstGeom>
        </p:spPr>
        <p:txBody>
          <a:bodyPr vert="horz" lIns="104131" tIns="52066" rIns="104131" bIns="52066"/>
          <a:lstStyle>
            <a:lvl1pPr marL="0" indent="0">
              <a:buFontTx/>
              <a:buNone/>
              <a:defRPr sz="2673" b="1" i="0">
                <a:latin typeface="Myriad Pro"/>
                <a:cs typeface="Myriad Pro"/>
              </a:defRPr>
            </a:lvl1pPr>
            <a:lvl2pPr marL="515591" indent="0">
              <a:buFontTx/>
              <a:buNone/>
              <a:defRPr sz="2278" b="0" i="0">
                <a:latin typeface="Myriad Pro"/>
                <a:cs typeface="Myriad Pro"/>
              </a:defRPr>
            </a:lvl2pPr>
            <a:lvl3pPr marL="1031180" indent="0">
              <a:buFontTx/>
              <a:buNone/>
              <a:defRPr sz="2079" b="0" i="0">
                <a:latin typeface="Myriad Pro"/>
                <a:cs typeface="Myriad Pro"/>
              </a:defRPr>
            </a:lvl3pPr>
            <a:lvl4pPr marL="1546774" indent="0">
              <a:buFontTx/>
              <a:buNone/>
              <a:defRPr sz="1783" b="0" i="0">
                <a:latin typeface="Myriad Pro"/>
                <a:cs typeface="Myriad Pro"/>
              </a:defRPr>
            </a:lvl4pPr>
            <a:lvl5pPr marL="2062363" indent="0">
              <a:buFontTx/>
              <a:buNone/>
              <a:defRPr sz="1783" b="0" i="0">
                <a:latin typeface="Myriad Pro"/>
                <a:cs typeface="Myriad Pro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05873" y="1704222"/>
            <a:ext cx="2381834" cy="5741391"/>
          </a:xfrm>
          <a:prstGeom prst="rect">
            <a:avLst/>
          </a:prstGeom>
          <a:solidFill>
            <a:srgbClr val="005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425" tIns="45213" rIns="90425" bIns="45213" rtlCol="0" anchor="ctr"/>
          <a:lstStyle/>
          <a:p>
            <a:pPr algn="ctr"/>
            <a:endParaRPr lang="fr-FR" sz="2377" dirty="0"/>
          </a:p>
        </p:txBody>
      </p:sp>
      <p:pic>
        <p:nvPicPr>
          <p:cNvPr id="3" name="Image 2" descr="logo-precision-blan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71" y="2050292"/>
            <a:ext cx="1664075" cy="23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5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9"/>
          <p:cNvSpPr>
            <a:spLocks noGrp="1"/>
          </p:cNvSpPr>
          <p:nvPr>
            <p:ph type="title"/>
          </p:nvPr>
        </p:nvSpPr>
        <p:spPr>
          <a:xfrm>
            <a:off x="2649841" y="170674"/>
            <a:ext cx="8041977" cy="1259946"/>
          </a:xfrm>
          <a:prstGeom prst="rect">
            <a:avLst/>
          </a:prstGeom>
        </p:spPr>
        <p:txBody>
          <a:bodyPr vert="horz" lIns="104131" tIns="52066" rIns="104131" bIns="52066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2638923" y="1861908"/>
            <a:ext cx="7813218" cy="5476942"/>
          </a:xfrm>
          <a:prstGeom prst="rect">
            <a:avLst/>
          </a:prstGeom>
        </p:spPr>
        <p:txBody>
          <a:bodyPr vert="horz" lIns="104131" tIns="52066" rIns="104131" bIns="52066"/>
          <a:lstStyle>
            <a:lvl1pPr marL="0" indent="0">
              <a:buFontTx/>
              <a:buNone/>
              <a:defRPr sz="2673" b="1" i="0">
                <a:latin typeface="Myriad Pro"/>
                <a:cs typeface="Myriad Pro"/>
              </a:defRPr>
            </a:lvl1pPr>
            <a:lvl2pPr marL="515591" indent="0">
              <a:buFontTx/>
              <a:buNone/>
              <a:defRPr sz="2278" b="0" i="0">
                <a:latin typeface="Myriad Pro"/>
                <a:cs typeface="Myriad Pro"/>
              </a:defRPr>
            </a:lvl2pPr>
            <a:lvl3pPr marL="1031180" indent="0">
              <a:buFontTx/>
              <a:buNone/>
              <a:defRPr sz="2079" b="0" i="0">
                <a:latin typeface="Myriad Pro"/>
                <a:cs typeface="Myriad Pro"/>
              </a:defRPr>
            </a:lvl3pPr>
            <a:lvl4pPr marL="1546774" indent="0">
              <a:buFontTx/>
              <a:buNone/>
              <a:defRPr sz="1783" b="0" i="0">
                <a:latin typeface="Myriad Pro"/>
                <a:cs typeface="Myriad Pro"/>
              </a:defRPr>
            </a:lvl4pPr>
            <a:lvl5pPr marL="2062363" indent="0">
              <a:buFontTx/>
              <a:buNone/>
              <a:defRPr sz="1783" b="0" i="0">
                <a:latin typeface="Myriad Pro"/>
                <a:cs typeface="Myriad Pro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73" y="1704222"/>
            <a:ext cx="2381834" cy="5741391"/>
          </a:xfrm>
          <a:prstGeom prst="rect">
            <a:avLst/>
          </a:prstGeom>
          <a:solidFill>
            <a:srgbClr val="005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425" tIns="45213" rIns="90425" bIns="45213" rtlCol="0" anchor="ctr"/>
          <a:lstStyle/>
          <a:p>
            <a:pPr algn="ctr"/>
            <a:endParaRPr lang="fr-FR" sz="2377" dirty="0"/>
          </a:p>
        </p:txBody>
      </p:sp>
      <p:pic>
        <p:nvPicPr>
          <p:cNvPr id="7" name="Image 6" descr="logo-precision-blan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71" y="2050292"/>
            <a:ext cx="1664075" cy="23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34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2649841" y="170674"/>
            <a:ext cx="8041977" cy="1259946"/>
          </a:xfrm>
          <a:prstGeom prst="rect">
            <a:avLst/>
          </a:prstGeom>
        </p:spPr>
        <p:txBody>
          <a:bodyPr vert="horz" lIns="104131" tIns="52066" rIns="104131" bIns="52066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098" y="1667430"/>
            <a:ext cx="2367397" cy="5768440"/>
          </a:xfrm>
          <a:prstGeom prst="rect">
            <a:avLst/>
          </a:prstGeom>
        </p:spPr>
      </p:pic>
      <p:sp>
        <p:nvSpPr>
          <p:cNvPr id="13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2638923" y="1861908"/>
            <a:ext cx="7813218" cy="5476942"/>
          </a:xfrm>
          <a:prstGeom prst="rect">
            <a:avLst/>
          </a:prstGeom>
        </p:spPr>
        <p:txBody>
          <a:bodyPr vert="horz" lIns="104131" tIns="52066" rIns="104131" bIns="52066"/>
          <a:lstStyle>
            <a:lvl1pPr marL="0" indent="0">
              <a:buFontTx/>
              <a:buNone/>
              <a:defRPr sz="2673" b="1" i="0">
                <a:latin typeface="Myriad Pro"/>
                <a:cs typeface="Myriad Pro"/>
              </a:defRPr>
            </a:lvl1pPr>
            <a:lvl2pPr marL="515591" indent="0">
              <a:buFontTx/>
              <a:buNone/>
              <a:defRPr sz="2278" b="0" i="0">
                <a:latin typeface="Myriad Pro"/>
                <a:cs typeface="Myriad Pro"/>
              </a:defRPr>
            </a:lvl2pPr>
            <a:lvl3pPr marL="1031180" indent="0">
              <a:buFontTx/>
              <a:buNone/>
              <a:defRPr sz="2079" b="0" i="0">
                <a:latin typeface="Myriad Pro"/>
                <a:cs typeface="Myriad Pro"/>
              </a:defRPr>
            </a:lvl3pPr>
            <a:lvl4pPr marL="1546774" indent="0">
              <a:buFontTx/>
              <a:buNone/>
              <a:defRPr sz="1783" b="0" i="0">
                <a:latin typeface="Myriad Pro"/>
                <a:cs typeface="Myriad Pro"/>
              </a:defRPr>
            </a:lvl4pPr>
            <a:lvl5pPr marL="2062363" indent="0">
              <a:buFontTx/>
              <a:buNone/>
              <a:defRPr sz="1783" b="0" i="0">
                <a:latin typeface="Myriad Pro"/>
                <a:cs typeface="Myriad Pro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1167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5873" y="1704222"/>
            <a:ext cx="2381834" cy="5741391"/>
          </a:xfrm>
          <a:prstGeom prst="rect">
            <a:avLst/>
          </a:prstGeom>
          <a:solidFill>
            <a:srgbClr val="005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425" tIns="45213" rIns="90425" bIns="45213" rtlCol="0" anchor="ctr"/>
          <a:lstStyle/>
          <a:p>
            <a:pPr algn="ctr"/>
            <a:endParaRPr lang="fr-FR" sz="2377" dirty="0"/>
          </a:p>
        </p:txBody>
      </p:sp>
    </p:spTree>
    <p:extLst>
      <p:ext uri="{BB962C8B-B14F-4D97-AF65-F5344CB8AC3E}">
        <p14:creationId xmlns:p14="http://schemas.microsoft.com/office/powerpoint/2010/main" val="267753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29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053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4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43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48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9" y="3970582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74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05873" y="1704222"/>
            <a:ext cx="2381834" cy="5741391"/>
          </a:xfrm>
          <a:prstGeom prst="rect">
            <a:avLst/>
          </a:prstGeom>
          <a:solidFill>
            <a:srgbClr val="005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425" tIns="45213" rIns="90425" bIns="45213" rtlCol="0" anchor="ctr"/>
          <a:lstStyle/>
          <a:p>
            <a:pPr algn="ctr"/>
            <a:endParaRPr lang="fr-FR" sz="2377" dirty="0"/>
          </a:p>
        </p:txBody>
      </p:sp>
      <p:pic>
        <p:nvPicPr>
          <p:cNvPr id="8" name="Image 7" descr="logo-precision-blan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71" y="2050292"/>
            <a:ext cx="1664075" cy="23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13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6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6" y="5059037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68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6"/>
            <a:ext cx="4544021" cy="479654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2" y="2012416"/>
            <a:ext cx="4544021" cy="479654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102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7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8" y="1853173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8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3" y="1853173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3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829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017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438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80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7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49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80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7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06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87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5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16124" y="4"/>
            <a:ext cx="8189438" cy="168496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6" tIns="51575" rIns="103146" bIns="51575" rtlCol="0" anchor="ctr"/>
          <a:lstStyle/>
          <a:p>
            <a:pPr algn="ctr"/>
            <a:endParaRPr lang="fr-FR" sz="2377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315571" y="102180"/>
            <a:ext cx="569431" cy="365095"/>
          </a:xfrm>
          <a:prstGeom prst="rect">
            <a:avLst/>
          </a:prstGeom>
        </p:spPr>
      </p:pic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2649840" y="170674"/>
            <a:ext cx="8041977" cy="1259946"/>
          </a:xfrm>
          <a:prstGeom prst="rect">
            <a:avLst/>
          </a:prstGeom>
        </p:spPr>
        <p:txBody>
          <a:bodyPr vert="horz" lIns="104174" tIns="52089" rIns="104174" bIns="52089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pic>
        <p:nvPicPr>
          <p:cNvPr id="11" name="Image 10" descr="Nouveau Logo AGN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220" y="571544"/>
            <a:ext cx="1751931" cy="49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3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algn="l" defTabSz="1031605" rtl="0" eaLnBrk="1" latinLnBrk="0" hangingPunct="1">
        <a:lnSpc>
          <a:spcPct val="90000"/>
        </a:lnSpc>
        <a:spcBef>
          <a:spcPct val="0"/>
        </a:spcBef>
        <a:buNone/>
        <a:defRPr sz="2673" b="1" i="0" kern="1200">
          <a:solidFill>
            <a:schemeClr val="bg1"/>
          </a:solidFill>
          <a:latin typeface="Myriad Pro"/>
          <a:ea typeface="+mj-ea"/>
          <a:cs typeface="Myriad Pro"/>
        </a:defRPr>
      </a:lvl1pPr>
    </p:titleStyle>
    <p:bodyStyle>
      <a:lvl1pPr marL="257900" indent="-257900" algn="l" defTabSz="1031605" rtl="0" eaLnBrk="1" latinLnBrk="0" hangingPunct="1">
        <a:lnSpc>
          <a:spcPct val="90000"/>
        </a:lnSpc>
        <a:spcBef>
          <a:spcPts val="1130"/>
        </a:spcBef>
        <a:buFont typeface="Arial" panose="020B0604020202020204" pitchFamily="34" charset="0"/>
        <a:buChar char="•"/>
        <a:defRPr sz="3169" kern="1200">
          <a:solidFill>
            <a:schemeClr val="tx1"/>
          </a:solidFill>
          <a:latin typeface="+mn-lt"/>
          <a:ea typeface="+mn-ea"/>
          <a:cs typeface="+mn-cs"/>
        </a:defRPr>
      </a:lvl1pPr>
      <a:lvl2pPr marL="773704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673" kern="1200">
          <a:solidFill>
            <a:schemeClr val="tx1"/>
          </a:solidFill>
          <a:latin typeface="+mn-lt"/>
          <a:ea typeface="+mn-ea"/>
          <a:cs typeface="+mn-cs"/>
        </a:defRPr>
      </a:lvl2pPr>
      <a:lvl3pPr marL="1289506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78" kern="1200">
          <a:solidFill>
            <a:schemeClr val="tx1"/>
          </a:solidFill>
          <a:latin typeface="+mn-lt"/>
          <a:ea typeface="+mn-ea"/>
          <a:cs typeface="+mn-cs"/>
        </a:defRPr>
      </a:lvl3pPr>
      <a:lvl4pPr marL="1805308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21112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836913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352717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868518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384322" indent="-257900" algn="l" defTabSz="1031605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15803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31605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47408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063210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579012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094815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10618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126421" algn="l" defTabSz="1031605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4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4" y="2012416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5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6124" y="4"/>
            <a:ext cx="8189438" cy="168496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6" tIns="51575" rIns="103146" bIns="51575" rtlCol="0" anchor="ctr"/>
          <a:lstStyle/>
          <a:p>
            <a:pPr algn="ctr"/>
            <a:endParaRPr lang="fr-FR" sz="2377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315571" y="102180"/>
            <a:ext cx="569431" cy="365095"/>
          </a:xfrm>
          <a:prstGeom prst="rect">
            <a:avLst/>
          </a:prstGeom>
        </p:spPr>
      </p:pic>
      <p:pic>
        <p:nvPicPr>
          <p:cNvPr id="9" name="Image 8" descr="Nouveau Logo AGN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220" y="571544"/>
            <a:ext cx="1751931" cy="49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7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1.em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627" y="7995"/>
            <a:ext cx="10711442" cy="6299646"/>
          </a:xfrm>
          <a:prstGeom prst="rect">
            <a:avLst/>
          </a:prstGeom>
        </p:spPr>
      </p:pic>
      <p:pic>
        <p:nvPicPr>
          <p:cNvPr id="21" name="Image 20" descr="DiapoFR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1089" y="-9620"/>
            <a:ext cx="10688638" cy="75594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307" y="6244425"/>
            <a:ext cx="10658494" cy="1329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5" tIns="47337" rIns="94675" bIns="47337" spcCol="0" rtlCol="0" anchor="ctr"/>
          <a:lstStyle/>
          <a:p>
            <a:pPr algn="ctr"/>
            <a:endParaRPr lang="fr-FR" sz="2486" dirty="0">
              <a:latin typeface="Calibri"/>
              <a:cs typeface="Calibri"/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7260474" y="49649"/>
            <a:ext cx="2585528" cy="889150"/>
          </a:xfrm>
          <a:prstGeom prst="rect">
            <a:avLst/>
          </a:prstGeom>
        </p:spPr>
        <p:txBody>
          <a:bodyPr vert="horz" lIns="103616" tIns="51808" rIns="103616" bIns="51808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endParaRPr lang="fr-FR" sz="1691" b="0" dirty="0">
              <a:latin typeface="Calibri"/>
              <a:cs typeface="Calibri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904397" y="4170960"/>
            <a:ext cx="8482069" cy="889150"/>
          </a:xfrm>
          <a:prstGeom prst="rect">
            <a:avLst/>
          </a:prstGeom>
        </p:spPr>
        <p:txBody>
          <a:bodyPr vert="horz" lIns="103616" tIns="51808" rIns="103616" bIns="51808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2000" b="0" cap="all" dirty="0">
                <a:latin typeface="Calibri"/>
                <a:cs typeface="Calibri"/>
              </a:rPr>
              <a:t>STRATEGIA ODŻYWIANIA AZOTEM TWOICH UPRAW</a:t>
            </a:r>
            <a:endParaRPr lang="en-US" sz="2000" b="0" cap="all" dirty="0">
              <a:latin typeface="Calibri"/>
              <a:cs typeface="Calibri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55306" y="135949"/>
            <a:ext cx="598050" cy="36283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765943" y="2717865"/>
            <a:ext cx="8888929" cy="1637795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22" name="Image 21" descr="Diapo nectar SMN2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4187" y="6330270"/>
            <a:ext cx="1772622" cy="84674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775555" y="6229355"/>
            <a:ext cx="36001" cy="863999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757560" y="2717865"/>
            <a:ext cx="45719" cy="3529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Titre 1"/>
          <p:cNvSpPr txBox="1">
            <a:spLocks/>
          </p:cNvSpPr>
          <p:nvPr/>
        </p:nvSpPr>
        <p:spPr>
          <a:xfrm>
            <a:off x="36843" y="1599343"/>
            <a:ext cx="7099935" cy="755695"/>
          </a:xfrm>
          <a:prstGeom prst="rect">
            <a:avLst/>
          </a:prstGeom>
        </p:spPr>
        <p:txBody>
          <a:bodyPr vert="horz" lIns="104223" tIns="52111" rIns="104223" bIns="52111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n-GB" sz="2000" dirty="0">
                <a:latin typeface="+mj-lt"/>
              </a:rPr>
              <a:t>BIOST</a:t>
            </a:r>
            <a:r>
              <a:rPr lang="pl-PL" sz="2000" dirty="0">
                <a:latin typeface="+mj-lt"/>
              </a:rPr>
              <a:t>YMULATOR DLA ROŚLIN</a:t>
            </a:r>
            <a:endParaRPr lang="en-GB" sz="2000" dirty="0">
              <a:latin typeface="+mj-lt"/>
            </a:endParaRP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1889522" y="2771725"/>
            <a:ext cx="7869383" cy="1630908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8000" cap="all" dirty="0">
                <a:latin typeface="Calibri"/>
              </a:rPr>
              <a:t>AZO-SPEED </a:t>
            </a:r>
            <a:r>
              <a:rPr lang="fr-FR" sz="80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80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453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49981"/>
              </p:ext>
            </p:extLst>
          </p:nvPr>
        </p:nvGraphicFramePr>
        <p:xfrm>
          <a:off x="499672" y="2191089"/>
          <a:ext cx="4970579" cy="407800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37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358">
                <a:tc>
                  <a:txBody>
                    <a:bodyPr/>
                    <a:lstStyle/>
                    <a:p>
                      <a:pPr algn="l"/>
                      <a:r>
                        <a:rPr lang="pl-PL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AZOT</a:t>
                      </a: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 (N) : 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700" dirty="0">
                          <a:solidFill>
                            <a:schemeClr val="bg1"/>
                          </a:solidFill>
                          <a:latin typeface="+mn-lt"/>
                        </a:rPr>
                        <a:t>300</a:t>
                      </a:r>
                      <a:r>
                        <a:rPr lang="fr-FR" sz="17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700" dirty="0">
                          <a:solidFill>
                            <a:schemeClr val="bg1"/>
                          </a:solidFill>
                          <a:latin typeface="+mn-lt"/>
                        </a:rPr>
                        <a:t>g/L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55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Magne</a:t>
                      </a:r>
                      <a:r>
                        <a:rPr lang="pl-PL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z</a:t>
                      </a: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 (MgO) :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700" dirty="0">
                          <a:solidFill>
                            <a:schemeClr val="bg1"/>
                          </a:solidFill>
                          <a:latin typeface="+mn-lt"/>
                        </a:rPr>
                        <a:t>33 g/L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55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S</a:t>
                      </a:r>
                      <a:r>
                        <a:rPr lang="pl-PL" sz="18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iarka</a:t>
                      </a: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 (SO</a:t>
                      </a:r>
                      <a:r>
                        <a:rPr lang="fr-FR" sz="1800" b="1" baseline="-25000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) :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700" dirty="0">
                          <a:solidFill>
                            <a:schemeClr val="bg1"/>
                          </a:solidFill>
                          <a:latin typeface="+mn-lt"/>
                        </a:rPr>
                        <a:t>68 g/L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55">
                <a:tc>
                  <a:txBody>
                    <a:bodyPr/>
                    <a:lstStyle/>
                    <a:p>
                      <a:pPr algn="l"/>
                      <a:r>
                        <a:rPr lang="pl-PL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WYSELEKCJONOWANE AMINOKWASY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700" dirty="0">
                          <a:solidFill>
                            <a:schemeClr val="bg1"/>
                          </a:solidFill>
                          <a:latin typeface="+mn-lt"/>
                        </a:rPr>
                        <a:t>65 g/L</a:t>
                      </a:r>
                    </a:p>
                  </a:txBody>
                  <a:tcPr marL="95038" marR="95038" marT="47519" marB="47519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8A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2478">
                <a:tc gridSpan="2">
                  <a:txBody>
                    <a:bodyPr/>
                    <a:lstStyle/>
                    <a:p>
                      <a:endParaRPr lang="fr-FR" sz="1700" b="1" kern="1200" baseline="0" dirty="0">
                        <a:solidFill>
                          <a:srgbClr val="158A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azotu </a:t>
                      </a:r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</a:p>
                    <a:p>
                      <a:endParaRPr lang="fr-FR" sz="1700" kern="1200" baseline="0" dirty="0">
                        <a:solidFill>
                          <a:srgbClr val="158A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-&gt; 33% 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wolno uwalnianego azotu </a:t>
                      </a:r>
                      <a:r>
                        <a:rPr lang="pl-PL" sz="1700" b="0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(forma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700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aldehydu</a:t>
                      </a:r>
                      <a:r>
                        <a:rPr lang="fr-FR" sz="1700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-&gt; 67% 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formy</a:t>
                      </a:r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mocznika</a:t>
                      </a:r>
                      <a:endParaRPr lang="fr-FR" sz="1700" b="1" kern="1200" baseline="0" dirty="0">
                        <a:solidFill>
                          <a:srgbClr val="158A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700" b="1" kern="1200" baseline="0" dirty="0">
                        <a:solidFill>
                          <a:srgbClr val="158A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Bardzo niska zawartość biuretu</a:t>
                      </a:r>
                      <a:r>
                        <a:rPr lang="fr-FR" sz="1700" b="1" kern="1200" baseline="0" dirty="0">
                          <a:solidFill>
                            <a:srgbClr val="158A7F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fr-FR" sz="1700" kern="1200" baseline="0" dirty="0">
                        <a:solidFill>
                          <a:srgbClr val="158A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7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dirty="0">
                          <a:latin typeface="+mn-lt"/>
                        </a:rPr>
                        <a:t>* </a:t>
                      </a:r>
                      <a:r>
                        <a:rPr lang="pl-PL" sz="1000" dirty="0"/>
                        <a:t>Biuret występuje w prawie każdym nawozie </a:t>
                      </a:r>
                      <a:r>
                        <a:rPr lang="pl-PL" sz="1000" dirty="0" err="1"/>
                        <a:t>dolistnym</a:t>
                      </a:r>
                      <a:r>
                        <a:rPr lang="pl-PL" sz="1000" dirty="0"/>
                        <a:t> na bazie azotu i w przypadku nadmiaru może powodować ryzyko poparzenia</a:t>
                      </a:r>
                      <a:r>
                        <a:rPr lang="pl-PL" sz="1000" dirty="0">
                          <a:latin typeface="+mn-lt"/>
                        </a:rPr>
                        <a:t>.</a:t>
                      </a:r>
                      <a:endParaRPr lang="fr-FR" sz="1000" dirty="0">
                        <a:latin typeface="+mn-lt"/>
                      </a:endParaRPr>
                    </a:p>
                  </a:txBody>
                  <a:tcPr marL="95038" marR="95038" marT="47519" marB="47519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600" dirty="0">
                        <a:latin typeface="Barmeno Regular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>
          <a:xfrm>
            <a:off x="2785489" y="276723"/>
            <a:ext cx="3113357" cy="472487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2200" b="0" cap="all" dirty="0">
                <a:latin typeface="Calibri"/>
                <a:cs typeface="Calibri"/>
              </a:rPr>
              <a:t>KOMPOZYCJA</a:t>
            </a:r>
            <a:endParaRPr lang="en-GB" sz="2200" b="0" cap="all" dirty="0">
              <a:latin typeface="Calibri"/>
              <a:cs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08854" y="4635598"/>
            <a:ext cx="4952784" cy="2987750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2785487" y="471846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0" name="Image 19" descr="AA_Selection_EN_Blanc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215" y="4833166"/>
            <a:ext cx="2448272" cy="2574813"/>
          </a:xfrm>
          <a:prstGeom prst="rect">
            <a:avLst/>
          </a:prstGeom>
        </p:spPr>
      </p:pic>
      <p:pic>
        <p:nvPicPr>
          <p:cNvPr id="22" name="Image 21" descr="Diapo nectar SMN2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14" y="6714682"/>
            <a:ext cx="1773149" cy="84639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41301" y="2150807"/>
            <a:ext cx="18005" cy="5291248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31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86283" y="1688181"/>
            <a:ext cx="4850948" cy="58714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654272" y="2150807"/>
            <a:ext cx="10037541" cy="4224133"/>
          </a:xfrm>
          <a:prstGeom prst="rect">
            <a:avLst/>
          </a:prstGeom>
          <a:solidFill>
            <a:srgbClr val="158A7F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25" name="Image 24" descr="Diapo nectar SMN2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13" y="6714681"/>
            <a:ext cx="1773149" cy="84639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41301" y="2150807"/>
            <a:ext cx="18005" cy="5291248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1094541" y="2268863"/>
            <a:ext cx="9199468" cy="1198785"/>
          </a:xfrm>
          <a:prstGeom prst="rect">
            <a:avLst/>
          </a:prstGeom>
        </p:spPr>
        <p:txBody>
          <a:bodyPr vert="horz" lIns="104210" tIns="52105" rIns="104210" bIns="52105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bg1"/>
                </a:solidFill>
                <a:cs typeface="Calibri"/>
              </a:rPr>
              <a:t>TECHN</a:t>
            </a:r>
            <a:r>
              <a:rPr lang="fr-FR" sz="1800" dirty="0">
                <a:solidFill>
                  <a:schemeClr val="bg1"/>
                </a:solidFill>
                <a:cs typeface="Calibri"/>
              </a:rPr>
              <a:t>O</a:t>
            </a:r>
            <a:r>
              <a:rPr lang="pl-PL" sz="1800" dirty="0">
                <a:solidFill>
                  <a:schemeClr val="bg1"/>
                </a:solidFill>
                <a:cs typeface="Calibri"/>
              </a:rPr>
              <a:t>LOGIA BIOSTYMULUJĄCO- WZMACNIAJĄCA NATURALNY METABOLIZM ROŚLIN.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800" b="0" dirty="0">
                <a:solidFill>
                  <a:schemeClr val="bg1"/>
                </a:solidFill>
                <a:latin typeface="Calibri"/>
                <a:cs typeface="Calibri"/>
              </a:rPr>
              <a:t>AZO SPEED AMINO POPRAWIA JEDNORODNOŚĆ I JAKOŚĆ ZBIORÓW. </a:t>
            </a:r>
            <a:endParaRPr lang="fr-FR" sz="16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2779079" y="1154597"/>
            <a:ext cx="4742942" cy="1067167"/>
          </a:xfrm>
          <a:prstGeom prst="rect">
            <a:avLst/>
          </a:prstGeom>
        </p:spPr>
        <p:txBody>
          <a:bodyPr vert="horz" lIns="104210" tIns="52105" rIns="104210" bIns="52105">
            <a:noAutofit/>
          </a:bodyPr>
          <a:lstStyle>
            <a:lvl1pPr marL="0" indent="0" algn="l" defTabSz="1042229" rtl="0" eaLnBrk="1" latinLnBrk="0" hangingPunct="1">
              <a:lnSpc>
                <a:spcPct val="90000"/>
              </a:lnSpc>
              <a:spcBef>
                <a:spcPts val="1141"/>
              </a:spcBef>
              <a:buFontTx/>
              <a:buNone/>
              <a:defRPr sz="2700" b="1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1pPr>
            <a:lvl2pPr marL="521051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3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2pPr>
            <a:lvl3pPr marL="10421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3pPr>
            <a:lvl4pPr marL="1563149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4pPr>
            <a:lvl5pPr marL="2084200" indent="0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Myriad Pro"/>
              </a:defRPr>
            </a:lvl5pPr>
            <a:lvl6pPr marL="2866129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244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357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473" indent="-260555" algn="l" defTabSz="1042229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400" b="0" dirty="0">
                <a:solidFill>
                  <a:srgbClr val="FFFFFF"/>
                </a:solidFill>
                <a:cs typeface="Calibri"/>
              </a:rPr>
              <a:t>BIOST</a:t>
            </a:r>
            <a:r>
              <a:rPr lang="pl-PL" sz="2400" b="0" dirty="0">
                <a:solidFill>
                  <a:srgbClr val="FFFFFF"/>
                </a:solidFill>
                <a:cs typeface="Calibri"/>
              </a:rPr>
              <a:t>Y</a:t>
            </a:r>
            <a:r>
              <a:rPr lang="fr-FR" sz="2400" b="0" dirty="0">
                <a:solidFill>
                  <a:srgbClr val="FFFFFF"/>
                </a:solidFill>
                <a:cs typeface="Calibri"/>
              </a:rPr>
              <a:t>MULANT</a:t>
            </a:r>
            <a:endParaRPr lang="fr-FR" sz="1800" b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16" name="Image 15" descr="AA_Selection_EN_Blanc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7047" y="3118750"/>
            <a:ext cx="1990697" cy="2092087"/>
          </a:xfrm>
          <a:prstGeom prst="rect">
            <a:avLst/>
          </a:prstGeom>
        </p:spPr>
      </p:pic>
      <p:pic>
        <p:nvPicPr>
          <p:cNvPr id="15" name="Image 14" descr="ELEMENTS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3120" y="4096119"/>
            <a:ext cx="2159276" cy="1906141"/>
          </a:xfrm>
          <a:prstGeom prst="rect">
            <a:avLst/>
          </a:prstGeom>
        </p:spPr>
      </p:pic>
      <p:pic>
        <p:nvPicPr>
          <p:cNvPr id="4" name="Image 3" descr="Sans titre - 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7714" y="3189422"/>
            <a:ext cx="3187624" cy="4253038"/>
          </a:xfrm>
          <a:prstGeom prst="rect">
            <a:avLst/>
          </a:prstGeom>
        </p:spPr>
      </p:pic>
      <p:pic>
        <p:nvPicPr>
          <p:cNvPr id="2" name="Image 1" descr="Sans titre - 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272" y="2692515"/>
            <a:ext cx="3621024" cy="2807208"/>
          </a:xfrm>
          <a:prstGeom prst="rect">
            <a:avLst/>
          </a:prstGeom>
        </p:spPr>
      </p:pic>
      <p:sp>
        <p:nvSpPr>
          <p:cNvPr id="17" name="Titre 1"/>
          <p:cNvSpPr txBox="1">
            <a:spLocks/>
          </p:cNvSpPr>
          <p:nvPr/>
        </p:nvSpPr>
        <p:spPr>
          <a:xfrm>
            <a:off x="2785487" y="323453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611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86284" y="1688181"/>
            <a:ext cx="4850948" cy="58714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11" name="Image 10" descr="AA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51" y="1245180"/>
            <a:ext cx="2079353" cy="2397970"/>
          </a:xfrm>
          <a:prstGeom prst="rect">
            <a:avLst/>
          </a:prstGeom>
        </p:spPr>
      </p:pic>
      <p:pic>
        <p:nvPicPr>
          <p:cNvPr id="64" name="Image 63" descr="Diapo nectar SMN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94"/>
          <a:stretch/>
        </p:blipFill>
        <p:spPr>
          <a:xfrm>
            <a:off x="465314" y="6936382"/>
            <a:ext cx="1773149" cy="624692"/>
          </a:xfrm>
          <a:prstGeom prst="rect">
            <a:avLst/>
          </a:prstGeom>
        </p:spPr>
      </p:pic>
      <p:pic>
        <p:nvPicPr>
          <p:cNvPr id="66" name="Image 65" descr="Fotolia_101506128_XXL.jpg"/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6589" y="1691404"/>
            <a:ext cx="7632373" cy="587149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59441" y="432310"/>
            <a:ext cx="7102044" cy="893381"/>
          </a:xfrm>
        </p:spPr>
        <p:txBody>
          <a:bodyPr>
            <a:normAutofit/>
          </a:bodyPr>
          <a:lstStyle/>
          <a:p>
            <a:r>
              <a:rPr lang="pl-PL" sz="2200" dirty="0">
                <a:solidFill>
                  <a:schemeClr val="bg1"/>
                </a:solidFill>
                <a:latin typeface="Calibri"/>
                <a:cs typeface="Calibri"/>
              </a:rPr>
              <a:t>DOBÓR AMINOKWASÓW I ICH </a:t>
            </a:r>
            <a:br>
              <a:rPr lang="fr-FR" sz="2200" dirty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fr-FR" sz="2000" b="1" dirty="0">
                <a:solidFill>
                  <a:schemeClr val="bg1"/>
                </a:solidFill>
                <a:cs typeface="Calibri"/>
              </a:rPr>
              <a:t>ROL</a:t>
            </a:r>
            <a:r>
              <a:rPr lang="pl-PL" sz="2000" b="1" dirty="0">
                <a:solidFill>
                  <a:schemeClr val="bg1"/>
                </a:solidFill>
                <a:cs typeface="Calibri"/>
              </a:rPr>
              <a:t>A W ROŚLINIE</a:t>
            </a:r>
            <a:endParaRPr lang="fr-FR" sz="2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2951" y="3558726"/>
            <a:ext cx="2505481" cy="31028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000" spc="-109" dirty="0">
                <a:solidFill>
                  <a:srgbClr val="158A7F"/>
                </a:solidFill>
                <a:cs typeface="Calibri"/>
              </a:rPr>
              <a:t>DLACZEGO PODAJEMY AMINOKWASY DOLISTNIE?</a:t>
            </a:r>
            <a:endParaRPr lang="en-GB" sz="2000" spc="-109" dirty="0">
              <a:solidFill>
                <a:srgbClr val="158A7F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Amino</a:t>
            </a:r>
            <a:r>
              <a:rPr lang="pl-PL" sz="16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kwasy są podstawowymi elementami białek. </a:t>
            </a:r>
            <a:endParaRPr lang="en-GB" sz="1600" b="0" spc="-109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600" b="0" spc="-109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Białka biorą udział w niemal wszystkich reakcjach chemicznym żywych organizmów.</a:t>
            </a:r>
            <a:endParaRPr lang="fr-FR" sz="1600" b="0" spc="-109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" name="Image 2" descr="AA_Selection_EN_Blanc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664" y="1686782"/>
            <a:ext cx="1647728" cy="173165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9FFB0F3-D767-8D35-0F86-DBD17832A296}"/>
              </a:ext>
            </a:extLst>
          </p:cNvPr>
          <p:cNvSpPr txBox="1"/>
          <p:nvPr/>
        </p:nvSpPr>
        <p:spPr>
          <a:xfrm>
            <a:off x="4697864" y="2205439"/>
            <a:ext cx="5433979" cy="466448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N metabolizm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Stymulator wzrostu. Metabolizm N, kwitnienie — zawiązywanie owoców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Fotosynteza, rozwój wegetatywny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Metabolizm N, rozwój wegetatywny, wzrost korzeni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Rozwój pąków i liści, fotosynteza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Energia,</a:t>
            </a:r>
            <a:endParaRPr lang="pl-PL" sz="1050" b="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Synteza chlorofilu, kiełkowanie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Metabolizm N, fotosynteza, kwitnienie, zawiązywanie owoców, stres wodny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Rozwój wegetatywny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Rozwój wegetatywny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Syntezator chlorofilu, kiełkowanie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Dojrzewanie, odnowa wegetacji, pękanie pąków, wzrost korzeni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Energia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Wybarwienie owoców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Metabolizm N, fotosynteza, kwitnienie, zawiązywanie owoców, stres wodny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Energia, regulacja osmotyczna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Energia 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Energia</a:t>
            </a:r>
          </a:p>
          <a:p>
            <a:pPr>
              <a:lnSpc>
                <a:spcPct val="150000"/>
              </a:lnSpc>
            </a:pPr>
            <a:r>
              <a:rPr lang="pl-PL" sz="1050" b="0" dirty="0">
                <a:solidFill>
                  <a:schemeClr val="tx1"/>
                </a:solidFill>
              </a:rPr>
              <a:t>Rozwój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BAE8E2B-148A-DA6A-69FB-35D612B71A6E}"/>
              </a:ext>
            </a:extLst>
          </p:cNvPr>
          <p:cNvSpPr txBox="1"/>
          <p:nvPr/>
        </p:nvSpPr>
        <p:spPr>
          <a:xfrm>
            <a:off x="4434599" y="318595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AA5FF62-20E3-9477-F7CA-80972E8E1A5F}"/>
              </a:ext>
            </a:extLst>
          </p:cNvPr>
          <p:cNvSpPr txBox="1"/>
          <p:nvPr/>
        </p:nvSpPr>
        <p:spPr>
          <a:xfrm flipH="1">
            <a:off x="2839273" y="2205439"/>
            <a:ext cx="1870990" cy="4664482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KWAS ASPARAGINOWY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KWAS GLUTAMINOWY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ALANINA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ARGININA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GLICYNA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HISTYDYNA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HYDROKSYLIZYNA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HYDROKSYPROLINA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IZOLEUCYNA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LEUCYNA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LIZYNA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METIONINA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ORNITYNA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FENYLO ALANINA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PROLINA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SERYNA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TREONINA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TYROZYNA </a:t>
            </a:r>
          </a:p>
          <a:p>
            <a:pPr>
              <a:lnSpc>
                <a:spcPct val="150000"/>
              </a:lnSpc>
            </a:pPr>
            <a:r>
              <a:rPr lang="pl-PL" sz="105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WALINA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224CF33-05F7-2298-8BA2-54D95AD643EB}"/>
              </a:ext>
            </a:extLst>
          </p:cNvPr>
          <p:cNvSpPr txBox="1"/>
          <p:nvPr/>
        </p:nvSpPr>
        <p:spPr>
          <a:xfrm>
            <a:off x="4650915" y="1768692"/>
            <a:ext cx="1396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0" dirty="0">
                <a:solidFill>
                  <a:schemeClr val="bg1"/>
                </a:solidFill>
              </a:rPr>
              <a:t>Rola</a:t>
            </a:r>
          </a:p>
        </p:txBody>
      </p:sp>
    </p:spTree>
    <p:extLst>
      <p:ext uri="{BB962C8B-B14F-4D97-AF65-F5344CB8AC3E}">
        <p14:creationId xmlns:p14="http://schemas.microsoft.com/office/powerpoint/2010/main" val="156270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tolia_101506128_XXL.jpg"/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0327" y="1690903"/>
            <a:ext cx="5754584" cy="587149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6284" y="1688181"/>
            <a:ext cx="4850948" cy="58714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18" name="Image 17" descr="Diapo nectar SMN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14" y="6714682"/>
            <a:ext cx="1773149" cy="84639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41301" y="2150807"/>
            <a:ext cx="18005" cy="5291248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21258" y="3989448"/>
            <a:ext cx="4415973" cy="36784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spc="-109" dirty="0">
                <a:solidFill>
                  <a:srgbClr val="0E8A80"/>
                </a:solidFill>
                <a:cs typeface="Calibri"/>
              </a:rPr>
              <a:t>OSZCZEDNOŚĆ </a:t>
            </a:r>
            <a:r>
              <a:rPr lang="fr-FR" sz="1800" spc="-109" dirty="0">
                <a:solidFill>
                  <a:srgbClr val="0E8A80"/>
                </a:solidFill>
                <a:cs typeface="Calibri"/>
              </a:rPr>
              <a:t>ENERG</a:t>
            </a:r>
            <a:r>
              <a:rPr lang="pl-PL" sz="1800" spc="-109" dirty="0">
                <a:solidFill>
                  <a:srgbClr val="0E8A80"/>
                </a:solidFill>
                <a:cs typeface="Calibri"/>
              </a:rPr>
              <a:t>II</a:t>
            </a:r>
            <a:r>
              <a:rPr lang="fr-FR" sz="1800" spc="-109" dirty="0">
                <a:solidFill>
                  <a:srgbClr val="0E8A80"/>
                </a:solidFill>
                <a:cs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Roślina reaguje na brak aminokwasów dużym wydatkiem energetycznym, gdyż musi je wyprodukować (tabelka obok</a:t>
            </a:r>
            <a:r>
              <a:rPr lang="en-GB" sz="18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l-PL" sz="1800" b="0" spc="-109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b="0" spc="-109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Aminokwasy pełnią rolę „cegieł” w metabolizmie roślin, jako takie można je włączyć do struktury komórkowej.</a:t>
            </a:r>
            <a:endParaRPr lang="en-GB" sz="1600" b="0" spc="-109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600" b="0" spc="-109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400" b="0" spc="-109" dirty="0">
                <a:solidFill>
                  <a:srgbClr val="0E8A80"/>
                </a:solidFill>
                <a:cs typeface="Calibri"/>
              </a:rPr>
              <a:t>DOSTARCZENIE Z ZEWNĄTRZ AMINOKWASÓW POZWALA NA OSZCZĘDNOŚĆ ENERGII DLA ROŚLIN.</a:t>
            </a:r>
            <a:endParaRPr lang="fr-FR" sz="14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latin typeface="Calibri"/>
              <a:cs typeface="Calibri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3059441" y="432310"/>
            <a:ext cx="7102044" cy="893381"/>
          </a:xfrm>
          <a:prstGeom prst="rect">
            <a:avLst/>
          </a:prstGeom>
        </p:spPr>
        <p:txBody>
          <a:bodyPr vert="horz" lIns="104210" tIns="52105" rIns="104210" bIns="52105" rtlCol="0" anchor="ctr">
            <a:normAutofit/>
          </a:bodyPr>
          <a:lstStyle>
            <a:lvl1pPr algn="l" defTabSz="104222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r>
              <a:rPr lang="pl-PL" sz="2200" dirty="0">
                <a:latin typeface="Calibri"/>
                <a:cs typeface="Calibri"/>
              </a:rPr>
              <a:t>WYBÓR AMINOKWASÓW</a:t>
            </a:r>
            <a:br>
              <a:rPr lang="fr-FR" sz="2200" dirty="0">
                <a:latin typeface="Calibri"/>
                <a:cs typeface="Calibri"/>
              </a:rPr>
            </a:br>
            <a:r>
              <a:rPr lang="fr-FR" sz="2000" b="0" dirty="0">
                <a:cs typeface="Calibri"/>
              </a:rPr>
              <a:t>METABO</a:t>
            </a:r>
            <a:r>
              <a:rPr lang="pl-PL" sz="2000" b="0" dirty="0">
                <a:cs typeface="Calibri"/>
              </a:rPr>
              <a:t>LIZM ROŚLIN</a:t>
            </a:r>
            <a:endParaRPr lang="fr-FR" sz="2000" b="0" dirty="0">
              <a:latin typeface="Calibri"/>
              <a:cs typeface="Calibri"/>
            </a:endParaRPr>
          </a:p>
        </p:txBody>
      </p:sp>
      <p:pic>
        <p:nvPicPr>
          <p:cNvPr id="48" name="Image 47" descr="AA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51" y="1520018"/>
            <a:ext cx="2079353" cy="2397970"/>
          </a:xfrm>
          <a:prstGeom prst="rect">
            <a:avLst/>
          </a:prstGeom>
        </p:spPr>
      </p:pic>
      <p:pic>
        <p:nvPicPr>
          <p:cNvPr id="49" name="Image 48" descr="AA_Selection_EN_Blanc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58" y="1963018"/>
            <a:ext cx="1647728" cy="1731651"/>
          </a:xfrm>
          <a:prstGeom prst="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E4537B96-FBCC-D4FE-344A-6C8676DC5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848950"/>
              </p:ext>
            </p:extLst>
          </p:nvPr>
        </p:nvGraphicFramePr>
        <p:xfrm>
          <a:off x="4977595" y="2310508"/>
          <a:ext cx="5727316" cy="3558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1829">
                  <a:extLst>
                    <a:ext uri="{9D8B030D-6E8A-4147-A177-3AD203B41FA5}">
                      <a16:colId xmlns:a16="http://schemas.microsoft.com/office/drawing/2014/main" val="2198392618"/>
                    </a:ext>
                  </a:extLst>
                </a:gridCol>
                <a:gridCol w="1431829">
                  <a:extLst>
                    <a:ext uri="{9D8B030D-6E8A-4147-A177-3AD203B41FA5}">
                      <a16:colId xmlns:a16="http://schemas.microsoft.com/office/drawing/2014/main" val="1733994990"/>
                    </a:ext>
                  </a:extLst>
                </a:gridCol>
                <a:gridCol w="1431829">
                  <a:extLst>
                    <a:ext uri="{9D8B030D-6E8A-4147-A177-3AD203B41FA5}">
                      <a16:colId xmlns:a16="http://schemas.microsoft.com/office/drawing/2014/main" val="363311171"/>
                    </a:ext>
                  </a:extLst>
                </a:gridCol>
                <a:gridCol w="1431829">
                  <a:extLst>
                    <a:ext uri="{9D8B030D-6E8A-4147-A177-3AD203B41FA5}">
                      <a16:colId xmlns:a16="http://schemas.microsoft.com/office/drawing/2014/main" val="1249454713"/>
                    </a:ext>
                  </a:extLst>
                </a:gridCol>
              </a:tblGrid>
              <a:tr h="7872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aminokwasy </a:t>
                      </a:r>
                      <a:r>
                        <a:rPr lang="pl-PL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endogenne</a:t>
                      </a:r>
                      <a:r>
                        <a:rPr lang="pl-PL" sz="1100" u="none" strike="noStrike" dirty="0">
                          <a:effectLst/>
                        </a:rPr>
                        <a:t>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mole ATP zużyte na mol utworzonego aminokwasu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aminokwasy </a:t>
                      </a:r>
                      <a:r>
                        <a:rPr lang="pl-PL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egzogenne</a:t>
                      </a:r>
                      <a:r>
                        <a:rPr lang="pl-PL" sz="1100" u="none" strike="noStrike" dirty="0">
                          <a:effectLst/>
                        </a:rPr>
                        <a:t>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mole ATP zużyte na mol utworzonego aminokwasu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535171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glicyna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treonina 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862646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seryna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walina 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282541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cysteina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histydyna  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42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071440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alanina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20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arginina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936760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 err="1">
                          <a:effectLst/>
                        </a:rPr>
                        <a:t>asparaginian</a:t>
                      </a:r>
                      <a:r>
                        <a:rPr lang="pl-PL" sz="1100" u="none" strike="noStrike" dirty="0">
                          <a:effectLst/>
                        </a:rPr>
                        <a:t>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21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metionina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349093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asparagina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22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leucyna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39095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glutaminian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lizyna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50 lub 51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715519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glutamina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31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izoleucyna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55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729960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prolina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fenyloalanina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65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11657"/>
                  </a:ext>
                </a:extLst>
              </a:tr>
              <a:tr h="201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tyrozyna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62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tryptofan 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78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144187"/>
                  </a:ext>
                </a:extLst>
              </a:tr>
              <a:tr h="3620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 dirty="0">
                          <a:effectLst/>
                        </a:rPr>
                        <a:t>Liczby te obejmują ATP zużyty do syntezy prekursorów i ich konwersji do produktu.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50952"/>
                  </a:ext>
                </a:extLst>
              </a:tr>
              <a:tr h="390279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 dirty="0">
                          <a:effectLst/>
                        </a:rPr>
                        <a:t>Źródło: Atkinson (1977) „Metabolizm energii komórkowej i jego regulacja” NY </a:t>
                      </a:r>
                      <a:r>
                        <a:rPr lang="pl-PL" sz="1100" u="none" strike="noStrike" dirty="0" err="1">
                          <a:effectLst/>
                        </a:rPr>
                        <a:t>Academic</a:t>
                      </a:r>
                      <a:r>
                        <a:rPr lang="pl-PL" sz="1100" u="none" strike="noStrike" dirty="0">
                          <a:effectLst/>
                        </a:rPr>
                        <a:t> Press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41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64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tolia_101506128_XXL.jpg"/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5671" y="1860684"/>
            <a:ext cx="5754584" cy="587149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6284" y="1688181"/>
            <a:ext cx="4850948" cy="58714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18" name="Image 17" descr="Diapo nectar SMN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14" y="6714682"/>
            <a:ext cx="1773149" cy="84639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41301" y="2150807"/>
            <a:ext cx="18005" cy="5291248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21256" y="2014632"/>
            <a:ext cx="4415972" cy="48755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800" spc="-109" dirty="0">
                <a:solidFill>
                  <a:srgbClr val="0E8A80"/>
                </a:solidFill>
                <a:cs typeface="Calibri"/>
              </a:rPr>
              <a:t>ŹRÓDŁO AZOTU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 Aminokwas składa się z grupy aminowej NH</a:t>
            </a:r>
            <a:r>
              <a:rPr lang="pl-PL" sz="1800" b="0" spc="-109" baseline="-25000" dirty="0">
                <a:solidFill>
                  <a:srgbClr val="000000"/>
                </a:solidFill>
                <a:cs typeface="Calibri"/>
              </a:rPr>
              <a:t>2</a:t>
            </a: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grupy</a:t>
            </a:r>
            <a:r>
              <a:rPr lang="pl-PL" sz="1800" b="0" spc="-109" dirty="0">
                <a:solidFill>
                  <a:srgbClr val="FF0000"/>
                </a:solidFill>
                <a:cs typeface="Calibri"/>
              </a:rPr>
              <a:t> </a:t>
            </a: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karboksylowej</a:t>
            </a:r>
            <a:r>
              <a:rPr lang="pl-PL" sz="1800" b="0" spc="-109" dirty="0">
                <a:solidFill>
                  <a:srgbClr val="FF0000"/>
                </a:solidFill>
                <a:cs typeface="Calibri"/>
              </a:rPr>
              <a:t> </a:t>
            </a: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COOH</a:t>
            </a:r>
            <a:r>
              <a:rPr lang="pl-PL" sz="1800" b="0" spc="-109" dirty="0">
                <a:solidFill>
                  <a:srgbClr val="FF0000"/>
                </a:solidFill>
                <a:cs typeface="Calibri"/>
              </a:rPr>
              <a:t> </a:t>
            </a:r>
            <a:r>
              <a:rPr lang="pl-PL" sz="1800" b="0" spc="-109" dirty="0">
                <a:solidFill>
                  <a:srgbClr val="000000"/>
                </a:solidFill>
                <a:cs typeface="Calibri"/>
              </a:rPr>
              <a:t>i rodnika R.</a:t>
            </a:r>
            <a:endParaRPr lang="en-GB" sz="1800" b="0" spc="-109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800" b="0" spc="-109" dirty="0">
              <a:solidFill>
                <a:srgbClr val="0E8A80"/>
              </a:solidFill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"/>
              <a:buChar char="Þ"/>
            </a:pPr>
            <a:r>
              <a:rPr lang="pl-PL" sz="1800" b="0" spc="-109" dirty="0">
                <a:solidFill>
                  <a:srgbClr val="0E8A80"/>
                </a:solidFill>
                <a:cs typeface="Calibri"/>
              </a:rPr>
              <a:t>AMINOKWASY SĄ NATURALNYM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spc="-109" dirty="0">
                <a:solidFill>
                  <a:srgbClr val="0E8A80"/>
                </a:solidFill>
                <a:cs typeface="Calibri"/>
              </a:rPr>
              <a:t>I ORGANICZNYM ŹRÓDŁEM AZOTU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b="0" spc="-109" dirty="0">
                <a:solidFill>
                  <a:srgbClr val="0E8A80"/>
                </a:solidFill>
                <a:cs typeface="Calibri"/>
              </a:rPr>
              <a:t>DLA ROŚLIN</a:t>
            </a:r>
            <a:r>
              <a:rPr lang="en-GB" sz="1800" b="0" spc="-109" dirty="0">
                <a:solidFill>
                  <a:srgbClr val="0E8A80"/>
                </a:solidFill>
                <a:cs typeface="Calibri"/>
              </a:rPr>
              <a:t>.</a:t>
            </a:r>
            <a:endParaRPr lang="fr-FR" sz="1800" b="0" spc="-109" dirty="0">
              <a:solidFill>
                <a:srgbClr val="0E8A80"/>
              </a:solidFill>
              <a:latin typeface="Calibri"/>
              <a:cs typeface="Calibri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3059441" y="432310"/>
            <a:ext cx="7102044" cy="893381"/>
          </a:xfrm>
          <a:prstGeom prst="rect">
            <a:avLst/>
          </a:prstGeom>
        </p:spPr>
        <p:txBody>
          <a:bodyPr vert="horz" lIns="104210" tIns="52105" rIns="104210" bIns="52105" rtlCol="0" anchor="ctr">
            <a:normAutofit/>
          </a:bodyPr>
          <a:lstStyle>
            <a:lvl1pPr algn="l" defTabSz="104222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r>
              <a:rPr lang="pl-PL" sz="2200" dirty="0">
                <a:latin typeface="Calibri"/>
                <a:cs typeface="Calibri"/>
              </a:rPr>
              <a:t>WYBÓR AMINOKWASÓW</a:t>
            </a:r>
            <a:br>
              <a:rPr lang="fr-FR" sz="2200" dirty="0">
                <a:latin typeface="Calibri"/>
                <a:cs typeface="Calibri"/>
              </a:rPr>
            </a:br>
            <a:r>
              <a:rPr lang="pl-PL" sz="2000" b="0" dirty="0">
                <a:latin typeface="Calibri"/>
                <a:cs typeface="Calibri"/>
              </a:rPr>
              <a:t> ŻYWIENIE ROŚLIN</a:t>
            </a:r>
            <a:endParaRPr lang="fr-FR" sz="2000" b="0" dirty="0">
              <a:latin typeface="Calibri"/>
              <a:cs typeface="Calibri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244" y="2827480"/>
            <a:ext cx="3621440" cy="2936605"/>
          </a:xfrm>
          <a:prstGeom prst="rect">
            <a:avLst/>
          </a:prstGeom>
        </p:spPr>
      </p:pic>
      <p:pic>
        <p:nvPicPr>
          <p:cNvPr id="12" name="Image 11" descr="AA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51" y="1533107"/>
            <a:ext cx="2079353" cy="2397970"/>
          </a:xfrm>
          <a:prstGeom prst="rect">
            <a:avLst/>
          </a:prstGeom>
        </p:spPr>
      </p:pic>
      <p:pic>
        <p:nvPicPr>
          <p:cNvPr id="13" name="Image 12" descr="AA_Selection_EN_Blanc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58" y="1976107"/>
            <a:ext cx="1647728" cy="1731651"/>
          </a:xfrm>
          <a:prstGeom prst="rect">
            <a:avLst/>
          </a:prstGeom>
        </p:spPr>
      </p:pic>
      <p:sp>
        <p:nvSpPr>
          <p:cNvPr id="16" name="Titre 1"/>
          <p:cNvSpPr txBox="1">
            <a:spLocks/>
          </p:cNvSpPr>
          <p:nvPr/>
        </p:nvSpPr>
        <p:spPr>
          <a:xfrm>
            <a:off x="5952245" y="5821301"/>
            <a:ext cx="4418789" cy="893381"/>
          </a:xfrm>
          <a:prstGeom prst="rect">
            <a:avLst/>
          </a:prstGeom>
        </p:spPr>
        <p:txBody>
          <a:bodyPr vert="horz" lIns="104210" tIns="52105" rIns="104210" bIns="52105" rtlCol="0" anchor="ctr">
            <a:normAutofit/>
          </a:bodyPr>
          <a:lstStyle>
            <a:lvl1pPr algn="l" defTabSz="104222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+mn-lt"/>
                <a:ea typeface="+mj-ea"/>
                <a:cs typeface="Myriad Pro"/>
              </a:defRPr>
            </a:lvl1pPr>
          </a:lstStyle>
          <a:p>
            <a:r>
              <a:rPr lang="pl-PL" sz="1200" b="0" dirty="0">
                <a:latin typeface="Calibri"/>
                <a:cs typeface="Calibri"/>
              </a:rPr>
              <a:t>Chemiczna budowa aminokwasów</a:t>
            </a:r>
            <a:endParaRPr lang="fr-FR" sz="1100" b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923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350634" y="1947359"/>
            <a:ext cx="10328311" cy="949489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785489" y="276723"/>
            <a:ext cx="3113357" cy="472487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2200" b="0" cap="all" dirty="0">
                <a:latin typeface="Calibri"/>
                <a:cs typeface="Calibri"/>
              </a:rPr>
              <a:t>Forma azotu</a:t>
            </a:r>
            <a:endParaRPr lang="en-GB" sz="2200" b="0" cap="all" dirty="0">
              <a:latin typeface="Calibri"/>
              <a:cs typeface="Calibri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193" y="2968295"/>
            <a:ext cx="2217561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9341" y="4959964"/>
            <a:ext cx="4119010" cy="247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377354" y="1881185"/>
            <a:ext cx="9865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+mn-lt"/>
              </a:rPr>
              <a:t>Mocznik łączy się z formaldehydem zgodnie z reakcją dodania formaldehydu w łączniku NH mocznika, zachodzącym po reakcji kondensacji. W wyniku tej reakcji  powstają polimery mocznikowo-formaldehydowe z możliwością cyklizacji.</a:t>
            </a:r>
            <a:endParaRPr lang="fr-F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94635" y="4429733"/>
            <a:ext cx="7665997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597" b="0" dirty="0">
                <a:solidFill>
                  <a:schemeClr val="tx1"/>
                </a:solidFill>
                <a:latin typeface="+mn-lt"/>
              </a:rPr>
              <a:t>Dodatek </a:t>
            </a:r>
            <a:r>
              <a:rPr lang="en-US" sz="2597" b="0" dirty="0">
                <a:solidFill>
                  <a:schemeClr val="tx1"/>
                </a:solidFill>
                <a:latin typeface="+mn-lt"/>
              </a:rPr>
              <a:t>: H</a:t>
            </a:r>
            <a:r>
              <a:rPr lang="en-US" sz="2597" b="0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597" b="0" dirty="0">
                <a:solidFill>
                  <a:schemeClr val="tx1"/>
                </a:solidFill>
                <a:latin typeface="+mn-lt"/>
              </a:rPr>
              <a:t>N-CO-NH</a:t>
            </a:r>
            <a:r>
              <a:rPr lang="en-US" sz="2597" b="0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597" b="0" dirty="0">
                <a:solidFill>
                  <a:schemeClr val="tx1"/>
                </a:solidFill>
                <a:latin typeface="+mn-lt"/>
              </a:rPr>
              <a:t> + HCHO  -&gt;  H</a:t>
            </a:r>
            <a:r>
              <a:rPr lang="en-US" sz="2597" b="0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597" b="0" dirty="0">
                <a:solidFill>
                  <a:schemeClr val="tx1"/>
                </a:solidFill>
                <a:latin typeface="+mn-lt"/>
              </a:rPr>
              <a:t>N-CO-NH-CH</a:t>
            </a:r>
            <a:r>
              <a:rPr lang="en-US" sz="2597" b="0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597" b="0" dirty="0">
                <a:solidFill>
                  <a:schemeClr val="tx1"/>
                </a:solidFill>
                <a:latin typeface="+mn-lt"/>
              </a:rPr>
              <a:t>OH </a:t>
            </a:r>
            <a:endParaRPr lang="fr-FR" sz="2597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72667" y="3470446"/>
            <a:ext cx="107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000" dirty="0">
                <a:solidFill>
                  <a:srgbClr val="0A507F"/>
                </a:solidFill>
                <a:latin typeface="+mn-lt"/>
              </a:rPr>
              <a:t>mocznik</a:t>
            </a:r>
            <a:endParaRPr lang="fr-FR" sz="2000" dirty="0">
              <a:solidFill>
                <a:srgbClr val="0A507F"/>
              </a:solidFill>
              <a:latin typeface="+mn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1361315" y="5923480"/>
            <a:ext cx="2769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000" dirty="0">
                <a:solidFill>
                  <a:srgbClr val="158A7F"/>
                </a:solidFill>
                <a:latin typeface="+mn-lt"/>
              </a:rPr>
              <a:t>Forma aldehydowa</a:t>
            </a:r>
            <a:endParaRPr lang="fr-FR" sz="2000" dirty="0">
              <a:solidFill>
                <a:srgbClr val="158A7F"/>
              </a:solidFill>
              <a:latin typeface="+mn-lt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1971304"/>
            <a:ext cx="0" cy="5372214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"/>
          <p:cNvSpPr txBox="1">
            <a:spLocks/>
          </p:cNvSpPr>
          <p:nvPr/>
        </p:nvSpPr>
        <p:spPr>
          <a:xfrm>
            <a:off x="2785487" y="471846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830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5533903" y="1710047"/>
            <a:ext cx="5153891" cy="3837222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Rectangle 62"/>
          <p:cNvSpPr/>
          <p:nvPr/>
        </p:nvSpPr>
        <p:spPr>
          <a:xfrm>
            <a:off x="5617030" y="1793176"/>
            <a:ext cx="5094515" cy="366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567932" y="2352097"/>
            <a:ext cx="9839116" cy="459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fr-FR" sz="1600" dirty="0">
                <a:solidFill>
                  <a:srgbClr val="158A7F"/>
                </a:solidFill>
                <a:latin typeface="+mn-lt"/>
              </a:rPr>
              <a:t> AZOSPEED A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m</a:t>
            </a:r>
            <a:r>
              <a:rPr lang="fr-FR" sz="1600" dirty="0" err="1">
                <a:solidFill>
                  <a:srgbClr val="158A7F"/>
                </a:solidFill>
                <a:latin typeface="+mn-lt"/>
              </a:rPr>
              <a:t>ino</a:t>
            </a:r>
            <a:r>
              <a:rPr lang="fr-FR" sz="1600" dirty="0">
                <a:solidFill>
                  <a:srgbClr val="158A7F"/>
                </a:solidFill>
                <a:latin typeface="+mn-lt"/>
              </a:rPr>
              <a:t> </a:t>
            </a:r>
            <a:r>
              <a:rPr lang="pl-PL" sz="1600" dirty="0">
                <a:solidFill>
                  <a:schemeClr val="tx1"/>
                </a:solidFill>
                <a:latin typeface="+mn-lt"/>
              </a:rPr>
              <a:t>jest specjalistycznym produktem do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zastosowania </a:t>
            </a:r>
            <a:r>
              <a:rPr lang="pl-PL" sz="1600" dirty="0" err="1">
                <a:solidFill>
                  <a:schemeClr val="tx1"/>
                </a:solidFill>
                <a:latin typeface="+mn-lt"/>
              </a:rPr>
              <a:t>dolistnego</a:t>
            </a:r>
            <a:r>
              <a:rPr lang="pl-PL" sz="1600" dirty="0">
                <a:solidFill>
                  <a:schemeClr val="tx1"/>
                </a:solidFill>
                <a:latin typeface="+mn-lt"/>
              </a:rPr>
              <a:t>. Dwie formy azotu,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umożliwiają optymalizację odżywiania azotem i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zwiększenia zawartości w liściach 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przyswajalnego azotu. 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Połączenie dwóch form gwarantuje</a:t>
            </a:r>
          </a:p>
          <a:p>
            <a:pPr eaLnBrk="0" hangingPunct="0"/>
            <a:r>
              <a:rPr lang="pl-PL" sz="1600" dirty="0">
                <a:solidFill>
                  <a:schemeClr val="tx1"/>
                </a:solidFill>
                <a:latin typeface="+mn-lt"/>
              </a:rPr>
              <a:t>efektywne wchłanianie </a:t>
            </a:r>
            <a:r>
              <a:rPr lang="pl-PL" sz="1600" dirty="0" err="1">
                <a:solidFill>
                  <a:schemeClr val="tx1"/>
                </a:solidFill>
                <a:latin typeface="+mn-lt"/>
              </a:rPr>
              <a:t>dolistne</a:t>
            </a:r>
            <a:r>
              <a:rPr lang="pl-PL" sz="1600" dirty="0">
                <a:solidFill>
                  <a:schemeClr val="tx1"/>
                </a:solidFill>
                <a:latin typeface="+mn-lt"/>
              </a:rPr>
              <a:t>.  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Liść jest</a:t>
            </a:r>
          </a:p>
          <a:p>
            <a:pPr eaLnBrk="0" hangingPunct="0"/>
            <a:r>
              <a:rPr lang="pl-PL" sz="1600" dirty="0">
                <a:solidFill>
                  <a:srgbClr val="158A7F"/>
                </a:solidFill>
                <a:latin typeface="+mn-lt"/>
              </a:rPr>
              <a:t>w stanie bardziej przyswoić sobie to połączenie</a:t>
            </a:r>
          </a:p>
          <a:p>
            <a:pPr eaLnBrk="0" hangingPunct="0"/>
            <a:r>
              <a:rPr lang="pl-PL" sz="1600" dirty="0">
                <a:solidFill>
                  <a:srgbClr val="158A7F"/>
                </a:solidFill>
                <a:latin typeface="+mn-lt"/>
              </a:rPr>
              <a:t>niż prostą formę mocznika.</a:t>
            </a:r>
            <a:r>
              <a:rPr lang="fr-FR" sz="1600" dirty="0">
                <a:solidFill>
                  <a:srgbClr val="158A7F"/>
                </a:solidFill>
                <a:latin typeface="+mn-lt"/>
              </a:rPr>
              <a:t>.</a:t>
            </a:r>
            <a:endParaRPr lang="pl-PL" sz="1600" dirty="0">
              <a:solidFill>
                <a:srgbClr val="158A7F"/>
              </a:solidFill>
              <a:latin typeface="+mn-lt"/>
            </a:endParaRPr>
          </a:p>
          <a:p>
            <a:pPr eaLnBrk="0" hangingPunct="0"/>
            <a:endParaRPr lang="pl-PL" sz="1600" dirty="0">
              <a:solidFill>
                <a:srgbClr val="158A7F"/>
              </a:solidFill>
              <a:latin typeface="+mn-lt"/>
            </a:endParaRPr>
          </a:p>
          <a:p>
            <a:pPr eaLnBrk="0" hangingPunct="0"/>
            <a:endParaRPr lang="pl-PL" sz="1600" dirty="0">
              <a:solidFill>
                <a:srgbClr val="158A7F"/>
              </a:solidFill>
              <a:latin typeface="+mn-lt"/>
            </a:endParaRPr>
          </a:p>
          <a:p>
            <a:pPr eaLnBrk="0" hangingPunct="0"/>
            <a:endParaRPr lang="fr-FR" sz="1663" dirty="0">
              <a:solidFill>
                <a:srgbClr val="993366"/>
              </a:solidFill>
              <a:latin typeface="+mn-lt"/>
            </a:endParaRPr>
          </a:p>
          <a:p>
            <a:pPr eaLnBrk="0" hangingPunct="0"/>
            <a:endParaRPr lang="fr-FR" sz="1663" dirty="0">
              <a:solidFill>
                <a:srgbClr val="993366"/>
              </a:solidFill>
              <a:latin typeface="+mn-lt"/>
            </a:endParaRPr>
          </a:p>
          <a:p>
            <a:pPr eaLnBrk="0" hangingPunct="0"/>
            <a:endParaRPr lang="fr-FR" sz="1663" dirty="0">
              <a:solidFill>
                <a:srgbClr val="993366"/>
              </a:solidFill>
              <a:latin typeface="+mn-lt"/>
            </a:endParaRPr>
          </a:p>
          <a:p>
            <a:pPr eaLnBrk="0" hangingPunct="0">
              <a:buFont typeface="Arial" charset="0"/>
              <a:buChar char="•"/>
            </a:pPr>
            <a:r>
              <a:rPr lang="pl-PL" sz="1663" b="0" dirty="0">
                <a:solidFill>
                  <a:schemeClr val="tx1"/>
                </a:solidFill>
                <a:latin typeface="+mn-lt"/>
              </a:rPr>
              <a:t>Azot pobierany jest przez roślinę drogą </a:t>
            </a:r>
            <a:r>
              <a:rPr lang="pl-PL" sz="1663" b="0" dirty="0" err="1">
                <a:solidFill>
                  <a:schemeClr val="tx1"/>
                </a:solidFill>
                <a:latin typeface="+mn-lt"/>
              </a:rPr>
              <a:t>dolistną</a:t>
            </a:r>
            <a:r>
              <a:rPr lang="pl-PL" sz="1663" b="0" dirty="0">
                <a:solidFill>
                  <a:schemeClr val="tx1"/>
                </a:solidFill>
                <a:latin typeface="+mn-lt"/>
              </a:rPr>
              <a:t>, a następnie transportowany do organów spichrzowych.</a:t>
            </a:r>
          </a:p>
          <a:p>
            <a:pPr eaLnBrk="0" hangingPunct="0">
              <a:buFont typeface="Arial" charset="0"/>
              <a:buChar char="•"/>
            </a:pPr>
            <a:r>
              <a:rPr lang="pl-PL" sz="1663" b="0" dirty="0">
                <a:solidFill>
                  <a:schemeClr val="tx1"/>
                </a:solidFill>
                <a:latin typeface="+mn-lt"/>
              </a:rPr>
              <a:t> Roślina wykorzystuje w pierwszej kolejności frakcję mocznikową (66%) =&gt; </a:t>
            </a:r>
            <a:r>
              <a:rPr lang="pl-PL" sz="1663" dirty="0">
                <a:solidFill>
                  <a:srgbClr val="158A7F"/>
                </a:solidFill>
                <a:latin typeface="+mn-lt"/>
              </a:rPr>
              <a:t>szybkie odżywianie.</a:t>
            </a:r>
          </a:p>
          <a:p>
            <a:pPr eaLnBrk="0" hangingPunct="0">
              <a:buFont typeface="Arial" charset="0"/>
              <a:buChar char="•"/>
            </a:pPr>
            <a:r>
              <a:rPr lang="pl-PL" sz="1663" b="0" dirty="0">
                <a:solidFill>
                  <a:schemeClr val="tx1"/>
                </a:solidFill>
                <a:latin typeface="+mn-lt"/>
              </a:rPr>
              <a:t> Pozostała frakcja, mocznik formaldehydowy (33%), jest stopniowo uwalniana w miarę przerywania wiązania chemicznego w roślinie =&gt; </a:t>
            </a:r>
            <a:r>
              <a:rPr lang="pl-PL" sz="1663" dirty="0">
                <a:solidFill>
                  <a:srgbClr val="158A7F"/>
                </a:solidFill>
                <a:latin typeface="+mn-lt"/>
              </a:rPr>
              <a:t>odżywianie jest trwałe i stopniowe (w ciągu wielu tygodni).</a:t>
            </a:r>
            <a:endParaRPr lang="fr-FR" sz="16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785489" y="276723"/>
            <a:ext cx="3113357" cy="472487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2200" b="0" cap="all" dirty="0">
                <a:latin typeface="Calibri"/>
              </a:rPr>
              <a:t>DWIE</a:t>
            </a:r>
            <a:r>
              <a:rPr lang="fr-FR" sz="2200" b="0" cap="all" dirty="0">
                <a:latin typeface="Calibri"/>
              </a:rPr>
              <a:t> </a:t>
            </a:r>
            <a:r>
              <a:rPr lang="pl-PL" sz="2200" b="0" cap="all" dirty="0">
                <a:latin typeface="Calibri"/>
              </a:rPr>
              <a:t>FORMY AZOTU</a:t>
            </a:r>
            <a:endParaRPr lang="en-GB" sz="2200" b="0" cap="all" dirty="0">
              <a:latin typeface="Calibri"/>
              <a:cs typeface="Calibri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1971304"/>
            <a:ext cx="0" cy="2902776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24"/>
          <p:cNvSpPr txBox="1">
            <a:spLocks noChangeArrowheads="1"/>
          </p:cNvSpPr>
          <p:nvPr/>
        </p:nvSpPr>
        <p:spPr bwMode="auto">
          <a:xfrm>
            <a:off x="5826834" y="5547271"/>
            <a:ext cx="4603419" cy="348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832" i="1" dirty="0">
                <a:solidFill>
                  <a:srgbClr val="158A7F"/>
                </a:solidFill>
              </a:rPr>
              <a:t>Oznaczanie analityczne za pomocą osmometru prężności pary: pomiar zdolności rozpuszczania soli w roztworze H2O</a:t>
            </a:r>
            <a:endParaRPr lang="fr-FR" sz="832" i="1" dirty="0">
              <a:solidFill>
                <a:srgbClr val="158A7F"/>
              </a:solidFill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487257" y="1962580"/>
            <a:ext cx="4546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fr-FR" sz="2400" dirty="0">
                <a:solidFill>
                  <a:srgbClr val="158A7F"/>
                </a:solidFill>
                <a:latin typeface="+mn-lt"/>
              </a:rPr>
              <a:t>EF</a:t>
            </a:r>
            <a:r>
              <a:rPr lang="pl-PL" sz="2400" dirty="0">
                <a:solidFill>
                  <a:srgbClr val="158A7F"/>
                </a:solidFill>
                <a:latin typeface="+mn-lt"/>
              </a:rPr>
              <a:t>EKTYWNE STOSOWANIE AZOTU</a:t>
            </a:r>
            <a:endParaRPr lang="fr-FR" sz="2400" dirty="0">
              <a:solidFill>
                <a:srgbClr val="158A7F"/>
              </a:solidFill>
              <a:latin typeface="+mn-l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613798" y="1973497"/>
            <a:ext cx="4962965" cy="3490828"/>
            <a:chOff x="4546957" y="1963514"/>
            <a:chExt cx="5067872" cy="3564617"/>
          </a:xfrm>
        </p:grpSpPr>
        <p:graphicFrame>
          <p:nvGraphicFramePr>
            <p:cNvPr id="49" name="Graphique 48"/>
            <p:cNvGraphicFramePr/>
            <p:nvPr>
              <p:extLst>
                <p:ext uri="{D42A27DB-BD31-4B8C-83A1-F6EECF244321}">
                  <p14:modId xmlns:p14="http://schemas.microsoft.com/office/powerpoint/2010/main" val="1634639266"/>
                </p:ext>
              </p:extLst>
            </p:nvPr>
          </p:nvGraphicFramePr>
          <p:xfrm>
            <a:off x="4605517" y="1963514"/>
            <a:ext cx="5009312" cy="33412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50" name="Connecteur droit avec flèche 21"/>
            <p:cNvCxnSpPr>
              <a:cxnSpLocks noChangeShapeType="1"/>
            </p:cNvCxnSpPr>
            <p:nvPr/>
          </p:nvCxnSpPr>
          <p:spPr bwMode="auto">
            <a:xfrm>
              <a:off x="6408935" y="4872431"/>
              <a:ext cx="2969948" cy="1649"/>
            </a:xfrm>
            <a:prstGeom prst="straightConnector1">
              <a:avLst/>
            </a:prstGeom>
            <a:noFill/>
            <a:ln w="9525" algn="ctr">
              <a:solidFill>
                <a:srgbClr val="993366"/>
              </a:solidFill>
              <a:round/>
              <a:headEnd/>
              <a:tailEnd type="arrow" w="med" len="med"/>
            </a:ln>
          </p:spPr>
        </p:cxnSp>
        <p:sp>
          <p:nvSpPr>
            <p:cNvPr id="51" name="ZoneTexte 22"/>
            <p:cNvSpPr txBox="1">
              <a:spLocks noChangeArrowheads="1"/>
            </p:cNvSpPr>
            <p:nvPr/>
          </p:nvSpPr>
          <p:spPr bwMode="auto">
            <a:xfrm>
              <a:off x="4749065" y="5265956"/>
              <a:ext cx="4862464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pl-PL" sz="1039" dirty="0">
                  <a:solidFill>
                    <a:srgbClr val="993366"/>
                  </a:solidFill>
                  <a:latin typeface="Barmeno Regular" pitchFamily="34" charset="0"/>
                </a:rPr>
                <a:t>Wskaźnik agresywności</a:t>
              </a:r>
              <a:r>
                <a:rPr lang="fr-FR" sz="1039" dirty="0">
                  <a:solidFill>
                    <a:srgbClr val="993366"/>
                  </a:solidFill>
                  <a:latin typeface="Barmeno Regular" pitchFamily="34" charset="0"/>
                </a:rPr>
                <a:t> </a:t>
              </a:r>
              <a:r>
                <a:rPr lang="pl-PL" sz="1039" b="0" dirty="0">
                  <a:solidFill>
                    <a:schemeClr val="tx1"/>
                  </a:solidFill>
                  <a:latin typeface="Barmeno Regular" pitchFamily="34" charset="0"/>
                </a:rPr>
                <a:t>niskie</a:t>
              </a:r>
              <a:r>
                <a:rPr lang="fr-FR" sz="1039" b="0" dirty="0">
                  <a:solidFill>
                    <a:schemeClr val="tx1"/>
                  </a:solidFill>
                  <a:latin typeface="Barmeno Regular" pitchFamily="34" charset="0"/>
                </a:rPr>
                <a:t>                                                                                 </a:t>
              </a:r>
              <a:r>
                <a:rPr lang="pl-PL" sz="1039" b="0" dirty="0">
                  <a:solidFill>
                    <a:schemeClr val="tx1"/>
                  </a:solidFill>
                  <a:latin typeface="Barmeno Regular" pitchFamily="34" charset="0"/>
                </a:rPr>
                <a:t>wysokie</a:t>
              </a:r>
              <a:endParaRPr lang="fr-FR" sz="1039" b="0" dirty="0">
                <a:solidFill>
                  <a:schemeClr val="tx1"/>
                </a:solidFill>
                <a:latin typeface="Barmeno Regular" pitchFamily="34" charset="0"/>
              </a:endParaRPr>
            </a:p>
          </p:txBody>
        </p:sp>
        <p:sp>
          <p:nvSpPr>
            <p:cNvPr id="55" name="ZoneTexte 15"/>
            <p:cNvSpPr txBox="1">
              <a:spLocks noChangeArrowheads="1"/>
            </p:cNvSpPr>
            <p:nvPr/>
          </p:nvSpPr>
          <p:spPr bwMode="auto">
            <a:xfrm>
              <a:off x="4546957" y="2710028"/>
              <a:ext cx="1598993" cy="24575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fr-FR" sz="1000" b="0" dirty="0" err="1">
                  <a:solidFill>
                    <a:schemeClr val="tx1"/>
                  </a:solidFill>
                  <a:latin typeface="+mn-lt"/>
                  <a:cs typeface="Tahoma" pitchFamily="34" charset="0"/>
                </a:rPr>
                <a:t>Formaldehyd</a:t>
              </a:r>
              <a:r>
                <a:rPr lang="fr-FR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 + </a:t>
              </a:r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mocznik</a:t>
              </a: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mocznik</a:t>
              </a:r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fr-FR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U</a:t>
              </a:r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RSM </a:t>
              </a:r>
              <a:r>
                <a:rPr lang="fr-FR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32%</a:t>
              </a: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Azot azotanowy</a:t>
              </a:r>
            </a:p>
            <a:p>
              <a:pPr algn="r"/>
              <a:endParaRPr lang="pl-PL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fr-FR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DAP</a:t>
              </a:r>
              <a:endParaRPr lang="pl-PL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Siarczan amonu</a:t>
              </a:r>
            </a:p>
            <a:p>
              <a:pPr algn="r"/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r>
                <a:rPr lang="pl-PL" sz="1000" b="0" dirty="0">
                  <a:solidFill>
                    <a:schemeClr val="tx1"/>
                  </a:solidFill>
                  <a:latin typeface="+mn-lt"/>
                  <a:cs typeface="Tahoma" pitchFamily="34" charset="0"/>
                </a:rPr>
                <a:t>Azotan potasu</a:t>
              </a:r>
              <a:endParaRPr lang="fr-FR" sz="1000" b="0" dirty="0">
                <a:solidFill>
                  <a:schemeClr val="tx1"/>
                </a:solidFill>
                <a:latin typeface="+mn-lt"/>
                <a:cs typeface="Tahoma" pitchFamily="34" charset="0"/>
              </a:endParaRPr>
            </a:p>
            <a:p>
              <a:pPr algn="r"/>
              <a:endParaRPr lang="fr-FR" sz="1039" b="0" dirty="0">
                <a:solidFill>
                  <a:schemeClr val="tx1"/>
                </a:solidFill>
                <a:cs typeface="Tahoma" pitchFamily="34" charset="0"/>
              </a:endParaRPr>
            </a:p>
          </p:txBody>
        </p:sp>
      </p:grpSp>
      <p:cxnSp>
        <p:nvCxnSpPr>
          <p:cNvPr id="58" name="Connecteur droit 57"/>
          <p:cNvCxnSpPr/>
          <p:nvPr/>
        </p:nvCxnSpPr>
        <p:spPr>
          <a:xfrm>
            <a:off x="351103" y="5230107"/>
            <a:ext cx="0" cy="2094343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487257" y="5126378"/>
            <a:ext cx="50271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2000" dirty="0">
                <a:solidFill>
                  <a:srgbClr val="158A7F"/>
                </a:solidFill>
                <a:latin typeface="+mn-lt"/>
              </a:rPr>
              <a:t>POŁĄCZENIE Szybko Uwalnianego AZOTU i Wolno Uwalnianego AZOTU</a:t>
            </a:r>
            <a:endParaRPr lang="en-US" sz="20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2785487" y="471846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43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Diapo nectar SMN2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14" y="6714682"/>
            <a:ext cx="1773149" cy="84639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41301" y="2150807"/>
            <a:ext cx="18005" cy="5291248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71" name="Rectangle 70"/>
          <p:cNvSpPr/>
          <p:nvPr/>
        </p:nvSpPr>
        <p:spPr>
          <a:xfrm>
            <a:off x="7362702" y="1900052"/>
            <a:ext cx="3325091" cy="2476600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591139" y="2288642"/>
            <a:ext cx="662697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pl-PL" sz="1600" dirty="0">
                <a:solidFill>
                  <a:srgbClr val="158A7F"/>
                </a:solidFill>
                <a:latin typeface="+mn-lt"/>
              </a:rPr>
              <a:t>Straty azotu wynikające z utleniania się azotu w postaci amoniaku do powietrza są</a:t>
            </a:r>
            <a:r>
              <a:rPr lang="pl-PL" sz="1600" b="0" dirty="0">
                <a:solidFill>
                  <a:schemeClr val="tx1"/>
                </a:solidFill>
                <a:latin typeface="+mn-lt"/>
              </a:rPr>
              <a:t> procesem fizykochemicznym powiązany z warunkami klimatycznymi (opady, temperatura, prędkość wiatru, wilgotność atmosfery...).</a:t>
            </a:r>
          </a:p>
          <a:p>
            <a:pPr eaLnBrk="0" hangingPunct="0"/>
            <a:r>
              <a:rPr lang="pl-PL" sz="1600" dirty="0">
                <a:solidFill>
                  <a:srgbClr val="158A7F"/>
                </a:solidFill>
                <a:latin typeface="+mn-lt"/>
              </a:rPr>
              <a:t>Ze względu na swój organiczny charakter mocznik CO(NH</a:t>
            </a:r>
            <a:r>
              <a:rPr lang="pl-PL" sz="1600" baseline="-25000" dirty="0">
                <a:solidFill>
                  <a:srgbClr val="158A7F"/>
                </a:solidFill>
                <a:latin typeface="+mn-lt"/>
              </a:rPr>
              <a:t>2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)</a:t>
            </a:r>
            <a:r>
              <a:rPr lang="pl-PL" sz="1600" baseline="-25000" dirty="0">
                <a:solidFill>
                  <a:srgbClr val="158A7F"/>
                </a:solidFill>
                <a:latin typeface="+mn-lt"/>
              </a:rPr>
              <a:t>2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 szybko przekształca się w azot w postaci amoniakalnej (NH</a:t>
            </a:r>
            <a:r>
              <a:rPr lang="pl-PL" sz="1600" baseline="-25000" dirty="0">
                <a:solidFill>
                  <a:srgbClr val="158A7F"/>
                </a:solidFill>
                <a:latin typeface="+mn-lt"/>
              </a:rPr>
              <a:t>3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).</a:t>
            </a:r>
          </a:p>
          <a:p>
            <a:pPr eaLnBrk="0" hangingPunct="0"/>
            <a:endParaRPr lang="pl-PL" sz="16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609603" y="276723"/>
            <a:ext cx="7560840" cy="472487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2200" b="0" cap="all" dirty="0">
                <a:latin typeface="Calibri"/>
              </a:rPr>
              <a:t>korzyści związane z wolno uwalniającym się azotem</a:t>
            </a:r>
            <a:endParaRPr lang="en-US" sz="2200" b="0" cap="all" dirty="0">
              <a:latin typeface="Calibri"/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487258" y="1843827"/>
            <a:ext cx="73069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2400" dirty="0">
                <a:solidFill>
                  <a:srgbClr val="158A7F"/>
                </a:solidFill>
                <a:latin typeface="+mn-lt"/>
              </a:rPr>
              <a:t>Unikaj utraty azotu w wyniku ulatniania się amoniaku</a:t>
            </a:r>
            <a:endParaRPr lang="en-US" sz="24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64" name="ZoneTexte 14"/>
          <p:cNvSpPr txBox="1">
            <a:spLocks noChangeArrowheads="1"/>
          </p:cNvSpPr>
          <p:nvPr/>
        </p:nvSpPr>
        <p:spPr bwMode="auto">
          <a:xfrm>
            <a:off x="590777" y="4641005"/>
            <a:ext cx="9929875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24"/>
              </a:spcBef>
            </a:pPr>
            <a:r>
              <a:rPr lang="pl-PL" sz="1600" dirty="0">
                <a:solidFill>
                  <a:srgbClr val="158A7F"/>
                </a:solidFill>
                <a:latin typeface="+mn-lt"/>
              </a:rPr>
              <a:t>Zapobiega szybkiemu wysychaniu azotu mocznikowego na liściach </a:t>
            </a:r>
            <a:r>
              <a:rPr lang="pl-PL" sz="1600" b="0" dirty="0">
                <a:solidFill>
                  <a:schemeClr val="tx1"/>
                </a:solidFill>
                <a:latin typeface="+mn-lt"/>
              </a:rPr>
              <a:t>w przeciwieństwie do innych produktów krystalizujących (mocznik nieskomponowany, tradycyjne roztwory azotu). </a:t>
            </a:r>
          </a:p>
          <a:p>
            <a:pPr>
              <a:spcBef>
                <a:spcPts val="624"/>
              </a:spcBef>
            </a:pPr>
            <a:r>
              <a:rPr lang="pl-PL" sz="1600" b="0" dirty="0">
                <a:solidFill>
                  <a:schemeClr val="tx1"/>
                </a:solidFill>
                <a:latin typeface="+mn-lt"/>
              </a:rPr>
              <a:t>Mocznik aldehydowy gwarantuje:</a:t>
            </a:r>
          </a:p>
          <a:p>
            <a:pPr>
              <a:spcBef>
                <a:spcPts val="624"/>
              </a:spcBef>
            </a:pPr>
            <a:r>
              <a:rPr lang="pl-PL" sz="1600" dirty="0">
                <a:solidFill>
                  <a:schemeClr val="tx1"/>
                </a:solidFill>
                <a:latin typeface="+mn-lt"/>
              </a:rPr>
              <a:t>/ Znaczące ograniczenie strat azotu na skutek ulatniania się.</a:t>
            </a:r>
          </a:p>
          <a:p>
            <a:pPr>
              <a:spcBef>
                <a:spcPts val="624"/>
              </a:spcBef>
            </a:pPr>
            <a:r>
              <a:rPr lang="pl-PL" sz="1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/ Wysoką zwilżalność, </a:t>
            </a:r>
            <a:r>
              <a:rPr lang="pl-PL" sz="1600" b="0" dirty="0">
                <a:solidFill>
                  <a:schemeClr val="tx1"/>
                </a:solidFill>
                <a:latin typeface="+mn-lt"/>
              </a:rPr>
              <a:t>która obniża napięcie powierzchniowe kropli na liściu.</a:t>
            </a:r>
          </a:p>
          <a:p>
            <a:pPr>
              <a:spcBef>
                <a:spcPts val="624"/>
              </a:spcBef>
            </a:pPr>
            <a:r>
              <a:rPr lang="pl-PL" sz="1600" dirty="0">
                <a:solidFill>
                  <a:schemeClr val="tx1"/>
                </a:solidFill>
                <a:latin typeface="+mn-lt"/>
              </a:rPr>
              <a:t>/ Lepszą penetrację </a:t>
            </a:r>
            <a:r>
              <a:rPr lang="pl-PL" sz="1600" dirty="0" err="1">
                <a:solidFill>
                  <a:schemeClr val="tx1"/>
                </a:solidFill>
                <a:latin typeface="+mn-lt"/>
              </a:rPr>
              <a:t>dolistną</a:t>
            </a:r>
            <a:r>
              <a:rPr lang="pl-PL" sz="1600" dirty="0">
                <a:solidFill>
                  <a:schemeClr val="tx1"/>
                </a:solidFill>
                <a:latin typeface="+mn-lt"/>
              </a:rPr>
              <a:t>,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 </a:t>
            </a:r>
            <a:r>
              <a:rPr lang="pl-PL" sz="1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wysoką przyczepność </a:t>
            </a:r>
            <a:r>
              <a:rPr lang="pl-PL" sz="1600" b="0" dirty="0">
                <a:solidFill>
                  <a:schemeClr val="tx1"/>
                </a:solidFill>
                <a:latin typeface="+mn-lt"/>
              </a:rPr>
              <a:t>(redukcja strat w wyniku wymywania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)</a:t>
            </a:r>
          </a:p>
          <a:p>
            <a:pPr>
              <a:spcBef>
                <a:spcPts val="624"/>
              </a:spcBef>
            </a:pPr>
            <a:r>
              <a:rPr lang="pl-PL" sz="1600" dirty="0">
                <a:solidFill>
                  <a:srgbClr val="158A7F"/>
                </a:solidFill>
                <a:latin typeface="+mn-lt"/>
              </a:rPr>
              <a:t>/ </a:t>
            </a:r>
            <a:r>
              <a:rPr lang="pl-PL" sz="1600" b="0" dirty="0">
                <a:solidFill>
                  <a:schemeClr val="tx1"/>
                </a:solidFill>
                <a:latin typeface="+mn-lt"/>
              </a:rPr>
              <a:t>Dobrą</a:t>
            </a:r>
            <a:r>
              <a:rPr lang="pl-PL" sz="1600" dirty="0">
                <a:solidFill>
                  <a:srgbClr val="158A7F"/>
                </a:solidFill>
                <a:latin typeface="+mn-lt"/>
              </a:rPr>
              <a:t> </a:t>
            </a:r>
            <a:r>
              <a:rPr lang="pl-PL" sz="1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kompatybilność fizyko-chemiczną </a:t>
            </a:r>
            <a:r>
              <a:rPr lang="pl-PL" sz="1600" dirty="0">
                <a:solidFill>
                  <a:schemeClr val="tx1"/>
                </a:solidFill>
                <a:latin typeface="+mn-lt"/>
              </a:rPr>
              <a:t>z większością produktów w mieszaninach (bez dodatkowego oprysku).</a:t>
            </a:r>
            <a:endParaRPr lang="fr-FR" sz="1600" i="1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624"/>
              </a:spcBef>
            </a:pPr>
            <a:r>
              <a:rPr lang="fr-FR" sz="16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65" name="Text Box 5"/>
          <p:cNvSpPr txBox="1">
            <a:spLocks noChangeArrowheads="1"/>
          </p:cNvSpPr>
          <p:nvPr/>
        </p:nvSpPr>
        <p:spPr bwMode="auto">
          <a:xfrm>
            <a:off x="551452" y="3859709"/>
            <a:ext cx="68133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2000" dirty="0">
                <a:solidFill>
                  <a:srgbClr val="158A7F"/>
                </a:solidFill>
                <a:latin typeface="+mn-lt"/>
              </a:rPr>
              <a:t>Mocznik w postaci formaldehydu ze względu na swój skład gwarantuje wyjątkowe właściwości </a:t>
            </a:r>
            <a:r>
              <a:rPr lang="pl-PL" sz="2000" dirty="0" err="1">
                <a:solidFill>
                  <a:srgbClr val="158A7F"/>
                </a:solidFill>
                <a:latin typeface="+mn-lt"/>
              </a:rPr>
              <a:t>adjuwanta</a:t>
            </a:r>
            <a:r>
              <a:rPr lang="pl-PL" sz="2000" dirty="0">
                <a:solidFill>
                  <a:srgbClr val="158A7F"/>
                </a:solidFill>
                <a:latin typeface="+mn-lt"/>
              </a:rPr>
              <a:t>:</a:t>
            </a:r>
            <a:endParaRPr lang="en-US" sz="20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70" name="ZoneTexte 10"/>
          <p:cNvSpPr txBox="1">
            <a:spLocks noChangeArrowheads="1"/>
          </p:cNvSpPr>
          <p:nvPr/>
        </p:nvSpPr>
        <p:spPr bwMode="auto">
          <a:xfrm>
            <a:off x="7520308" y="3514878"/>
            <a:ext cx="298233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1000" b="0" dirty="0">
                <a:solidFill>
                  <a:schemeClr val="bg1"/>
                </a:solidFill>
                <a:latin typeface="+mn-lt"/>
              </a:rPr>
              <a:t>Straty azotu w wyniku ulatniania się gazowego amoniaku (NH3) po </a:t>
            </a:r>
            <a:r>
              <a:rPr lang="pl-PL" sz="1000" b="0" dirty="0" err="1">
                <a:solidFill>
                  <a:schemeClr val="bg1"/>
                </a:solidFill>
                <a:latin typeface="+mn-lt"/>
              </a:rPr>
              <a:t>dolistnym</a:t>
            </a:r>
            <a:r>
              <a:rPr lang="pl-PL" sz="1000" b="0" dirty="0">
                <a:solidFill>
                  <a:schemeClr val="bg1"/>
                </a:solidFill>
                <a:latin typeface="+mn-lt"/>
              </a:rPr>
              <a:t> zastosowaniu nieformowanych roztworów azotu mocznika lub RSM</a:t>
            </a:r>
          </a:p>
          <a:p>
            <a:r>
              <a:rPr lang="pl-PL" sz="1000" b="0" dirty="0">
                <a:solidFill>
                  <a:schemeClr val="bg1"/>
                </a:solidFill>
                <a:latin typeface="+mn-lt"/>
              </a:rPr>
              <a:t>(mocznik i azotan amonu)</a:t>
            </a:r>
            <a:r>
              <a:rPr lang="fr-FR" sz="1000" b="0" dirty="0">
                <a:solidFill>
                  <a:schemeClr val="bg1"/>
                </a:solidFill>
                <a:latin typeface="+mn-lt"/>
              </a:rPr>
              <a:t>)</a:t>
            </a:r>
          </a:p>
          <a:p>
            <a:endParaRPr lang="fr-FR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2785487" y="471846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6FE40E2-0BC0-DC99-DAA3-48A7B44EE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626319"/>
              </p:ext>
            </p:extLst>
          </p:nvPr>
        </p:nvGraphicFramePr>
        <p:xfrm>
          <a:off x="7362701" y="2008965"/>
          <a:ext cx="3325092" cy="1398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153">
                  <a:extLst>
                    <a:ext uri="{9D8B030D-6E8A-4147-A177-3AD203B41FA5}">
                      <a16:colId xmlns:a16="http://schemas.microsoft.com/office/drawing/2014/main" val="2467134969"/>
                    </a:ext>
                  </a:extLst>
                </a:gridCol>
                <a:gridCol w="525015">
                  <a:extLst>
                    <a:ext uri="{9D8B030D-6E8A-4147-A177-3AD203B41FA5}">
                      <a16:colId xmlns:a16="http://schemas.microsoft.com/office/drawing/2014/main" val="733956538"/>
                    </a:ext>
                  </a:extLst>
                </a:gridCol>
                <a:gridCol w="765646">
                  <a:extLst>
                    <a:ext uri="{9D8B030D-6E8A-4147-A177-3AD203B41FA5}">
                      <a16:colId xmlns:a16="http://schemas.microsoft.com/office/drawing/2014/main" val="3359289529"/>
                    </a:ext>
                  </a:extLst>
                </a:gridCol>
                <a:gridCol w="1006278">
                  <a:extLst>
                    <a:ext uri="{9D8B030D-6E8A-4147-A177-3AD203B41FA5}">
                      <a16:colId xmlns:a16="http://schemas.microsoft.com/office/drawing/2014/main" val="287997294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Forma aplikacji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czas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temperatura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STRATY w wyniku ulatniania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0483132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Mocznik lub RSM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4 dni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32,2</a:t>
                      </a:r>
                      <a:r>
                        <a:rPr lang="pl-PL" sz="1100" u="none" strike="noStrike" baseline="30000" dirty="0">
                          <a:effectLst/>
                        </a:rPr>
                        <a:t>O</a:t>
                      </a:r>
                      <a:r>
                        <a:rPr lang="pl-PL" sz="1100" u="none" strike="noStrike" dirty="0">
                          <a:effectLst/>
                        </a:rPr>
                        <a:t>C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35%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983327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Mocznik lub RSM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8 dni 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32,2</a:t>
                      </a:r>
                      <a:r>
                        <a:rPr lang="pl-PL" sz="1100" u="none" strike="noStrike" baseline="30000">
                          <a:effectLst/>
                        </a:rPr>
                        <a:t>O</a:t>
                      </a:r>
                      <a:r>
                        <a:rPr lang="pl-PL" sz="1100" u="none" strike="noStrike">
                          <a:effectLst/>
                        </a:rPr>
                        <a:t>C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70%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77400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649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 7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-23748"/>
            <a:ext cx="10658730" cy="6268644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22" y="17904"/>
            <a:ext cx="7868335" cy="4444486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1799949" y="3155610"/>
            <a:ext cx="8869222" cy="129272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4" name="Text Box 5"/>
          <p:cNvSpPr txBox="1">
            <a:spLocks noChangeArrowheads="1"/>
          </p:cNvSpPr>
          <p:nvPr/>
        </p:nvSpPr>
        <p:spPr bwMode="auto">
          <a:xfrm>
            <a:off x="2033538" y="3155610"/>
            <a:ext cx="5400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8000" dirty="0">
                <a:solidFill>
                  <a:schemeClr val="bg1"/>
                </a:solidFill>
                <a:latin typeface="+mn-lt"/>
              </a:rPr>
              <a:t>AZOT</a:t>
            </a:r>
            <a:endParaRPr lang="fr-FR" sz="8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5517" y="4444246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cxnSp>
        <p:nvCxnSpPr>
          <p:cNvPr id="79" name="Connecteur droit 78"/>
          <p:cNvCxnSpPr/>
          <p:nvPr/>
        </p:nvCxnSpPr>
        <p:spPr>
          <a:xfrm>
            <a:off x="1791545" y="3155608"/>
            <a:ext cx="0" cy="30570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>
            <a:off x="1791545" y="6212689"/>
            <a:ext cx="0" cy="923452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15517" y="4968175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83" name="Rectangle 82"/>
          <p:cNvSpPr/>
          <p:nvPr/>
        </p:nvSpPr>
        <p:spPr>
          <a:xfrm>
            <a:off x="15517" y="5502504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789510" y="4433850"/>
            <a:ext cx="6724750" cy="14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Sytuacje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STRESOWE</a:t>
            </a:r>
          </a:p>
          <a:p>
            <a:pPr eaLnBrk="0" hangingPunct="0">
              <a:spcBef>
                <a:spcPts val="1117"/>
              </a:spcBef>
            </a:pP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Azot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rośliny</a:t>
            </a:r>
            <a:endParaRPr lang="pl-PL" sz="2400" b="0" cap="all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ts val="1117"/>
              </a:spcBef>
            </a:pP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Zalety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nawożenia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azotowego</a:t>
            </a:r>
            <a:endParaRPr lang="en-US" sz="2400" b="0" cap="all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70251" y="1950799"/>
            <a:ext cx="5388731" cy="5388731"/>
          </a:xfrm>
          <a:prstGeom prst="rect">
            <a:avLst/>
          </a:prstGeom>
          <a:blipFill dpi="0" rotWithShape="1"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731838" y="2195663"/>
            <a:ext cx="3286476" cy="4125969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351102" y="2351314"/>
            <a:ext cx="974732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pl-PL" sz="1800" b="0" dirty="0">
                <a:solidFill>
                  <a:schemeClr val="tx1"/>
                </a:solidFill>
                <a:latin typeface="+mn-lt"/>
              </a:rPr>
              <a:t>Niedobór azotu może występować </a:t>
            </a:r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we wszystkich rodzajach gleb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eaLnBrk="0" hangingPunct="0"/>
            <a:r>
              <a:rPr lang="pl-PL" sz="1800" b="0" dirty="0">
                <a:solidFill>
                  <a:schemeClr val="tx1"/>
                </a:solidFill>
                <a:latin typeface="+mn-lt"/>
              </a:rPr>
              <a:t> Bardziej podatne na niedobory azotu są gleby lekkie lub szkieletowe </a:t>
            </a:r>
          </a:p>
          <a:p>
            <a:pPr eaLnBrk="0" hangingPunct="0"/>
            <a:r>
              <a:rPr lang="pl-PL" sz="1800" b="0" dirty="0">
                <a:solidFill>
                  <a:schemeClr val="tx1"/>
                </a:solidFill>
                <a:latin typeface="+mn-lt"/>
              </a:rPr>
              <a:t>(gleby piaszczyste zawierające mniej niż 1% materii organicznej).</a:t>
            </a:r>
          </a:p>
          <a:p>
            <a:pPr eaLnBrk="0" hangingPunct="0"/>
            <a:endParaRPr lang="pl-PL" sz="1800" b="0" dirty="0">
              <a:solidFill>
                <a:schemeClr val="tx1"/>
              </a:solidFill>
              <a:latin typeface="+mn-lt"/>
            </a:endParaRPr>
          </a:p>
          <a:p>
            <a:pPr eaLnBrk="0" hangingPunct="0"/>
            <a:r>
              <a:rPr lang="pl-PL" sz="1800" b="0" dirty="0">
                <a:solidFill>
                  <a:schemeClr val="tx1"/>
                </a:solidFill>
                <a:latin typeface="+mn-lt"/>
              </a:rPr>
              <a:t>Podstawą wystąpienia stresu jest niewystarczająca dostępność azotu mineralnego w glebie.</a:t>
            </a:r>
          </a:p>
          <a:p>
            <a:pPr eaLnBrk="0" hangingPunct="0"/>
            <a:r>
              <a:rPr lang="pl-PL" sz="1800" b="0" dirty="0">
                <a:solidFill>
                  <a:schemeClr val="tx1"/>
                </a:solidFill>
                <a:latin typeface="+mn-lt"/>
              </a:rPr>
              <a:t>Przyczyny powodujące niedobór:</a:t>
            </a:r>
          </a:p>
          <a:p>
            <a:pPr eaLnBrk="0" hangingPunct="0"/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/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 Brak nawozów azotowych,</a:t>
            </a:r>
          </a:p>
          <a:p>
            <a:pPr eaLnBrk="0" hangingPunct="0"/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/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Niskie zasoby organiczne 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(poniżej 1% materii organicznej),</a:t>
            </a:r>
          </a:p>
          <a:p>
            <a:pPr eaLnBrk="0" hangingPunct="0"/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/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Niska mineralizacja 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(nitryfikacja) zasobów organicznych, ze względu na:</a:t>
            </a:r>
          </a:p>
          <a:p>
            <a:pPr marL="285750" indent="-285750" eaLnBrk="0" hangingPunct="0">
              <a:buFont typeface="Courier New" panose="02070309020205020404" pitchFamily="49" charset="0"/>
              <a:buChar char="o"/>
            </a:pPr>
            <a:r>
              <a:rPr lang="pl-PL" sz="1800" b="0" dirty="0">
                <a:solidFill>
                  <a:schemeClr val="tx1"/>
                </a:solidFill>
                <a:latin typeface="+mn-lt"/>
              </a:rPr>
              <a:t> Zagęszczenie gleby,</a:t>
            </a:r>
          </a:p>
          <a:p>
            <a:pPr marL="285750" indent="-285750" eaLnBrk="0" hangingPunct="0">
              <a:buFont typeface="Courier New" panose="02070309020205020404" pitchFamily="49" charset="0"/>
              <a:buChar char="o"/>
            </a:pPr>
            <a:r>
              <a:rPr lang="pl-PL" sz="1800" b="0" dirty="0">
                <a:solidFill>
                  <a:schemeClr val="tx1"/>
                </a:solidFill>
                <a:latin typeface="+mn-lt"/>
              </a:rPr>
              <a:t> Zbyt niską temperaturę gleby,</a:t>
            </a:r>
          </a:p>
          <a:p>
            <a:pPr marL="285750" indent="-285750" eaLnBrk="0" hangingPunct="0">
              <a:buFont typeface="Courier New" panose="02070309020205020404" pitchFamily="49" charset="0"/>
              <a:buChar char="o"/>
            </a:pPr>
            <a:r>
              <a:rPr lang="pl-PL" sz="1800" b="0" dirty="0">
                <a:solidFill>
                  <a:schemeClr val="tx1"/>
                </a:solidFill>
                <a:latin typeface="+mn-lt"/>
              </a:rPr>
              <a:t> Nadmiar wody,</a:t>
            </a:r>
          </a:p>
          <a:p>
            <a:pPr eaLnBrk="0" hangingPunct="0"/>
            <a:r>
              <a:rPr lang="pl-PL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/</a:t>
            </a:r>
            <a:r>
              <a:rPr lang="pl-PL" sz="1800" b="0" dirty="0">
                <a:solidFill>
                  <a:schemeClr val="tx1"/>
                </a:solidFill>
                <a:latin typeface="+mn-lt"/>
              </a:rPr>
              <a:t> Wyciąganie materii organicznej z gleby  (resztki pożniwne) </a:t>
            </a:r>
            <a:endParaRPr lang="en-US" sz="1800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2351314"/>
            <a:ext cx="0" cy="3869839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AZOT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Sytuacje STRESOWE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851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70251" y="1950799"/>
            <a:ext cx="5388731" cy="5388731"/>
          </a:xfrm>
          <a:prstGeom prst="rect">
            <a:avLst/>
          </a:prstGeom>
          <a:blipFill dpi="0" rotWithShape="1">
            <a:blip r:embed="rId4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731838" y="2195663"/>
            <a:ext cx="3158007" cy="4025492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2351314"/>
            <a:ext cx="0" cy="3869839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AZOT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w</a:t>
            </a:r>
            <a:r>
              <a:rPr lang="en-US" sz="2200" b="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Roślinie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0" name="ZoneTexte 8"/>
          <p:cNvSpPr txBox="1">
            <a:spLocks noChangeArrowheads="1"/>
          </p:cNvSpPr>
          <p:nvPr/>
        </p:nvSpPr>
        <p:spPr bwMode="auto">
          <a:xfrm>
            <a:off x="449362" y="2516113"/>
            <a:ext cx="8310916" cy="3696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</a:pPr>
            <a:r>
              <a:rPr lang="pl-PL" altLang="fr-FR" sz="18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pl-PL" altLang="fr-FR" sz="1800" b="0" dirty="0">
                <a:solidFill>
                  <a:schemeClr val="tx1"/>
                </a:solidFill>
              </a:rPr>
              <a:t> Dla roślin głównymi źródłami azotu w warunkach naturalnych są jony amonowe (NH</a:t>
            </a:r>
            <a:r>
              <a:rPr lang="pl-PL" altLang="fr-FR" sz="1800" b="0" baseline="-25000" dirty="0">
                <a:solidFill>
                  <a:schemeClr val="tx1"/>
                </a:solidFill>
              </a:rPr>
              <a:t>4</a:t>
            </a:r>
            <a:r>
              <a:rPr lang="pl-PL" altLang="fr-FR" sz="1800" b="0" baseline="30000" dirty="0">
                <a:solidFill>
                  <a:schemeClr val="tx1"/>
                </a:solidFill>
              </a:rPr>
              <a:t>+</a:t>
            </a:r>
            <a:r>
              <a:rPr lang="pl-PL" altLang="fr-FR" sz="1800" b="0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pl-PL" altLang="fr-FR" sz="1800" b="0" dirty="0">
                <a:solidFill>
                  <a:schemeClr val="tx1"/>
                </a:solidFill>
              </a:rPr>
              <a:t>i azotanowe (NO</a:t>
            </a:r>
            <a:r>
              <a:rPr lang="pl-PL" altLang="fr-FR" sz="1800" b="0" baseline="-25000" dirty="0">
                <a:solidFill>
                  <a:schemeClr val="tx1"/>
                </a:solidFill>
              </a:rPr>
              <a:t>3</a:t>
            </a:r>
            <a:r>
              <a:rPr lang="pl-PL" altLang="fr-FR" sz="1800" b="0" baseline="30000" dirty="0">
                <a:solidFill>
                  <a:schemeClr val="tx1"/>
                </a:solidFill>
              </a:rPr>
              <a:t>-</a:t>
            </a:r>
            <a:r>
              <a:rPr lang="pl-PL" altLang="fr-FR" sz="1800" b="0" dirty="0">
                <a:solidFill>
                  <a:schemeClr val="tx1"/>
                </a:solidFill>
              </a:rPr>
              <a:t>), chociaż można stosować także inne formy azotu, takie jak azotyny (NO</a:t>
            </a:r>
            <a:r>
              <a:rPr lang="pl-PL" altLang="fr-FR" sz="1800" b="0" baseline="-25000" dirty="0">
                <a:solidFill>
                  <a:schemeClr val="tx1"/>
                </a:solidFill>
              </a:rPr>
              <a:t>2</a:t>
            </a:r>
            <a:r>
              <a:rPr lang="pl-PL" altLang="fr-FR" sz="1800" b="0" baseline="30000" dirty="0">
                <a:solidFill>
                  <a:schemeClr val="tx1"/>
                </a:solidFill>
              </a:rPr>
              <a:t>-</a:t>
            </a:r>
            <a:r>
              <a:rPr lang="pl-PL" altLang="fr-FR" sz="1800" b="0" dirty="0">
                <a:solidFill>
                  <a:schemeClr val="tx1"/>
                </a:solidFill>
              </a:rPr>
              <a:t>) i aminokwasy.</a:t>
            </a:r>
          </a:p>
          <a:p>
            <a:pPr eaLnBrk="1" hangingPunct="1">
              <a:buClr>
                <a:srgbClr val="000000"/>
              </a:buClr>
            </a:pPr>
            <a:endParaRPr lang="pl-PL" altLang="fr-FR" sz="1800" b="0" dirty="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</a:pPr>
            <a:r>
              <a:rPr lang="pl-PL" altLang="fr-FR" sz="1800" dirty="0">
                <a:solidFill>
                  <a:schemeClr val="accent5">
                    <a:lumMod val="75000"/>
                  </a:schemeClr>
                </a:solidFill>
              </a:rPr>
              <a:t>/ </a:t>
            </a:r>
            <a:r>
              <a:rPr lang="pl-PL" altLang="fr-FR" sz="1800" b="0" dirty="0">
                <a:solidFill>
                  <a:schemeClr val="tx1"/>
                </a:solidFill>
              </a:rPr>
              <a:t>Azot jest pierwiastkiem niezbędnym do wzrostu roślin. </a:t>
            </a:r>
            <a:r>
              <a:rPr lang="pl-PL" altLang="fr-FR" sz="1800" dirty="0">
                <a:solidFill>
                  <a:schemeClr val="accent5">
                    <a:lumMod val="75000"/>
                  </a:schemeClr>
                </a:solidFill>
              </a:rPr>
              <a:t>Jest głównym składnikiem białek, enzymów </a:t>
            </a:r>
            <a:r>
              <a:rPr lang="pl-PL" altLang="fr-FR" sz="1800" b="0" dirty="0">
                <a:solidFill>
                  <a:schemeClr val="tx1"/>
                </a:solidFill>
              </a:rPr>
              <a:t>i kwasów nukleinowych oraz znajduje się w sercu cząsteczki odpowiedzialnej za </a:t>
            </a:r>
            <a:r>
              <a:rPr lang="pl-PL" altLang="fr-FR" sz="1800" dirty="0">
                <a:solidFill>
                  <a:schemeClr val="accent5">
                    <a:lumMod val="75000"/>
                  </a:schemeClr>
                </a:solidFill>
              </a:rPr>
              <a:t>fotosyntezę i chlorofil.</a:t>
            </a:r>
          </a:p>
          <a:p>
            <a:pPr eaLnBrk="1" hangingPunct="1">
              <a:buClr>
                <a:srgbClr val="000000"/>
              </a:buClr>
            </a:pPr>
            <a:r>
              <a:rPr lang="pl-PL" altLang="fr-FR" sz="1800" b="0" dirty="0">
                <a:solidFill>
                  <a:schemeClr val="tx1"/>
                </a:solidFill>
              </a:rPr>
              <a:t>Średnio 80% azotu rośliny dzieli się na białka, 10% na kwasy nukleinowe, 5% na aminokwasy i 5% na inne związki.</a:t>
            </a:r>
          </a:p>
          <a:p>
            <a:pPr eaLnBrk="1" hangingPunct="1">
              <a:buClr>
                <a:srgbClr val="000000"/>
              </a:buClr>
            </a:pPr>
            <a:endParaRPr lang="pl-PL" altLang="fr-FR" sz="1800" b="0" dirty="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</a:pPr>
            <a:r>
              <a:rPr lang="pl-PL" altLang="fr-FR" sz="1800" dirty="0">
                <a:solidFill>
                  <a:schemeClr val="accent5">
                    <a:lumMod val="75000"/>
                  </a:schemeClr>
                </a:solidFill>
              </a:rPr>
              <a:t>/ Zawartość azotu w roślinie waha się od 1 do 5% suchej masy.</a:t>
            </a:r>
          </a:p>
          <a:p>
            <a:pPr eaLnBrk="1" hangingPunct="1">
              <a:buClr>
                <a:srgbClr val="000000"/>
              </a:buClr>
            </a:pPr>
            <a:r>
              <a:rPr lang="pl-PL" altLang="fr-FR" sz="1800" b="0" dirty="0">
                <a:solidFill>
                  <a:schemeClr val="tx1"/>
                </a:solidFill>
              </a:rPr>
              <a:t>Najczęściej istnieje bezpośredni związek pomiędzy dostępnością azotu a wzrostem lub plonem.</a:t>
            </a:r>
            <a:endParaRPr lang="en-US" altLang="fr-FR" sz="18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482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345906" y="1950799"/>
            <a:ext cx="6356374" cy="5388731"/>
          </a:xfrm>
          <a:prstGeom prst="rect">
            <a:avLst/>
          </a:prstGeom>
          <a:blipFill dpi="0" rotWithShape="1"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731836" y="1950798"/>
            <a:ext cx="4608872" cy="497417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2123653"/>
            <a:ext cx="0" cy="4824536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465586" y="-47848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AZOT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Po co stosować dolistnie azot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F42D2AD-14BD-4417-6CBF-A8DEA435D0CC}"/>
              </a:ext>
            </a:extLst>
          </p:cNvPr>
          <p:cNvSpPr txBox="1"/>
          <p:nvPr/>
        </p:nvSpPr>
        <p:spPr>
          <a:xfrm>
            <a:off x="351105" y="2123653"/>
            <a:ext cx="960331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Azot występuje w przyrodzie w dwóch stanach:</a:t>
            </a:r>
          </a:p>
          <a:p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/ w stanie wolnym stanowi 78% powietrza,</a:t>
            </a:r>
          </a:p>
          <a:p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/ w stanie połączonym, w formie mineralnej (amoniak, azotan) lub organicznej.</a:t>
            </a:r>
          </a:p>
          <a:p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Azot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mineralny stanowi mniej niż 3% azotu całkowitego w glebie.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Stanowi rezerwę dostępną dla roślin. </a:t>
            </a:r>
          </a:p>
          <a:p>
            <a:endParaRPr lang="pl-PL" sz="1800" b="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Ze wszystkich składników odżywczych </a:t>
            </a:r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azot jest najtrudniejszy do zagospodarowania w nawożeniu, 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ponieważ łatwo ulega wymyciu w postaci azotowej. Jednakże </a:t>
            </a:r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azot jest ważny dla wzrostu roślin i poziomu plonów.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Roślina pobiera azot mineralny wyłącznie przez glebę. Istnieje kilka szczególnych przypadków, takich jak rośliny motylkowe, które w wyniku symbiozy mogą czerpać korzyści z azotu związanego w powietrzu przez brodawki.</a:t>
            </a:r>
          </a:p>
          <a:p>
            <a:endParaRPr lang="pl-PL" sz="1800" b="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Optymalna ilość azotu w glebie </a:t>
            </a:r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stymuluje wchłanianie innych składników odżywczych oraz wspomaga rozwój roślin i korzeni.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Z drugiej strony nadmiar azotu może prowadzić do spadku plonów, sprzyjać inwazji chorób i owadów oraz zwiększać zanieczyszczenie strumieni i podziemnych warstw gleby. </a:t>
            </a:r>
            <a:r>
              <a:rPr lang="pl-PL" sz="1800" dirty="0">
                <a:solidFill>
                  <a:srgbClr val="0A507F"/>
                </a:solidFill>
                <a:latin typeface="+mn-lt"/>
                <a:cs typeface="Arial" charset="0"/>
              </a:rPr>
              <a:t>Dlatego ważna jest optymalizacja nawożenia azotowego</a:t>
            </a:r>
            <a:r>
              <a:rPr lang="pl-PL" sz="1800" b="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aby uzyskać pożądane wysokie plony, unikając jednocześnie tych niedogodności.   </a:t>
            </a: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483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 7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-23748"/>
            <a:ext cx="10658730" cy="6268644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22" y="17904"/>
            <a:ext cx="7868335" cy="4444486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1799949" y="3155610"/>
            <a:ext cx="8869222" cy="129272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4" name="Text Box 5"/>
          <p:cNvSpPr txBox="1">
            <a:spLocks noChangeArrowheads="1"/>
          </p:cNvSpPr>
          <p:nvPr/>
        </p:nvSpPr>
        <p:spPr bwMode="auto">
          <a:xfrm>
            <a:off x="2033538" y="3155610"/>
            <a:ext cx="5400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8000" dirty="0">
                <a:solidFill>
                  <a:schemeClr val="bg1"/>
                </a:solidFill>
                <a:latin typeface="+mn-lt"/>
              </a:rPr>
              <a:t>SIARKA</a:t>
            </a:r>
            <a:endParaRPr lang="fr-FR" sz="8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5517" y="4444246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cxnSp>
        <p:nvCxnSpPr>
          <p:cNvPr id="79" name="Connecteur droit 78"/>
          <p:cNvCxnSpPr/>
          <p:nvPr/>
        </p:nvCxnSpPr>
        <p:spPr>
          <a:xfrm>
            <a:off x="1791545" y="3155608"/>
            <a:ext cx="0" cy="30570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>
            <a:off x="1791545" y="6212689"/>
            <a:ext cx="0" cy="923452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15517" y="4968175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83" name="Rectangle 82"/>
          <p:cNvSpPr/>
          <p:nvPr/>
        </p:nvSpPr>
        <p:spPr>
          <a:xfrm>
            <a:off x="15517" y="5502504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807061" y="4579156"/>
            <a:ext cx="6724750" cy="14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SYTUACJE stresowe</a:t>
            </a:r>
            <a:endParaRPr lang="en-US" sz="2400" b="0" cap="all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ts val="1117"/>
              </a:spcBef>
            </a:pP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WPŁYW SIARKI NA ROŚLINY</a:t>
            </a:r>
            <a:endParaRPr lang="en-US" sz="2400" b="0" cap="all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ts val="1117"/>
              </a:spcBef>
            </a:pP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APLIKACJA DOLISTNA</a:t>
            </a:r>
            <a:endParaRPr lang="en-US" sz="2400" b="0" cap="all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3144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70251" y="1950799"/>
            <a:ext cx="5388731" cy="5388731"/>
          </a:xfrm>
          <a:prstGeom prst="rect">
            <a:avLst/>
          </a:prstGeom>
          <a:blipFill dpi="0" rotWithShape="1"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731838" y="4544206"/>
            <a:ext cx="3235077" cy="218414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2031699"/>
            <a:ext cx="0" cy="1358041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681610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Sytuacje Stresowe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20632" y="2575096"/>
            <a:ext cx="4849619" cy="9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/ Gleby ubogie w materię organiczną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/ Wymywanie takie jak azot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/ Zimne, mokre wiosny</a:t>
            </a:r>
            <a:endParaRPr lang="en-US" altLang="fr-FR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83342" y="1926815"/>
            <a:ext cx="4956318" cy="46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pl-PL" altLang="fr-FR" sz="2400" cap="all" dirty="0">
                <a:solidFill>
                  <a:srgbClr val="0A507F"/>
                </a:solidFill>
                <a:latin typeface="+mn-lt"/>
              </a:rPr>
              <a:t>SYTUACJE stresowe</a:t>
            </a:r>
            <a:r>
              <a:rPr lang="fr-FR" altLang="fr-FR" sz="2400" cap="all" dirty="0">
                <a:solidFill>
                  <a:srgbClr val="0A507F"/>
                </a:solidFill>
                <a:latin typeface="+mn-lt"/>
              </a:rPr>
              <a:t>: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620632" y="4078922"/>
            <a:ext cx="7163324" cy="46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fr-FR" altLang="fr-FR" sz="2400" cap="all" dirty="0">
                <a:solidFill>
                  <a:srgbClr val="0A507F"/>
                </a:solidFill>
                <a:latin typeface="+mn-lt"/>
              </a:rPr>
              <a:t>Odżywianie siarką – problem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553016" y="4544204"/>
            <a:ext cx="8181660" cy="231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Obecnie gleby są znacznie mniej zaopatrzone w siarkę. Naturalne wymywanie zimowe i duże zbiory upraw, związane ze wzrostem plonów, prowadzą do utraty od 100 do 300 kg siarki na hektar.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Zjawisko to uwypukla się na przestrzeni lat: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     -przez słabe opady atmosferyczne siarki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     -poprzez rezygnację z prostych form superfosfatu na rzecz siarki</a:t>
            </a:r>
          </a:p>
          <a:p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     -poprzez redukcję nawozu organicznego w strefach upraw wielkoobszarowych bez       hodowli.</a:t>
            </a:r>
            <a:endParaRPr lang="fr-FR" altLang="fr-FR" sz="1800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" name="Connecteur droit 19"/>
          <p:cNvCxnSpPr/>
          <p:nvPr/>
        </p:nvCxnSpPr>
        <p:spPr>
          <a:xfrm>
            <a:off x="351103" y="4176259"/>
            <a:ext cx="0" cy="2448272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378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53" descr="feuille général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8732">
            <a:off x="1852295" y="3241505"/>
            <a:ext cx="4195139" cy="466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6025957" y="4905804"/>
            <a:ext cx="4665856" cy="2042387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w Roślinie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53902" y="3856288"/>
            <a:ext cx="8066477" cy="9446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852" tIns="46564" rIns="94852" bIns="46564" numCol="1" anchor="ctr" anchorCtr="0" compatLnSpc="1">
            <a:prstTxWarp prst="textNoShape">
              <a:avLst/>
            </a:prstTxWarp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48843" fontAlgn="auto">
              <a:spcAft>
                <a:spcPts val="0"/>
              </a:spcAft>
            </a:pPr>
            <a:r>
              <a:rPr lang="pl-PL" altLang="fr-FR" sz="2400" cap="all" dirty="0">
                <a:solidFill>
                  <a:srgbClr val="158A7F"/>
                </a:solidFill>
                <a:latin typeface="+mn-lt"/>
              </a:rPr>
              <a:t>BIAŁKA</a:t>
            </a:r>
            <a:r>
              <a:rPr lang="en-US" altLang="fr-FR" sz="2400" cap="all" dirty="0">
                <a:solidFill>
                  <a:srgbClr val="158A7F"/>
                </a:solidFill>
                <a:latin typeface="+mn-lt"/>
              </a:rPr>
              <a:t> </a:t>
            </a:r>
            <a:r>
              <a:rPr lang="en-US" altLang="fr-FR" sz="2400" cap="all" dirty="0" err="1">
                <a:solidFill>
                  <a:srgbClr val="158A7F"/>
                </a:solidFill>
                <a:latin typeface="+mn-lt"/>
              </a:rPr>
              <a:t>potrzebuj</a:t>
            </a:r>
            <a:r>
              <a:rPr lang="pl-PL" altLang="fr-FR" sz="2400" cap="all" dirty="0">
                <a:solidFill>
                  <a:srgbClr val="158A7F"/>
                </a:solidFill>
                <a:latin typeface="+mn-lt"/>
              </a:rPr>
              <a:t>Ą</a:t>
            </a:r>
            <a:r>
              <a:rPr lang="en-US" altLang="fr-FR" sz="2400" cap="all" dirty="0">
                <a:solidFill>
                  <a:srgbClr val="158A7F"/>
                </a:solidFill>
                <a:latin typeface="+mn-lt"/>
              </a:rPr>
              <a:t> </a:t>
            </a:r>
            <a:r>
              <a:rPr lang="en-US" altLang="fr-FR" sz="2400" cap="all" dirty="0" err="1">
                <a:solidFill>
                  <a:srgbClr val="158A7F"/>
                </a:solidFill>
                <a:latin typeface="+mn-lt"/>
              </a:rPr>
              <a:t>dobr</a:t>
            </a:r>
            <a:r>
              <a:rPr lang="pl-PL" altLang="fr-FR" sz="2400" cap="all" dirty="0">
                <a:solidFill>
                  <a:srgbClr val="158A7F"/>
                </a:solidFill>
                <a:latin typeface="+mn-lt"/>
              </a:rPr>
              <a:t>EJ</a:t>
            </a:r>
            <a:r>
              <a:rPr lang="en-US" altLang="fr-FR" sz="2400" cap="all" dirty="0">
                <a:solidFill>
                  <a:srgbClr val="158A7F"/>
                </a:solidFill>
                <a:latin typeface="+mn-lt"/>
              </a:rPr>
              <a:t> </a:t>
            </a:r>
            <a:r>
              <a:rPr lang="pl-PL" altLang="fr-FR" sz="2400" cap="all" dirty="0">
                <a:solidFill>
                  <a:srgbClr val="158A7F"/>
                </a:solidFill>
                <a:latin typeface="+mn-lt"/>
              </a:rPr>
              <a:t>SIARKI</a:t>
            </a:r>
            <a:r>
              <a:rPr lang="en-US" altLang="fr-FR" sz="2400" cap="all" dirty="0">
                <a:solidFill>
                  <a:srgbClr val="158A7F"/>
                </a:solidFill>
                <a:latin typeface="+mn-lt"/>
              </a:rPr>
              <a:t>!</a:t>
            </a:r>
            <a:endParaRPr lang="fr-FR" altLang="fr-FR" sz="2400" cap="all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63182" y="1822661"/>
            <a:ext cx="9921988" cy="1757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/</a:t>
            </a:r>
            <a:r>
              <a:rPr lang="pl-PL" altLang="fr-FR" sz="1800" b="0" dirty="0">
                <a:solidFill>
                  <a:schemeClr val="tx1"/>
                </a:solidFill>
              </a:rPr>
              <a:t> Siarka jest asymilowana do postaci siarczanu SO</a:t>
            </a:r>
            <a:r>
              <a:rPr lang="pl-PL" altLang="fr-FR" sz="1800" b="0" baseline="-25000" dirty="0">
                <a:solidFill>
                  <a:schemeClr val="tx1"/>
                </a:solidFill>
              </a:rPr>
              <a:t>4</a:t>
            </a:r>
            <a:r>
              <a:rPr lang="pl-PL" altLang="fr-FR" sz="1800" b="0" baseline="30000" dirty="0">
                <a:solidFill>
                  <a:schemeClr val="tx1"/>
                </a:solidFill>
              </a:rPr>
              <a:t>2- </a:t>
            </a: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Koenzymu niezbędnego do tworzenia chloroplastów w procesie fotosyntezy. </a:t>
            </a:r>
          </a:p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/ </a:t>
            </a:r>
            <a:r>
              <a:rPr lang="pl-PL" altLang="fr-FR" sz="1800" b="0" dirty="0">
                <a:solidFill>
                  <a:schemeClr val="tx1"/>
                </a:solidFill>
              </a:rPr>
              <a:t>Jest </a:t>
            </a: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niezbędnym składnikiem  aminokwasów siarkowych </a:t>
            </a:r>
            <a:r>
              <a:rPr lang="pl-PL" altLang="fr-FR" sz="1800" b="0" dirty="0">
                <a:solidFill>
                  <a:schemeClr val="tx1"/>
                </a:solidFill>
              </a:rPr>
              <a:t>(cysteina, cystyna i metionina). W przypadku niedoboru związki azotowe pozostają w formie azotanów.</a:t>
            </a:r>
          </a:p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/ Zawartość siarki w ziarnie wpływa na ilość i jakość białek</a:t>
            </a:r>
            <a:r>
              <a:rPr lang="pl-PL" altLang="fr-FR" sz="1800" b="0" dirty="0">
                <a:solidFill>
                  <a:schemeClr val="tx1"/>
                </a:solidFill>
              </a:rPr>
              <a:t>, ale także na twardość ziarna.</a:t>
            </a:r>
            <a:endParaRPr lang="fr-FR" altLang="fr-FR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1641174" y="4905805"/>
            <a:ext cx="634906" cy="26380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039">
                <a:solidFill>
                  <a:schemeClr val="tx1"/>
                </a:solidFill>
                <a:latin typeface="+mn-lt"/>
              </a:rPr>
              <a:t>H</a:t>
            </a:r>
            <a:r>
              <a:rPr lang="fr-FR" altLang="fr-FR" sz="1039" baseline="-25000">
                <a:solidFill>
                  <a:schemeClr val="tx1"/>
                </a:solidFill>
                <a:latin typeface="+mn-lt"/>
              </a:rPr>
              <a:t>2</a:t>
            </a:r>
            <a:r>
              <a:rPr lang="fr-FR" altLang="fr-FR" sz="1039">
                <a:solidFill>
                  <a:schemeClr val="tx1"/>
                </a:solidFill>
                <a:latin typeface="+mn-lt"/>
              </a:rPr>
              <a:t>0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1457050" y="5619807"/>
            <a:ext cx="633318" cy="26380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039">
                <a:solidFill>
                  <a:schemeClr val="tx1"/>
                </a:solidFill>
                <a:latin typeface="+mn-lt"/>
              </a:rPr>
              <a:t>CO</a:t>
            </a:r>
            <a:r>
              <a:rPr lang="fr-FR" altLang="fr-FR" sz="1039" baseline="-25000">
                <a:solidFill>
                  <a:schemeClr val="tx1"/>
                </a:solidFill>
                <a:latin typeface="+mn-lt"/>
              </a:rPr>
              <a:t>2</a:t>
            </a:r>
            <a:endParaRPr lang="fr-FR" altLang="fr-FR" sz="1039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AutoShape 25"/>
          <p:cNvSpPr>
            <a:spLocks noChangeArrowheads="1"/>
          </p:cNvSpPr>
          <p:nvPr/>
        </p:nvSpPr>
        <p:spPr bwMode="auto">
          <a:xfrm rot="1101275">
            <a:off x="2199892" y="5125376"/>
            <a:ext cx="606335" cy="127953"/>
          </a:xfrm>
          <a:prstGeom prst="rightArrow">
            <a:avLst>
              <a:gd name="adj1" fmla="val 50000"/>
              <a:gd name="adj2" fmla="val 118468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fr-FR" altLang="fr-FR" sz="2599">
              <a:latin typeface="+mn-lt"/>
            </a:endParaRPr>
          </a:p>
        </p:txBody>
      </p:sp>
      <p:sp>
        <p:nvSpPr>
          <p:cNvPr id="28" name="AutoShape 26"/>
          <p:cNvSpPr>
            <a:spLocks noChangeArrowheads="1"/>
          </p:cNvSpPr>
          <p:nvPr/>
        </p:nvSpPr>
        <p:spPr bwMode="auto">
          <a:xfrm rot="-684521">
            <a:off x="2066561" y="5659297"/>
            <a:ext cx="641255" cy="102678"/>
          </a:xfrm>
          <a:prstGeom prst="rightArrow">
            <a:avLst>
              <a:gd name="adj1" fmla="val 50000"/>
              <a:gd name="adj2" fmla="val 156132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fr-FR" altLang="fr-FR" sz="2599">
              <a:latin typeface="+mn-lt"/>
            </a:endParaRPr>
          </a:p>
        </p:txBody>
      </p:sp>
      <p:sp>
        <p:nvSpPr>
          <p:cNvPr id="29" name="AutoShape 27"/>
          <p:cNvSpPr>
            <a:spLocks noChangeArrowheads="1"/>
          </p:cNvSpPr>
          <p:nvPr/>
        </p:nvSpPr>
        <p:spPr bwMode="auto">
          <a:xfrm rot="-837354">
            <a:off x="1469748" y="5237531"/>
            <a:ext cx="1103148" cy="371217"/>
          </a:xfrm>
          <a:prstGeom prst="lightningBol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fr-FR" altLang="fr-FR" sz="2599">
              <a:latin typeface="+mn-lt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475449" y="5195556"/>
            <a:ext cx="853135" cy="1879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l-PL" altLang="fr-FR" sz="1039" dirty="0">
                <a:solidFill>
                  <a:schemeClr val="tx1"/>
                </a:solidFill>
                <a:latin typeface="+mn-lt"/>
              </a:rPr>
              <a:t>Światło</a:t>
            </a:r>
            <a:endParaRPr lang="fr-FR" altLang="fr-FR" sz="1039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rot="6422108">
            <a:off x="2481485" y="5277202"/>
            <a:ext cx="927254" cy="582526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10800000" vert="eaVert"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fr-FR" altLang="fr-FR" sz="2599">
              <a:latin typeface="+mn-lt"/>
            </a:endParaRPr>
          </a:p>
        </p:txBody>
      </p:sp>
      <p:sp>
        <p:nvSpPr>
          <p:cNvPr id="32" name="Freeform 30"/>
          <p:cNvSpPr>
            <a:spLocks/>
          </p:cNvSpPr>
          <p:nvPr/>
        </p:nvSpPr>
        <p:spPr bwMode="auto">
          <a:xfrm>
            <a:off x="1441179" y="5975227"/>
            <a:ext cx="2214233" cy="1412206"/>
          </a:xfrm>
          <a:custGeom>
            <a:avLst/>
            <a:gdLst>
              <a:gd name="T0" fmla="*/ 2147483647 w 2250"/>
              <a:gd name="T1" fmla="*/ 2147483647 h 2140"/>
              <a:gd name="T2" fmla="*/ 2147483647 w 2250"/>
              <a:gd name="T3" fmla="*/ 2147483647 h 2140"/>
              <a:gd name="T4" fmla="*/ 2147483647 w 2250"/>
              <a:gd name="T5" fmla="*/ 2147483647 h 2140"/>
              <a:gd name="T6" fmla="*/ 2147483647 w 2250"/>
              <a:gd name="T7" fmla="*/ 0 h 2140"/>
              <a:gd name="T8" fmla="*/ 0 60000 65536"/>
              <a:gd name="T9" fmla="*/ 0 60000 65536"/>
              <a:gd name="T10" fmla="*/ 0 60000 65536"/>
              <a:gd name="T11" fmla="*/ 0 60000 65536"/>
              <a:gd name="T12" fmla="*/ 0 w 2250"/>
              <a:gd name="T13" fmla="*/ 0 h 2140"/>
              <a:gd name="T14" fmla="*/ 2250 w 2250"/>
              <a:gd name="T15" fmla="*/ 2140 h 2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50" h="2140">
                <a:moveTo>
                  <a:pt x="190" y="2140"/>
                </a:moveTo>
                <a:cubicBezTo>
                  <a:pt x="207" y="1893"/>
                  <a:pt x="0" y="943"/>
                  <a:pt x="290" y="660"/>
                </a:cubicBezTo>
                <a:cubicBezTo>
                  <a:pt x="580" y="377"/>
                  <a:pt x="1610" y="550"/>
                  <a:pt x="1930" y="440"/>
                </a:cubicBezTo>
                <a:cubicBezTo>
                  <a:pt x="2250" y="330"/>
                  <a:pt x="2152" y="92"/>
                  <a:pt x="221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24" tIns="47511" rIns="95024" bIns="47511"/>
          <a:lstStyle/>
          <a:p>
            <a:endParaRPr lang="fr-FR" sz="2597">
              <a:latin typeface="+mn-lt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3396688" y="5724062"/>
            <a:ext cx="634906" cy="26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039">
                <a:solidFill>
                  <a:srgbClr val="FF0000"/>
                </a:solidFill>
                <a:latin typeface="+mn-lt"/>
              </a:rPr>
              <a:t>NH</a:t>
            </a:r>
            <a:r>
              <a:rPr lang="fr-FR" altLang="fr-FR" sz="1039" baseline="-25000">
                <a:solidFill>
                  <a:srgbClr val="FF0000"/>
                </a:solidFill>
                <a:latin typeface="+mn-lt"/>
              </a:rPr>
              <a:t>4</a:t>
            </a:r>
            <a:r>
              <a:rPr lang="fr-FR" altLang="fr-FR" sz="1039" baseline="30000">
                <a:solidFill>
                  <a:srgbClr val="FF0000"/>
                </a:solidFill>
                <a:latin typeface="+mn-lt"/>
              </a:rPr>
              <a:t>+</a:t>
            </a:r>
            <a:endParaRPr lang="fr-FR" altLang="fr-FR" sz="1039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3185580" y="5169607"/>
            <a:ext cx="1476156" cy="25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039" dirty="0">
                <a:solidFill>
                  <a:schemeClr val="tx1"/>
                </a:solidFill>
                <a:latin typeface="+mn-lt"/>
              </a:rPr>
              <a:t>Łańcuchy węglowe</a:t>
            </a: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V="1">
            <a:off x="3126852" y="5434986"/>
            <a:ext cx="474592" cy="13111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5024" tIns="47511" rIns="95024" bIns="47511"/>
          <a:lstStyle/>
          <a:p>
            <a:endParaRPr lang="fr-FR" sz="2597">
              <a:latin typeface="+mn-lt"/>
            </a:endParaRPr>
          </a:p>
        </p:txBody>
      </p:sp>
      <p:sp>
        <p:nvSpPr>
          <p:cNvPr id="36" name="AutoShape 34"/>
          <p:cNvSpPr>
            <a:spLocks/>
          </p:cNvSpPr>
          <p:nvPr/>
        </p:nvSpPr>
        <p:spPr bwMode="auto">
          <a:xfrm rot="1887714">
            <a:off x="4160161" y="5386019"/>
            <a:ext cx="165075" cy="551297"/>
          </a:xfrm>
          <a:prstGeom prst="rightBrace">
            <a:avLst>
              <a:gd name="adj1" fmla="val 27825"/>
              <a:gd name="adj2" fmla="val 50000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fr-FR" altLang="fr-FR" sz="2599">
              <a:latin typeface="+mn-lt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4433947" y="5664824"/>
            <a:ext cx="852360" cy="38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039" dirty="0">
                <a:solidFill>
                  <a:srgbClr val="FF0000"/>
                </a:solidFill>
                <a:latin typeface="+mn-lt"/>
              </a:rPr>
              <a:t>Glutenina i gliadyna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3039555" y="6512306"/>
            <a:ext cx="1306319" cy="27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l-PL" altLang="fr-FR" sz="1455" dirty="0">
                <a:solidFill>
                  <a:srgbClr val="008000"/>
                </a:solidFill>
                <a:latin typeface="+mn-lt"/>
              </a:rPr>
              <a:t>liście</a:t>
            </a:r>
            <a:endParaRPr lang="fr-FR" altLang="fr-FR" sz="1455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4723641" y="5051134"/>
            <a:ext cx="336501" cy="40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2079">
                <a:solidFill>
                  <a:srgbClr val="FF0000"/>
                </a:solidFill>
                <a:latin typeface="+mn-lt"/>
              </a:rPr>
              <a:t>S</a:t>
            </a:r>
            <a:endParaRPr lang="fr-FR" altLang="fr-FR" sz="1039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rot="7851343">
            <a:off x="4339084" y="5472414"/>
            <a:ext cx="475473" cy="20158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5024" tIns="47511" rIns="95024" bIns="47511"/>
          <a:lstStyle/>
          <a:p>
            <a:endParaRPr lang="fr-FR" sz="2597">
              <a:latin typeface="+mn-lt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64960" y="5447625"/>
            <a:ext cx="465069" cy="26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/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039">
                <a:solidFill>
                  <a:srgbClr val="FF0000"/>
                </a:solidFill>
                <a:latin typeface="+mn-lt"/>
              </a:rPr>
              <a:t>Mg</a:t>
            </a: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6168320" y="5000841"/>
            <a:ext cx="3838005" cy="201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fr-FR" sz="1663" b="0" dirty="0">
                <a:solidFill>
                  <a:schemeClr val="bg1"/>
                </a:solidFill>
                <a:latin typeface="+mn-lt"/>
              </a:rPr>
              <a:t>Jakość ziaren mierzy się obecnością 4 rodzajów białek: </a:t>
            </a:r>
            <a:r>
              <a:rPr lang="pl-PL" altLang="fr-FR" sz="1663" b="0" dirty="0" err="1">
                <a:solidFill>
                  <a:schemeClr val="bg1"/>
                </a:solidFill>
                <a:latin typeface="+mn-lt"/>
              </a:rPr>
              <a:t>gluteniny</a:t>
            </a:r>
            <a:r>
              <a:rPr lang="pl-PL" altLang="fr-FR" sz="1663" b="0" dirty="0">
                <a:solidFill>
                  <a:schemeClr val="bg1"/>
                </a:solidFill>
                <a:latin typeface="+mn-lt"/>
              </a:rPr>
              <a:t>, gliadyny, globuliny i albuminy.</a:t>
            </a:r>
          </a:p>
          <a:p>
            <a:pPr>
              <a:spcBef>
                <a:spcPct val="50000"/>
              </a:spcBef>
            </a:pPr>
            <a:r>
              <a:rPr lang="pl-PL" altLang="fr-FR" sz="1663" b="0" dirty="0">
                <a:solidFill>
                  <a:schemeClr val="bg1"/>
                </a:solidFill>
                <a:latin typeface="+mn-lt"/>
              </a:rPr>
              <a:t>Pierwsze dwa syntetyzują się wyłącznie w obecności siarki i takie ziarno poszukiwane jest przez młynarzy ze względu na elastyczność ciasta. </a:t>
            </a:r>
            <a:endParaRPr lang="fr-FR" altLang="fr-FR" sz="1663" b="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4" name="Connecteur droit 43"/>
          <p:cNvCxnSpPr/>
          <p:nvPr/>
        </p:nvCxnSpPr>
        <p:spPr>
          <a:xfrm>
            <a:off x="351103" y="1822662"/>
            <a:ext cx="0" cy="2029185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644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/>
          <p:cNvSpPr/>
          <p:nvPr/>
        </p:nvSpPr>
        <p:spPr>
          <a:xfrm>
            <a:off x="2200219" y="6199879"/>
            <a:ext cx="5865585" cy="1173361"/>
          </a:xfrm>
          <a:prstGeom prst="rect">
            <a:avLst/>
          </a:prstGeom>
          <a:solidFill>
            <a:srgbClr val="158A7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770002" y="364016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+mn-lt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+mn-lt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+mn-lt"/>
                <a:cs typeface="Calibri"/>
              </a:rPr>
              <a:t>Wpływ na wartość wypiekową mąki</a:t>
            </a:r>
            <a:endParaRPr lang="en-US" sz="2200" b="0" dirty="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48" name="AutoShape 303"/>
          <p:cNvSpPr>
            <a:spLocks noChangeArrowheads="1"/>
          </p:cNvSpPr>
          <p:nvPr/>
        </p:nvSpPr>
        <p:spPr bwMode="auto">
          <a:xfrm>
            <a:off x="377357" y="1722700"/>
            <a:ext cx="9433048" cy="92340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pl-PL" altLang="fr-FR" sz="2400" cap="all" dirty="0">
                <a:solidFill>
                  <a:srgbClr val="158A7F"/>
                </a:solidFill>
                <a:latin typeface="+mn-lt"/>
              </a:rPr>
              <a:t>Wpływ pszenicy chlebowej na rozciągliwość ciasta  </a:t>
            </a:r>
            <a:endParaRPr lang="pl-PL" altLang="fr-FR" sz="2400" cap="all" dirty="0">
              <a:solidFill>
                <a:srgbClr val="FF0000"/>
              </a:solidFill>
              <a:latin typeface="+mn-lt"/>
            </a:endParaRPr>
          </a:p>
          <a:p>
            <a:pPr eaLnBrk="1" hangingPunct="1"/>
            <a:r>
              <a:rPr lang="pl-PL" altLang="fr-FR" sz="2400" b="0" cap="all" dirty="0">
                <a:solidFill>
                  <a:srgbClr val="158A7F"/>
                </a:solidFill>
                <a:latin typeface="+mn-lt"/>
              </a:rPr>
              <a:t> </a:t>
            </a:r>
            <a:r>
              <a:rPr lang="fr-FR" altLang="fr-FR" sz="832" b="0" dirty="0">
                <a:solidFill>
                  <a:srgbClr val="158A7F"/>
                </a:solidFill>
                <a:latin typeface="+mn-lt"/>
              </a:rPr>
              <a:t>Moss et Al. 1993</a:t>
            </a:r>
          </a:p>
        </p:txBody>
      </p:sp>
      <p:grpSp>
        <p:nvGrpSpPr>
          <p:cNvPr id="49" name="Groupe 103"/>
          <p:cNvGrpSpPr>
            <a:grpSpLocks noChangeAspect="1"/>
          </p:cNvGrpSpPr>
          <p:nvPr/>
        </p:nvGrpSpPr>
        <p:grpSpPr bwMode="auto">
          <a:xfrm>
            <a:off x="2005544" y="2418122"/>
            <a:ext cx="5972877" cy="3585865"/>
            <a:chOff x="1661332" y="1882026"/>
            <a:chExt cx="6263488" cy="3750541"/>
          </a:xfrm>
        </p:grpSpPr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6937377" y="5130918"/>
              <a:ext cx="987443" cy="5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pl-PL" altLang="fr-FR" sz="935" b="0" dirty="0">
                  <a:solidFill>
                    <a:schemeClr val="tx1"/>
                  </a:solidFill>
                  <a:latin typeface="+mn-lt"/>
                </a:rPr>
                <a:t>Zawartość S w ziarnach pszenicy (%)</a:t>
              </a:r>
              <a:endParaRPr lang="fr-FR" altLang="fr-FR" sz="935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661332" y="1882026"/>
              <a:ext cx="1039839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935" b="0" dirty="0">
                  <a:solidFill>
                    <a:schemeClr val="tx1"/>
                  </a:solidFill>
                  <a:latin typeface="+mn-lt"/>
                </a:rPr>
                <a:t>Rozciągliwość </a:t>
              </a:r>
            </a:p>
            <a:p>
              <a:pPr eaLnBrk="1" hangingPunct="1"/>
              <a:r>
                <a:rPr lang="fr-FR" altLang="fr-FR" sz="935" b="0" dirty="0">
                  <a:solidFill>
                    <a:schemeClr val="tx1"/>
                  </a:solidFill>
                  <a:latin typeface="+mn-lt"/>
                </a:rPr>
                <a:t>ciasta (cm)</a:t>
              </a:r>
              <a:endParaRPr lang="fr-FR" altLang="fr-FR" sz="935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2" name="Connecteur droit 24"/>
            <p:cNvCxnSpPr>
              <a:cxnSpLocks noChangeShapeType="1"/>
            </p:cNvCxnSpPr>
            <p:nvPr/>
          </p:nvCxnSpPr>
          <p:spPr bwMode="auto">
            <a:xfrm>
              <a:off x="2582390" y="5178995"/>
              <a:ext cx="4221014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Connecteur droit 26"/>
            <p:cNvCxnSpPr>
              <a:cxnSpLocks noChangeShapeType="1"/>
            </p:cNvCxnSpPr>
            <p:nvPr/>
          </p:nvCxnSpPr>
          <p:spPr bwMode="auto">
            <a:xfrm rot="16200000" flipH="1">
              <a:off x="1105704" y="3710702"/>
              <a:ext cx="3091089" cy="628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Ellipse 28"/>
            <p:cNvSpPr>
              <a:spLocks noChangeArrowheads="1"/>
            </p:cNvSpPr>
            <p:nvPr/>
          </p:nvSpPr>
          <p:spPr bwMode="auto">
            <a:xfrm>
              <a:off x="5715004" y="354806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55" name="Ellipse 29"/>
            <p:cNvSpPr>
              <a:spLocks noChangeArrowheads="1"/>
            </p:cNvSpPr>
            <p:nvPr/>
          </p:nvSpPr>
          <p:spPr bwMode="auto">
            <a:xfrm>
              <a:off x="6121192" y="2415018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56" name="Ellipse 30"/>
            <p:cNvSpPr>
              <a:spLocks noChangeArrowheads="1"/>
            </p:cNvSpPr>
            <p:nvPr/>
          </p:nvSpPr>
          <p:spPr bwMode="auto">
            <a:xfrm>
              <a:off x="6094634" y="268875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57" name="Ellipse 31"/>
            <p:cNvSpPr>
              <a:spLocks noChangeArrowheads="1"/>
            </p:cNvSpPr>
            <p:nvPr/>
          </p:nvSpPr>
          <p:spPr bwMode="auto">
            <a:xfrm>
              <a:off x="5857318" y="2630588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58" name="Ellipse 32"/>
            <p:cNvSpPr>
              <a:spLocks noChangeArrowheads="1"/>
            </p:cNvSpPr>
            <p:nvPr/>
          </p:nvSpPr>
          <p:spPr bwMode="auto">
            <a:xfrm>
              <a:off x="5488908" y="277907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59" name="Ellipse 33"/>
            <p:cNvSpPr>
              <a:spLocks noChangeArrowheads="1"/>
            </p:cNvSpPr>
            <p:nvPr/>
          </p:nvSpPr>
          <p:spPr bwMode="auto">
            <a:xfrm>
              <a:off x="5775222" y="308521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1" name="Ellipse 34"/>
            <p:cNvSpPr>
              <a:spLocks noChangeArrowheads="1"/>
            </p:cNvSpPr>
            <p:nvPr/>
          </p:nvSpPr>
          <p:spPr bwMode="auto">
            <a:xfrm>
              <a:off x="5609906" y="308016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2" name="Ellipse 35"/>
            <p:cNvSpPr>
              <a:spLocks noChangeArrowheads="1"/>
            </p:cNvSpPr>
            <p:nvPr/>
          </p:nvSpPr>
          <p:spPr bwMode="auto">
            <a:xfrm>
              <a:off x="5715004" y="323256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3" name="Ellipse 36"/>
            <p:cNvSpPr>
              <a:spLocks noChangeArrowheads="1"/>
            </p:cNvSpPr>
            <p:nvPr/>
          </p:nvSpPr>
          <p:spPr bwMode="auto">
            <a:xfrm>
              <a:off x="5638886" y="3410796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4" name="Ellipse 37"/>
            <p:cNvSpPr>
              <a:spLocks noChangeArrowheads="1"/>
            </p:cNvSpPr>
            <p:nvPr/>
          </p:nvSpPr>
          <p:spPr bwMode="auto">
            <a:xfrm>
              <a:off x="5070570" y="326231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5" name="Ellipse 38"/>
            <p:cNvSpPr>
              <a:spLocks noChangeArrowheads="1"/>
            </p:cNvSpPr>
            <p:nvPr/>
          </p:nvSpPr>
          <p:spPr bwMode="auto">
            <a:xfrm>
              <a:off x="5286376" y="327353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6" name="Ellipse 39"/>
            <p:cNvSpPr>
              <a:spLocks noChangeArrowheads="1"/>
            </p:cNvSpPr>
            <p:nvPr/>
          </p:nvSpPr>
          <p:spPr bwMode="auto">
            <a:xfrm>
              <a:off x="5032792" y="373376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7" name="Ellipse 40"/>
            <p:cNvSpPr>
              <a:spLocks noChangeArrowheads="1"/>
            </p:cNvSpPr>
            <p:nvPr/>
          </p:nvSpPr>
          <p:spPr bwMode="auto">
            <a:xfrm>
              <a:off x="4929186" y="394452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8" name="Ellipse 41"/>
            <p:cNvSpPr>
              <a:spLocks noChangeArrowheads="1"/>
            </p:cNvSpPr>
            <p:nvPr/>
          </p:nvSpPr>
          <p:spPr bwMode="auto">
            <a:xfrm>
              <a:off x="4868968" y="395667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69" name="Ellipse 42"/>
            <p:cNvSpPr>
              <a:spLocks noChangeArrowheads="1"/>
            </p:cNvSpPr>
            <p:nvPr/>
          </p:nvSpPr>
          <p:spPr bwMode="auto">
            <a:xfrm>
              <a:off x="4511778" y="4085906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0" name="Ellipse 43"/>
            <p:cNvSpPr>
              <a:spLocks noChangeArrowheads="1"/>
            </p:cNvSpPr>
            <p:nvPr/>
          </p:nvSpPr>
          <p:spPr bwMode="auto">
            <a:xfrm>
              <a:off x="4499996" y="397669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1" name="Ellipse 44"/>
            <p:cNvSpPr>
              <a:spLocks noChangeArrowheads="1"/>
            </p:cNvSpPr>
            <p:nvPr/>
          </p:nvSpPr>
          <p:spPr bwMode="auto">
            <a:xfrm>
              <a:off x="4116810" y="412909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2" name="Ellipse 45"/>
            <p:cNvSpPr>
              <a:spLocks noChangeArrowheads="1"/>
            </p:cNvSpPr>
            <p:nvPr/>
          </p:nvSpPr>
          <p:spPr bwMode="auto">
            <a:xfrm>
              <a:off x="4164316" y="388281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3" name="Ellipse 46"/>
            <p:cNvSpPr>
              <a:spLocks noChangeArrowheads="1"/>
            </p:cNvSpPr>
            <p:nvPr/>
          </p:nvSpPr>
          <p:spPr bwMode="auto">
            <a:xfrm>
              <a:off x="4165808" y="3773596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4" name="Ellipse 47"/>
            <p:cNvSpPr>
              <a:spLocks noChangeArrowheads="1"/>
            </p:cNvSpPr>
            <p:nvPr/>
          </p:nvSpPr>
          <p:spPr bwMode="auto">
            <a:xfrm>
              <a:off x="3999930" y="421998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5" name="Ellipse 48"/>
            <p:cNvSpPr>
              <a:spLocks noChangeArrowheads="1"/>
            </p:cNvSpPr>
            <p:nvPr/>
          </p:nvSpPr>
          <p:spPr bwMode="auto">
            <a:xfrm>
              <a:off x="4107450" y="450275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6" name="Ellipse 49"/>
            <p:cNvSpPr>
              <a:spLocks noChangeArrowheads="1"/>
            </p:cNvSpPr>
            <p:nvPr/>
          </p:nvSpPr>
          <p:spPr bwMode="auto">
            <a:xfrm>
              <a:off x="3945884" y="462149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7" name="Ellipse 50"/>
            <p:cNvSpPr>
              <a:spLocks noChangeArrowheads="1"/>
            </p:cNvSpPr>
            <p:nvPr/>
          </p:nvSpPr>
          <p:spPr bwMode="auto">
            <a:xfrm>
              <a:off x="3880056" y="456502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8" name="Ellipse 51"/>
            <p:cNvSpPr>
              <a:spLocks noChangeArrowheads="1"/>
            </p:cNvSpPr>
            <p:nvPr/>
          </p:nvSpPr>
          <p:spPr bwMode="auto">
            <a:xfrm>
              <a:off x="3737180" y="462205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79" name="Ellipse 52"/>
            <p:cNvSpPr>
              <a:spLocks noChangeArrowheads="1"/>
            </p:cNvSpPr>
            <p:nvPr/>
          </p:nvSpPr>
          <p:spPr bwMode="auto">
            <a:xfrm>
              <a:off x="3803008" y="497626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0" name="Ellipse 53"/>
            <p:cNvSpPr>
              <a:spLocks noChangeArrowheads="1"/>
            </p:cNvSpPr>
            <p:nvPr/>
          </p:nvSpPr>
          <p:spPr bwMode="auto">
            <a:xfrm>
              <a:off x="3725960" y="486555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1" name="Ellipse 54"/>
            <p:cNvSpPr>
              <a:spLocks noChangeArrowheads="1"/>
            </p:cNvSpPr>
            <p:nvPr/>
          </p:nvSpPr>
          <p:spPr bwMode="auto">
            <a:xfrm>
              <a:off x="3983100" y="5053308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2" name="Ellipse 55"/>
            <p:cNvSpPr>
              <a:spLocks noChangeArrowheads="1"/>
            </p:cNvSpPr>
            <p:nvPr/>
          </p:nvSpPr>
          <p:spPr bwMode="auto">
            <a:xfrm>
              <a:off x="3571864" y="4752014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3" name="Ellipse 56"/>
            <p:cNvSpPr>
              <a:spLocks noChangeArrowheads="1"/>
            </p:cNvSpPr>
            <p:nvPr/>
          </p:nvSpPr>
          <p:spPr bwMode="auto">
            <a:xfrm>
              <a:off x="3571864" y="468134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4" name="Ellipse 57"/>
            <p:cNvSpPr>
              <a:spLocks noChangeArrowheads="1"/>
            </p:cNvSpPr>
            <p:nvPr/>
          </p:nvSpPr>
          <p:spPr bwMode="auto">
            <a:xfrm>
              <a:off x="3654522" y="5058918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5" name="Ellipse 58"/>
            <p:cNvSpPr>
              <a:spLocks noChangeArrowheads="1"/>
            </p:cNvSpPr>
            <p:nvPr/>
          </p:nvSpPr>
          <p:spPr bwMode="auto">
            <a:xfrm>
              <a:off x="3428988" y="5081920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sp>
          <p:nvSpPr>
            <p:cNvPr id="86" name="Ellipse 59"/>
            <p:cNvSpPr>
              <a:spLocks noChangeArrowheads="1"/>
            </p:cNvSpPr>
            <p:nvPr/>
          </p:nvSpPr>
          <p:spPr bwMode="auto">
            <a:xfrm>
              <a:off x="3286112" y="4988042"/>
              <a:ext cx="72000" cy="720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defTabSz="950913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defTabSz="950913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fr-FR" altLang="fr-FR" sz="2599">
                <a:latin typeface="+mn-lt"/>
              </a:endParaRPr>
            </a:p>
          </p:txBody>
        </p:sp>
        <p:cxnSp>
          <p:nvCxnSpPr>
            <p:cNvPr id="87" name="Connecteur droit 61"/>
            <p:cNvCxnSpPr>
              <a:cxnSpLocks noChangeShapeType="1"/>
            </p:cNvCxnSpPr>
            <p:nvPr/>
          </p:nvCxnSpPr>
          <p:spPr bwMode="auto">
            <a:xfrm rot="10800000" flipV="1">
              <a:off x="3358112" y="2250280"/>
              <a:ext cx="3285586" cy="2903639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ZoneTexte 62"/>
            <p:cNvSpPr txBox="1">
              <a:spLocks noChangeArrowheads="1"/>
            </p:cNvSpPr>
            <p:nvPr/>
          </p:nvSpPr>
          <p:spPr bwMode="auto">
            <a:xfrm>
              <a:off x="2314031" y="2244218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30</a:t>
              </a:r>
            </a:p>
          </p:txBody>
        </p:sp>
        <p:sp>
          <p:nvSpPr>
            <p:cNvPr id="89" name="ZoneTexte 63"/>
            <p:cNvSpPr txBox="1">
              <a:spLocks noChangeArrowheads="1"/>
            </p:cNvSpPr>
            <p:nvPr/>
          </p:nvSpPr>
          <p:spPr bwMode="auto">
            <a:xfrm>
              <a:off x="2314031" y="2590188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28</a:t>
              </a:r>
            </a:p>
          </p:txBody>
        </p:sp>
        <p:sp>
          <p:nvSpPr>
            <p:cNvPr id="90" name="ZoneTexte 64"/>
            <p:cNvSpPr txBox="1">
              <a:spLocks noChangeArrowheads="1"/>
            </p:cNvSpPr>
            <p:nvPr/>
          </p:nvSpPr>
          <p:spPr bwMode="auto">
            <a:xfrm>
              <a:off x="2314031" y="2950000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26</a:t>
              </a:r>
            </a:p>
          </p:txBody>
        </p:sp>
        <p:sp>
          <p:nvSpPr>
            <p:cNvPr id="91" name="ZoneTexte 65"/>
            <p:cNvSpPr txBox="1">
              <a:spLocks noChangeArrowheads="1"/>
            </p:cNvSpPr>
            <p:nvPr/>
          </p:nvSpPr>
          <p:spPr bwMode="auto">
            <a:xfrm>
              <a:off x="2314031" y="3294840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24</a:t>
              </a:r>
            </a:p>
          </p:txBody>
        </p:sp>
        <p:sp>
          <p:nvSpPr>
            <p:cNvPr id="92" name="ZoneTexte 66"/>
            <p:cNvSpPr txBox="1">
              <a:spLocks noChangeArrowheads="1"/>
            </p:cNvSpPr>
            <p:nvPr/>
          </p:nvSpPr>
          <p:spPr bwMode="auto">
            <a:xfrm>
              <a:off x="2314031" y="3998000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93" name="ZoneTexte 67"/>
            <p:cNvSpPr txBox="1">
              <a:spLocks noChangeArrowheads="1"/>
            </p:cNvSpPr>
            <p:nvPr/>
          </p:nvSpPr>
          <p:spPr bwMode="auto">
            <a:xfrm>
              <a:off x="2314031" y="3650538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22</a:t>
              </a:r>
            </a:p>
          </p:txBody>
        </p:sp>
        <p:sp>
          <p:nvSpPr>
            <p:cNvPr id="94" name="ZoneTexte 68"/>
            <p:cNvSpPr txBox="1">
              <a:spLocks noChangeArrowheads="1"/>
            </p:cNvSpPr>
            <p:nvPr/>
          </p:nvSpPr>
          <p:spPr bwMode="auto">
            <a:xfrm>
              <a:off x="2314031" y="4359308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18</a:t>
              </a:r>
            </a:p>
          </p:txBody>
        </p:sp>
        <p:sp>
          <p:nvSpPr>
            <p:cNvPr id="95" name="ZoneTexte 69"/>
            <p:cNvSpPr txBox="1">
              <a:spLocks noChangeArrowheads="1"/>
            </p:cNvSpPr>
            <p:nvPr/>
          </p:nvSpPr>
          <p:spPr bwMode="auto">
            <a:xfrm>
              <a:off x="2314031" y="4717990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16</a:t>
              </a:r>
            </a:p>
          </p:txBody>
        </p:sp>
        <p:cxnSp>
          <p:nvCxnSpPr>
            <p:cNvPr id="96" name="Connecteur droit 73"/>
            <p:cNvCxnSpPr>
              <a:cxnSpLocks noChangeShapeType="1"/>
            </p:cNvCxnSpPr>
            <p:nvPr/>
          </p:nvCxnSpPr>
          <p:spPr bwMode="auto">
            <a:xfrm rot="16200000" flipH="1">
              <a:off x="2617596" y="230243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Connecteur droit 74"/>
            <p:cNvCxnSpPr>
              <a:cxnSpLocks noChangeShapeType="1"/>
            </p:cNvCxnSpPr>
            <p:nvPr/>
          </p:nvCxnSpPr>
          <p:spPr bwMode="auto">
            <a:xfrm rot="16200000" flipH="1">
              <a:off x="2617596" y="265401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Connecteur droit 75"/>
            <p:cNvCxnSpPr>
              <a:cxnSpLocks noChangeShapeType="1"/>
            </p:cNvCxnSpPr>
            <p:nvPr/>
          </p:nvCxnSpPr>
          <p:spPr bwMode="auto">
            <a:xfrm rot="16200000" flipH="1">
              <a:off x="2617596" y="301120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Connecteur droit 76"/>
            <p:cNvCxnSpPr>
              <a:cxnSpLocks noChangeShapeType="1"/>
            </p:cNvCxnSpPr>
            <p:nvPr/>
          </p:nvCxnSpPr>
          <p:spPr bwMode="auto">
            <a:xfrm rot="16200000" flipH="1">
              <a:off x="2617596" y="336839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Connecteur droit 77"/>
            <p:cNvCxnSpPr>
              <a:cxnSpLocks noChangeShapeType="1"/>
            </p:cNvCxnSpPr>
            <p:nvPr/>
          </p:nvCxnSpPr>
          <p:spPr bwMode="auto">
            <a:xfrm rot="16200000" flipH="1">
              <a:off x="2617596" y="372558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Connecteur droit 78"/>
            <p:cNvCxnSpPr>
              <a:cxnSpLocks noChangeShapeType="1"/>
            </p:cNvCxnSpPr>
            <p:nvPr/>
          </p:nvCxnSpPr>
          <p:spPr bwMode="auto">
            <a:xfrm rot="16200000" flipH="1">
              <a:off x="2617596" y="408277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Connecteur droit 79"/>
            <p:cNvCxnSpPr>
              <a:cxnSpLocks noChangeShapeType="1"/>
            </p:cNvCxnSpPr>
            <p:nvPr/>
          </p:nvCxnSpPr>
          <p:spPr bwMode="auto">
            <a:xfrm rot="16200000" flipH="1">
              <a:off x="2617595" y="479715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" name="ZoneTexte 83"/>
            <p:cNvSpPr txBox="1">
              <a:spLocks noChangeArrowheads="1"/>
            </p:cNvSpPr>
            <p:nvPr/>
          </p:nvSpPr>
          <p:spPr bwMode="auto">
            <a:xfrm>
              <a:off x="2314031" y="5059480"/>
              <a:ext cx="357752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14</a:t>
              </a:r>
            </a:p>
          </p:txBody>
        </p:sp>
        <p:sp>
          <p:nvSpPr>
            <p:cNvPr id="104" name="ZoneTexte 84"/>
            <p:cNvSpPr txBox="1">
              <a:spLocks noChangeArrowheads="1"/>
            </p:cNvSpPr>
            <p:nvPr/>
          </p:nvSpPr>
          <p:spPr bwMode="auto">
            <a:xfrm>
              <a:off x="2438380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0,06</a:t>
              </a:r>
            </a:p>
          </p:txBody>
        </p:sp>
        <p:sp>
          <p:nvSpPr>
            <p:cNvPr id="105" name="ZoneTexte 85"/>
            <p:cNvSpPr txBox="1">
              <a:spLocks noChangeArrowheads="1"/>
            </p:cNvSpPr>
            <p:nvPr/>
          </p:nvSpPr>
          <p:spPr bwMode="auto">
            <a:xfrm>
              <a:off x="3009885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0,08</a:t>
              </a:r>
            </a:p>
          </p:txBody>
        </p:sp>
        <p:sp>
          <p:nvSpPr>
            <p:cNvPr id="106" name="ZoneTexte 86"/>
            <p:cNvSpPr txBox="1">
              <a:spLocks noChangeArrowheads="1"/>
            </p:cNvSpPr>
            <p:nvPr/>
          </p:nvSpPr>
          <p:spPr bwMode="auto">
            <a:xfrm>
              <a:off x="3563996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0,10</a:t>
              </a:r>
            </a:p>
          </p:txBody>
        </p:sp>
        <p:sp>
          <p:nvSpPr>
            <p:cNvPr id="107" name="ZoneTexte 87"/>
            <p:cNvSpPr txBox="1">
              <a:spLocks noChangeArrowheads="1"/>
            </p:cNvSpPr>
            <p:nvPr/>
          </p:nvSpPr>
          <p:spPr bwMode="auto">
            <a:xfrm>
              <a:off x="4179450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0,12</a:t>
              </a:r>
            </a:p>
          </p:txBody>
        </p:sp>
        <p:sp>
          <p:nvSpPr>
            <p:cNvPr id="108" name="ZoneTexte 88"/>
            <p:cNvSpPr txBox="1">
              <a:spLocks noChangeArrowheads="1"/>
            </p:cNvSpPr>
            <p:nvPr/>
          </p:nvSpPr>
          <p:spPr bwMode="auto">
            <a:xfrm>
              <a:off x="4750954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0,14</a:t>
              </a:r>
            </a:p>
          </p:txBody>
        </p:sp>
        <p:sp>
          <p:nvSpPr>
            <p:cNvPr id="109" name="ZoneTexte 89"/>
            <p:cNvSpPr txBox="1">
              <a:spLocks noChangeArrowheads="1"/>
            </p:cNvSpPr>
            <p:nvPr/>
          </p:nvSpPr>
          <p:spPr bwMode="auto">
            <a:xfrm>
              <a:off x="5367900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0,16</a:t>
              </a:r>
            </a:p>
          </p:txBody>
        </p:sp>
        <p:sp>
          <p:nvSpPr>
            <p:cNvPr id="110" name="ZoneTexte 90"/>
            <p:cNvSpPr txBox="1">
              <a:spLocks noChangeArrowheads="1"/>
            </p:cNvSpPr>
            <p:nvPr/>
          </p:nvSpPr>
          <p:spPr bwMode="auto">
            <a:xfrm>
              <a:off x="5911640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0,18</a:t>
              </a:r>
            </a:p>
          </p:txBody>
        </p:sp>
        <p:sp>
          <p:nvSpPr>
            <p:cNvPr id="111" name="ZoneTexte 91"/>
            <p:cNvSpPr txBox="1">
              <a:spLocks noChangeArrowheads="1"/>
            </p:cNvSpPr>
            <p:nvPr/>
          </p:nvSpPr>
          <p:spPr bwMode="auto">
            <a:xfrm>
              <a:off x="6518273" y="5254342"/>
              <a:ext cx="419104" cy="2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0000FF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832" b="0">
                  <a:solidFill>
                    <a:schemeClr val="tx1"/>
                  </a:solidFill>
                  <a:latin typeface="+mn-lt"/>
                </a:rPr>
                <a:t>0,20</a:t>
              </a:r>
            </a:p>
          </p:txBody>
        </p:sp>
        <p:cxnSp>
          <p:nvCxnSpPr>
            <p:cNvPr id="112" name="Connecteur droit 93"/>
            <p:cNvCxnSpPr>
              <a:cxnSpLocks noChangeShapeType="1"/>
            </p:cNvCxnSpPr>
            <p:nvPr/>
          </p:nvCxnSpPr>
          <p:spPr bwMode="auto">
            <a:xfrm rot="5400000">
              <a:off x="3179468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Connecteur droit 94"/>
            <p:cNvCxnSpPr>
              <a:cxnSpLocks noChangeShapeType="1"/>
            </p:cNvCxnSpPr>
            <p:nvPr/>
          </p:nvCxnSpPr>
          <p:spPr bwMode="auto">
            <a:xfrm rot="5400000">
              <a:off x="3749384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Connecteur droit 95"/>
            <p:cNvCxnSpPr>
              <a:cxnSpLocks noChangeShapeType="1"/>
            </p:cNvCxnSpPr>
            <p:nvPr/>
          </p:nvCxnSpPr>
          <p:spPr bwMode="auto">
            <a:xfrm rot="5400000">
              <a:off x="4322476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5" name="Connecteur droit 96"/>
            <p:cNvCxnSpPr>
              <a:cxnSpLocks noChangeShapeType="1"/>
            </p:cNvCxnSpPr>
            <p:nvPr/>
          </p:nvCxnSpPr>
          <p:spPr bwMode="auto">
            <a:xfrm rot="5400000">
              <a:off x="4893980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" name="Connecteur droit 97"/>
            <p:cNvCxnSpPr>
              <a:cxnSpLocks noChangeShapeType="1"/>
            </p:cNvCxnSpPr>
            <p:nvPr/>
          </p:nvCxnSpPr>
          <p:spPr bwMode="auto">
            <a:xfrm rot="5400000">
              <a:off x="5490454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Connecteur droit 98"/>
            <p:cNvCxnSpPr>
              <a:cxnSpLocks noChangeShapeType="1"/>
            </p:cNvCxnSpPr>
            <p:nvPr/>
          </p:nvCxnSpPr>
          <p:spPr bwMode="auto">
            <a:xfrm rot="5400000">
              <a:off x="6065038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8" name="Connecteur droit 99"/>
            <p:cNvCxnSpPr>
              <a:cxnSpLocks noChangeShapeType="1"/>
            </p:cNvCxnSpPr>
            <p:nvPr/>
          </p:nvCxnSpPr>
          <p:spPr bwMode="auto">
            <a:xfrm rot="5400000">
              <a:off x="6639072" y="5215122"/>
              <a:ext cx="7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9" name="Connecteur droit 100"/>
            <p:cNvCxnSpPr>
              <a:cxnSpLocks noChangeShapeType="1"/>
            </p:cNvCxnSpPr>
            <p:nvPr/>
          </p:nvCxnSpPr>
          <p:spPr bwMode="auto">
            <a:xfrm rot="16200000" flipH="1">
              <a:off x="2617595" y="4439962"/>
              <a:ext cx="1588" cy="72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1" name="Text Box 14"/>
          <p:cNvSpPr txBox="1">
            <a:spLocks noChangeArrowheads="1"/>
          </p:cNvSpPr>
          <p:nvPr/>
        </p:nvSpPr>
        <p:spPr bwMode="auto">
          <a:xfrm>
            <a:off x="2399268" y="6192278"/>
            <a:ext cx="5345907" cy="129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fr-FR" sz="1663" b="0" dirty="0">
                <a:solidFill>
                  <a:schemeClr val="bg1"/>
                </a:solidFill>
                <a:latin typeface="+mn-lt"/>
              </a:rPr>
              <a:t>Zawartość siarki w ziarnach pszenicy jest bezpośrednio związana z elastycznością ciasta.  </a:t>
            </a:r>
            <a:endParaRPr lang="pl-PL" altLang="fr-FR" sz="1663" b="0" dirty="0">
              <a:solidFill>
                <a:srgbClr val="FF0000"/>
              </a:solidFill>
              <a:latin typeface="+mn-lt"/>
            </a:endParaRPr>
          </a:p>
          <a:p>
            <a:pPr algn="ctr">
              <a:spcBef>
                <a:spcPct val="50000"/>
              </a:spcBef>
            </a:pPr>
            <a:r>
              <a:rPr lang="pl-PL" altLang="fr-FR" sz="1663" b="0" dirty="0">
                <a:solidFill>
                  <a:schemeClr val="bg1"/>
                </a:solidFill>
                <a:latin typeface="+mn-lt"/>
              </a:rPr>
              <a:t>Progi poszukiwane dla pszenicy do pieczenia wynoszą 0,12% przy stosunku N/S wynoszącym 17.</a:t>
            </a:r>
            <a:endParaRPr lang="fr-FR" altLang="fr-FR" sz="1455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6019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70251" y="1950799"/>
            <a:ext cx="5388731" cy="5388731"/>
          </a:xfrm>
          <a:prstGeom prst="rect">
            <a:avLst/>
          </a:prstGeom>
          <a:blipFill dpi="0" rotWithShape="1"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731838" y="2283309"/>
            <a:ext cx="3374447" cy="411014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2316705"/>
            <a:ext cx="0" cy="4029244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419004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Dlaczego trzeba stosować siarkę dolistnie?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346817" y="2233515"/>
            <a:ext cx="8283933" cy="41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/ </a:t>
            </a: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Bardzo mobilna w glebie, straty przez wymywanie mogą być istotne w zależności od rodzaju i jakości gleby.  Ponadto zasoby siarki w glebie są niewystarczające do pokrycia potrzeb upraw.</a:t>
            </a:r>
          </a:p>
          <a:p>
            <a:pPr>
              <a:spcBef>
                <a:spcPct val="50000"/>
              </a:spcBef>
            </a:pP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/ Gleba nagrzana latem i ponownie nawilżona jesiennymi deszczami uwalnia siarczany, które nie są zużywane w tym okresie, a zatem podlegają wymywaniu zimą.  Ilość siarczanów pozostających w lutym-marcu różni się w zależności od rodzaju gleby i wysokości opadów w zimie.  Gleba wznawia uwalnianie siarczanów przez mineralizację dopiero w miesiącach maj-czerwiec.</a:t>
            </a:r>
          </a:p>
          <a:p>
            <a:pPr>
              <a:spcBef>
                <a:spcPct val="50000"/>
              </a:spcBef>
            </a:pP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 / Siarka jest mało mobilna w roślinie, dlatego nie może być </a:t>
            </a:r>
            <a:r>
              <a:rPr lang="pl-PL" altLang="fr-FR" sz="1800" b="0" dirty="0" err="1">
                <a:solidFill>
                  <a:schemeClr val="tx1"/>
                </a:solidFill>
                <a:latin typeface="+mn-lt"/>
              </a:rPr>
              <a:t>delokalizowana</a:t>
            </a: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: niedobory pojawiają się najpierw na najmłodszych liściach (niedobór S łatwo pomylić z niedoborem N). </a:t>
            </a:r>
          </a:p>
          <a:p>
            <a:pPr>
              <a:spcBef>
                <a:spcPct val="50000"/>
              </a:spcBef>
            </a:pP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/ Ważna zależność między siarczanem SO</a:t>
            </a:r>
            <a:r>
              <a:rPr lang="pl-PL" altLang="fr-FR" sz="1800" b="0" baseline="-25000" dirty="0">
                <a:solidFill>
                  <a:schemeClr val="tx1"/>
                </a:solidFill>
                <a:latin typeface="+mn-lt"/>
              </a:rPr>
              <a:t>4</a:t>
            </a:r>
            <a:r>
              <a:rPr lang="pl-PL" altLang="fr-FR" sz="1800" b="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pl-PL" altLang="fr-FR" sz="1800" b="0" baseline="30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-</a:t>
            </a:r>
            <a:r>
              <a:rPr lang="pl-PL" altLang="fr-FR" sz="1800" b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a azotanem NO</a:t>
            </a:r>
            <a:r>
              <a:rPr lang="pl-PL" altLang="fr-FR" sz="1800" b="0" baseline="-25000" dirty="0">
                <a:solidFill>
                  <a:schemeClr val="tx1"/>
                </a:solidFill>
                <a:latin typeface="+mn-lt"/>
              </a:rPr>
              <a:t>3</a:t>
            </a:r>
            <a:r>
              <a:rPr lang="pl-PL" altLang="fr-FR" sz="1800" b="0" baseline="30000" dirty="0">
                <a:solidFill>
                  <a:schemeClr val="tx1"/>
                </a:solidFill>
                <a:latin typeface="+mn-lt"/>
              </a:rPr>
              <a:t>-</a:t>
            </a:r>
            <a:r>
              <a:rPr lang="pl-PL" altLang="fr-FR" sz="1800" b="0" dirty="0">
                <a:solidFill>
                  <a:schemeClr val="tx1"/>
                </a:solidFill>
                <a:latin typeface="+mn-lt"/>
              </a:rPr>
              <a:t> podczas wchłaniania wymaga, aby nawożeniu azotowemu towarzyszyły wystarczające zapasy siarki.</a:t>
            </a:r>
            <a:endParaRPr lang="en-US" altLang="fr-FR" sz="18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1661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5977693" y="5975683"/>
            <a:ext cx="4111891" cy="930034"/>
          </a:xfrm>
          <a:prstGeom prst="rect">
            <a:avLst/>
          </a:prstGeom>
          <a:solidFill>
            <a:srgbClr val="158A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546954" y="5975683"/>
            <a:ext cx="4882425" cy="930034"/>
          </a:xfrm>
          <a:prstGeom prst="rect">
            <a:avLst/>
          </a:prstGeom>
          <a:solidFill>
            <a:srgbClr val="005A7D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616202" y="38360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+mn-lt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+mn-lt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+mn-lt"/>
                <a:cs typeface="Calibri"/>
              </a:rPr>
              <a:t>Dlaczego trzeba stosować siarkę dolistnie?</a:t>
            </a:r>
            <a:endParaRPr lang="en-US" sz="2200" b="0" dirty="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46954" y="6017784"/>
            <a:ext cx="4864966" cy="863661"/>
          </a:xfrm>
          <a:prstGeom prst="rect">
            <a:avLst/>
          </a:prstGeom>
          <a:solidFill>
            <a:srgbClr val="158A7F"/>
          </a:solidFill>
          <a:ln>
            <a:noFill/>
          </a:ln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fr-FR" sz="1663" dirty="0">
                <a:solidFill>
                  <a:schemeClr val="bg1"/>
                </a:solidFill>
                <a:latin typeface="+mn-lt"/>
              </a:rPr>
              <a:t>Duże zapotrzebowanie na S od kwietnia z silnym zapotrzebowaniem podczas wydłużania łodygi, gdzie niedobór wpływa na liczbę ziaren na m².</a:t>
            </a:r>
            <a:endParaRPr lang="en-US" altLang="fr-FR" sz="166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Ellipse 20"/>
          <p:cNvSpPr>
            <a:spLocks noChangeArrowheads="1"/>
          </p:cNvSpPr>
          <p:nvPr/>
        </p:nvSpPr>
        <p:spPr bwMode="auto">
          <a:xfrm rot="-1848418">
            <a:off x="3707196" y="4296132"/>
            <a:ext cx="1033309" cy="409128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5024" tIns="47511" rIns="95024" bIns="47511"/>
          <a:lstStyle>
            <a:lvl1pPr defTabSz="95091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defTabSz="95091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defTabSz="95091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defTabSz="95091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defTabSz="95091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fr-FR" altLang="fr-FR" sz="2599">
              <a:latin typeface="+mn-lt"/>
            </a:endParaRPr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4162878160"/>
              </p:ext>
            </p:extLst>
          </p:nvPr>
        </p:nvGraphicFramePr>
        <p:xfrm>
          <a:off x="240690" y="2423380"/>
          <a:ext cx="5217216" cy="382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 Box 78"/>
          <p:cNvSpPr txBox="1">
            <a:spLocks noChangeArrowheads="1"/>
          </p:cNvSpPr>
          <p:nvPr/>
        </p:nvSpPr>
        <p:spPr bwMode="auto">
          <a:xfrm>
            <a:off x="1241450" y="3724301"/>
            <a:ext cx="3207000" cy="9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fr-FR" sz="1871" dirty="0">
                <a:solidFill>
                  <a:srgbClr val="158A7F"/>
                </a:solidFill>
                <a:latin typeface="+mn-lt"/>
              </a:rPr>
              <a:t>Konieczność </a:t>
            </a:r>
            <a:r>
              <a:rPr lang="pl-PL" altLang="fr-FR" sz="1871" dirty="0" err="1">
                <a:solidFill>
                  <a:srgbClr val="158A7F"/>
                </a:solidFill>
                <a:latin typeface="+mn-lt"/>
              </a:rPr>
              <a:t>dolistnego</a:t>
            </a:r>
            <a:r>
              <a:rPr lang="pl-PL" altLang="fr-FR" sz="1871" dirty="0">
                <a:solidFill>
                  <a:srgbClr val="158A7F"/>
                </a:solidFill>
                <a:latin typeface="+mn-lt"/>
              </a:rPr>
              <a:t> nawożenia wiosną</a:t>
            </a:r>
          </a:p>
          <a:p>
            <a:pPr algn="ctr">
              <a:spcBef>
                <a:spcPct val="50000"/>
              </a:spcBef>
            </a:pPr>
            <a:r>
              <a:rPr lang="pl-PL" altLang="fr-FR" sz="830" b="0" dirty="0">
                <a:solidFill>
                  <a:srgbClr val="158A7F"/>
                </a:solidFill>
                <a:latin typeface="+mn-lt"/>
              </a:rPr>
              <a:t>zapasy w glebie nie są wystarczające, aby zaspokoić wymagania upraw.</a:t>
            </a:r>
            <a:r>
              <a:rPr lang="en-US" altLang="fr-FR" sz="832" b="0" dirty="0">
                <a:solidFill>
                  <a:srgbClr val="158A7F"/>
                </a:solidFill>
                <a:latin typeface="+mn-lt"/>
              </a:rPr>
              <a:t>. </a:t>
            </a:r>
            <a:endParaRPr lang="fr-FR" altLang="fr-FR" sz="832" b="0" dirty="0">
              <a:solidFill>
                <a:srgbClr val="158A7F"/>
              </a:solidFill>
              <a:latin typeface="+mn-lt"/>
            </a:endParaRPr>
          </a:p>
        </p:txBody>
      </p:sp>
      <p:cxnSp>
        <p:nvCxnSpPr>
          <p:cNvPr id="20" name="Connecteur droit 13"/>
          <p:cNvCxnSpPr>
            <a:cxnSpLocks noChangeShapeType="1"/>
          </p:cNvCxnSpPr>
          <p:nvPr/>
        </p:nvCxnSpPr>
        <p:spPr bwMode="auto">
          <a:xfrm>
            <a:off x="3926240" y="4059188"/>
            <a:ext cx="593637" cy="27485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668279"/>
              </p:ext>
            </p:extLst>
          </p:nvPr>
        </p:nvGraphicFramePr>
        <p:xfrm>
          <a:off x="5921970" y="2563259"/>
          <a:ext cx="4033325" cy="3503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824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bg1"/>
                          </a:solidFill>
                          <a:latin typeface="+mn-lt"/>
                        </a:rPr>
                        <a:t>Składniki pokarmowe</a:t>
                      </a:r>
                      <a:endParaRPr lang="fr-FR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050" marR="95050" marT="47512" marB="47512">
                    <a:solidFill>
                      <a:srgbClr val="158A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Nawożenie doglebowe/nalistne</a:t>
                      </a:r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050" marR="95050" marT="47512" marB="47512">
                    <a:solidFill>
                      <a:srgbClr val="158A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+mn-lt"/>
                        </a:rPr>
                        <a:t>P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20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+mn-lt"/>
                        </a:rPr>
                        <a:t>K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6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C00000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C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C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+mn-lt"/>
                        </a:rPr>
                        <a:t>Fe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100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+mn-lt"/>
                        </a:rPr>
                        <a:t>Mn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30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824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+mn-lt"/>
                        </a:rPr>
                        <a:t>Mg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1</a:t>
                      </a:r>
                    </a:p>
                  </a:txBody>
                  <a:tcPr marL="95050" marR="95050" marT="47512" marB="475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+mn-lt"/>
                        </a:rPr>
                        <a:t>75</a:t>
                      </a:r>
                    </a:p>
                  </a:txBody>
                  <a:tcPr marL="95050" marR="95050" marT="47512" marB="4751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6153170" y="6014793"/>
            <a:ext cx="3787213" cy="89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fr-FR" sz="1663" dirty="0">
                <a:solidFill>
                  <a:schemeClr val="bg1"/>
                </a:solidFill>
                <a:latin typeface="+mn-lt"/>
              </a:rPr>
              <a:t>Jednostki asymilowane drogą </a:t>
            </a:r>
            <a:r>
              <a:rPr lang="pl-PL" altLang="fr-FR" sz="1663" dirty="0" err="1">
                <a:solidFill>
                  <a:schemeClr val="bg1"/>
                </a:solidFill>
                <a:latin typeface="+mn-lt"/>
              </a:rPr>
              <a:t>dolistną</a:t>
            </a:r>
            <a:r>
              <a:rPr lang="pl-PL" altLang="fr-FR" sz="1663" dirty="0">
                <a:solidFill>
                  <a:schemeClr val="bg1"/>
                </a:solidFill>
                <a:latin typeface="+mn-lt"/>
              </a:rPr>
              <a:t> są lepiej cenione przez roślinę niż te asymilowane przez glebę.</a:t>
            </a:r>
            <a:endParaRPr lang="en-US" altLang="fr-FR" sz="1663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ext Box 78"/>
          <p:cNvSpPr txBox="1">
            <a:spLocks noChangeArrowheads="1"/>
          </p:cNvSpPr>
          <p:nvPr/>
        </p:nvSpPr>
        <p:spPr bwMode="auto">
          <a:xfrm>
            <a:off x="2423101" y="2466900"/>
            <a:ext cx="3006278" cy="9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defTabSz="792163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defTabSz="792163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fr-FR" sz="1871" dirty="0">
                <a:solidFill>
                  <a:srgbClr val="158A7F"/>
                </a:solidFill>
                <a:latin typeface="+mn-lt"/>
              </a:rPr>
              <a:t>Nawożenie </a:t>
            </a:r>
            <a:r>
              <a:rPr lang="pl-PL" altLang="fr-FR" sz="1871" dirty="0" err="1">
                <a:solidFill>
                  <a:srgbClr val="158A7F"/>
                </a:solidFill>
                <a:latin typeface="+mn-lt"/>
              </a:rPr>
              <a:t>dolistne</a:t>
            </a:r>
            <a:r>
              <a:rPr lang="pl-PL" altLang="fr-FR" sz="1871" dirty="0">
                <a:solidFill>
                  <a:srgbClr val="158A7F"/>
                </a:solidFill>
                <a:latin typeface="+mn-lt"/>
              </a:rPr>
              <a:t> zbóż pod koniec cyklu</a:t>
            </a:r>
          </a:p>
          <a:p>
            <a:pPr algn="ctr">
              <a:spcBef>
                <a:spcPct val="50000"/>
              </a:spcBef>
            </a:pPr>
            <a:r>
              <a:rPr lang="pl-PL" altLang="fr-FR" sz="830" dirty="0">
                <a:solidFill>
                  <a:srgbClr val="158A7F"/>
                </a:solidFill>
                <a:latin typeface="+mn-lt"/>
              </a:rPr>
              <a:t>Pod koniec cyklu wchłanianie siarki przez korzenie staje się niezwykle trudne, szczególnie w suchych warunkach.</a:t>
            </a:r>
            <a:endParaRPr lang="fr-FR" altLang="fr-FR" sz="830" b="0" dirty="0">
              <a:solidFill>
                <a:srgbClr val="158A7F"/>
              </a:solidFill>
              <a:latin typeface="+mn-lt"/>
            </a:endParaRPr>
          </a:p>
        </p:txBody>
      </p:sp>
      <p:cxnSp>
        <p:nvCxnSpPr>
          <p:cNvPr id="25" name="Connecteur droit 13"/>
          <p:cNvCxnSpPr>
            <a:cxnSpLocks noChangeShapeType="1"/>
          </p:cNvCxnSpPr>
          <p:nvPr/>
        </p:nvCxnSpPr>
        <p:spPr bwMode="auto">
          <a:xfrm rot="16200000" flipH="1">
            <a:off x="4496468" y="3259710"/>
            <a:ext cx="824577" cy="27935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906786" y="2204742"/>
            <a:ext cx="4544337" cy="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pl-PL" altLang="fr-FR" sz="1039" dirty="0">
                <a:solidFill>
                  <a:srgbClr val="0A507F"/>
                </a:solidFill>
                <a:latin typeface="+mn-lt"/>
              </a:rPr>
              <a:t>Badanie równoważności absorpcji gleba/liść. Uniwersytet DAVIS w Kalifornii</a:t>
            </a:r>
            <a:endParaRPr lang="fr-FR" altLang="fr-FR" sz="1039" dirty="0">
              <a:solidFill>
                <a:srgbClr val="0A507F"/>
              </a:solidFill>
              <a:latin typeface="+mn-lt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1E5B4B4C-D956-C537-D562-1714C04C72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22" t="49277" r="41878" b="38361"/>
          <a:stretch/>
        </p:blipFill>
        <p:spPr bwMode="auto">
          <a:xfrm>
            <a:off x="770860" y="2996699"/>
            <a:ext cx="1883486" cy="727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398D0B8-F716-13A6-97BB-BC99CCBBF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55" y="5224619"/>
            <a:ext cx="4838700" cy="444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Wrze  Paź   List    </a:t>
            </a:r>
            <a:r>
              <a:rPr lang="pl-PL" sz="1400" b="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</a:t>
            </a:r>
            <a:r>
              <a:rPr lang="pl-PL" sz="1400" b="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Sty    Lu  Marz  </a:t>
            </a:r>
            <a:r>
              <a:rPr lang="pl-PL" sz="1400" b="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Kwi</a:t>
            </a:r>
            <a:r>
              <a:rPr lang="pl-PL" sz="1400" b="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Maj </a:t>
            </a:r>
            <a:r>
              <a:rPr lang="pl-PL" sz="1400" b="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Czer</a:t>
            </a:r>
            <a:r>
              <a:rPr lang="pl-PL" sz="1400" b="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Lip   </a:t>
            </a:r>
            <a:r>
              <a:rPr lang="pl-PL" sz="1400" b="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Sier</a:t>
            </a:r>
            <a:endParaRPr lang="pl-PL" sz="1100" b="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367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31838" y="5130090"/>
            <a:ext cx="3374447" cy="143781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3160604"/>
            <a:ext cx="0" cy="2045064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siarka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en-US" sz="2200" b="0" dirty="0" err="1">
                <a:solidFill>
                  <a:schemeClr val="bg1"/>
                </a:solidFill>
                <a:latin typeface="Calibri"/>
                <a:cs typeface="Calibri"/>
              </a:rPr>
              <a:t>Niedobór</a:t>
            </a:r>
            <a:r>
              <a:rPr lang="en-US" sz="2200" b="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 b="0" dirty="0" err="1">
                <a:solidFill>
                  <a:schemeClr val="bg1"/>
                </a:solidFill>
                <a:latin typeface="Calibri"/>
                <a:cs typeface="Calibri"/>
              </a:rPr>
              <a:t>siarki</a:t>
            </a:r>
            <a:r>
              <a:rPr lang="en-US" sz="2200" b="0" dirty="0">
                <a:solidFill>
                  <a:schemeClr val="bg1"/>
                </a:solidFill>
                <a:latin typeface="Calibri"/>
                <a:cs typeface="Calibri"/>
              </a:rPr>
              <a:t> w </a:t>
            </a:r>
            <a:r>
              <a:rPr lang="en-US" sz="2200" b="0" dirty="0" err="1">
                <a:solidFill>
                  <a:schemeClr val="bg1"/>
                </a:solidFill>
                <a:latin typeface="Calibri"/>
                <a:cs typeface="Calibri"/>
              </a:rPr>
              <a:t>zbożach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641375" y="3160604"/>
            <a:ext cx="4800192" cy="217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rgbClr val="158A7F"/>
                </a:solidFill>
                <a:latin typeface="+mn-lt"/>
              </a:rPr>
              <a:t>W przypadku zbóż szacuje się, że niedobór siarki wpływa negatywnie na plon od 10 do 15 q/ha, w zależności od wagi tego niedoboru. </a:t>
            </a:r>
          </a:p>
          <a:p>
            <a:pPr>
              <a:spcBef>
                <a:spcPct val="50000"/>
              </a:spcBef>
            </a:pPr>
            <a:r>
              <a:rPr lang="pl-PL" altLang="fr-FR" sz="1800" dirty="0">
                <a:solidFill>
                  <a:schemeClr val="tx1"/>
                </a:solidFill>
                <a:latin typeface="+mn-lt"/>
              </a:rPr>
              <a:t>Niedobór siarki pojawia się podczas krzewienia i prowadzi do zmniejszenia wzrostu roślin i żółknięcia liści, które zaczyna się od góry, a następnie rozprzestrzenia się na całą roślinę.</a:t>
            </a:r>
            <a:endParaRPr lang="fr-FR" altLang="fr-FR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3875" y="2555703"/>
            <a:ext cx="1915829" cy="303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1567" y="2555703"/>
            <a:ext cx="3038024" cy="303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831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 7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-23748"/>
            <a:ext cx="10658730" cy="6268644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22" y="17904"/>
            <a:ext cx="7868335" cy="4444486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1799949" y="3155610"/>
            <a:ext cx="8869222" cy="129272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4" name="Text Box 5"/>
          <p:cNvSpPr txBox="1">
            <a:spLocks noChangeArrowheads="1"/>
          </p:cNvSpPr>
          <p:nvPr/>
        </p:nvSpPr>
        <p:spPr bwMode="auto">
          <a:xfrm>
            <a:off x="2033539" y="3155610"/>
            <a:ext cx="84969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pl-PL" sz="8000" cap="all" dirty="0">
                <a:solidFill>
                  <a:schemeClr val="bg1"/>
                </a:solidFill>
                <a:latin typeface="+mn-lt"/>
              </a:rPr>
              <a:t>Magnez </a:t>
            </a:r>
            <a:r>
              <a:rPr lang="pl-PL" sz="3200" cap="all" dirty="0">
                <a:solidFill>
                  <a:schemeClr val="bg1"/>
                </a:solidFill>
                <a:latin typeface="+mn-lt"/>
              </a:rPr>
              <a:t>Pierwiastek ŻYCIA </a:t>
            </a:r>
            <a:endParaRPr lang="fr-FR" sz="8000" cap="al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5517" y="4444246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cxnSp>
        <p:nvCxnSpPr>
          <p:cNvPr id="79" name="Connecteur droit 78"/>
          <p:cNvCxnSpPr/>
          <p:nvPr/>
        </p:nvCxnSpPr>
        <p:spPr>
          <a:xfrm>
            <a:off x="1791545" y="3155608"/>
            <a:ext cx="0" cy="30570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>
            <a:off x="1791545" y="6212689"/>
            <a:ext cx="0" cy="923452"/>
          </a:xfrm>
          <a:prstGeom prst="line">
            <a:avLst/>
          </a:prstGeom>
          <a:ln w="19050">
            <a:solidFill>
              <a:srgbClr val="0A50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15517" y="4968175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83" name="Rectangle 82"/>
          <p:cNvSpPr/>
          <p:nvPr/>
        </p:nvSpPr>
        <p:spPr>
          <a:xfrm>
            <a:off x="15517" y="5502504"/>
            <a:ext cx="10643213" cy="413809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89"/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789510" y="4433850"/>
            <a:ext cx="6724750" cy="14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117"/>
              </a:spcBef>
            </a:pP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Sytuacje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STRESOWE</a:t>
            </a:r>
          </a:p>
          <a:p>
            <a:pPr eaLnBrk="0" hangingPunct="0">
              <a:spcBef>
                <a:spcPts val="1117"/>
              </a:spcBef>
            </a:pPr>
            <a:r>
              <a:rPr lang="pl-PL" sz="2400" b="0" cap="all" dirty="0">
                <a:solidFill>
                  <a:schemeClr val="bg1"/>
                </a:solidFill>
                <a:latin typeface="+mn-lt"/>
              </a:rPr>
              <a:t>ma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GNEZ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rośliny</a:t>
            </a:r>
            <a:endParaRPr lang="pl-PL" sz="2400" b="0" cap="all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ts val="1117"/>
              </a:spcBef>
            </a:pP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Zastosowanie</a:t>
            </a:r>
            <a:r>
              <a:rPr lang="en-US" sz="2400" b="0" cap="all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0" cap="all" dirty="0" err="1">
                <a:solidFill>
                  <a:schemeClr val="bg1"/>
                </a:solidFill>
                <a:latin typeface="+mn-lt"/>
              </a:rPr>
              <a:t>dolistne</a:t>
            </a:r>
            <a:endParaRPr lang="en-US" sz="2400" b="0" cap="all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6209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70251" y="1950799"/>
            <a:ext cx="5388731" cy="5388731"/>
          </a:xfrm>
          <a:prstGeom prst="rect">
            <a:avLst/>
          </a:prstGeom>
          <a:blipFill dpi="0" rotWithShape="1"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570042" y="2123015"/>
            <a:ext cx="3124064" cy="459058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>
            <a:off x="351103" y="1893398"/>
            <a:ext cx="0" cy="5256127"/>
          </a:xfrm>
          <a:prstGeom prst="line">
            <a:avLst/>
          </a:prstGeom>
          <a:ln w="19050">
            <a:solidFill>
              <a:srgbClr val="158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23228" y="375560"/>
            <a:ext cx="7864754" cy="9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162" tIns="47580" rIns="95162" bIns="47580">
            <a:spAutoFit/>
          </a:bodyPr>
          <a:lstStyle/>
          <a:p>
            <a:pPr eaLnBrk="0" hangingPunct="0"/>
            <a:r>
              <a:rPr lang="pl-PL" sz="3199" cap="all" dirty="0">
                <a:solidFill>
                  <a:schemeClr val="bg1"/>
                </a:solidFill>
                <a:latin typeface="Calibri"/>
                <a:cs typeface="Calibri"/>
              </a:rPr>
              <a:t>MAGNEZ</a:t>
            </a:r>
            <a:endParaRPr lang="fr-FR" sz="3199" cap="all" dirty="0">
              <a:solidFill>
                <a:schemeClr val="bg1"/>
              </a:solidFill>
              <a:latin typeface="Calibri"/>
              <a:cs typeface="Calibri"/>
            </a:endParaRPr>
          </a:p>
          <a:p>
            <a:pPr eaLnBrk="0" hangingPunct="0"/>
            <a:r>
              <a:rPr lang="pl-PL" sz="2200" b="0" dirty="0">
                <a:solidFill>
                  <a:schemeClr val="bg1"/>
                </a:solidFill>
                <a:latin typeface="Calibri"/>
                <a:cs typeface="Calibri"/>
              </a:rPr>
              <a:t>Dlaczego warto stosować magnez dolistnie?</a:t>
            </a:r>
            <a:endParaRPr lang="en-US" sz="2200" b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ZoneTexte 8"/>
          <p:cNvSpPr txBox="1">
            <a:spLocks noChangeArrowheads="1"/>
          </p:cNvSpPr>
          <p:nvPr/>
        </p:nvSpPr>
        <p:spPr bwMode="auto">
          <a:xfrm>
            <a:off x="612693" y="1893396"/>
            <a:ext cx="4964257" cy="556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pl-PL" altLang="fr-FR" sz="2599" baseline="30000" dirty="0">
                <a:solidFill>
                  <a:schemeClr val="tx1"/>
                </a:solidFill>
                <a:latin typeface="+mn-lt"/>
              </a:rPr>
              <a:t>Szacujemy</a:t>
            </a:r>
            <a:r>
              <a:rPr lang="pl-PL" altLang="fr-FR" sz="2599" baseline="30000" dirty="0">
                <a:solidFill>
                  <a:srgbClr val="158A7F"/>
                </a:solidFill>
                <a:latin typeface="+mn-lt"/>
              </a:rPr>
              <a:t>, że 2/3 gleb jest niedostatecznie zaopatrzonych w magnez. </a:t>
            </a:r>
          </a:p>
          <a:p>
            <a:pPr eaLnBrk="1" hangingPunct="1"/>
            <a:endParaRPr lang="pl-PL" altLang="fr-FR" sz="2599" b="0" baseline="30000" dirty="0">
              <a:solidFill>
                <a:srgbClr val="FF0000"/>
              </a:solidFill>
              <a:latin typeface="+mn-lt"/>
            </a:endParaRPr>
          </a:p>
          <a:p>
            <a:pPr eaLnBrk="1" hangingPunct="1"/>
            <a:r>
              <a:rPr lang="pl-PL" altLang="fr-FR" sz="2599" baseline="30000" dirty="0">
                <a:solidFill>
                  <a:srgbClr val="158A7F"/>
                </a:solidFill>
                <a:latin typeface="+mn-lt"/>
              </a:rPr>
              <a:t>Ziarno wykorzystuje 50% zapotrzebowania rośliny w magnez.  </a:t>
            </a:r>
            <a:r>
              <a:rPr lang="pl-PL" altLang="fr-FR" sz="2599" b="0" baseline="30000" dirty="0">
                <a:solidFill>
                  <a:schemeClr val="tx1"/>
                </a:solidFill>
                <a:latin typeface="+mn-lt"/>
              </a:rPr>
              <a:t>Kłos pobiera ten pierwiastek z ostatniego liścia.  Problemy niedoboru magnezu pogłębiają się w  okresie suszy w czasie kwitnienia (brak asymilacji przez korzenie). </a:t>
            </a:r>
          </a:p>
          <a:p>
            <a:pPr eaLnBrk="1" hangingPunct="1"/>
            <a:endParaRPr lang="pl-PL" altLang="fr-FR" sz="2599" b="0" baseline="30000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pl-PL" altLang="fr-FR" sz="2599" b="0" baseline="30000" dirty="0">
                <a:solidFill>
                  <a:schemeClr val="tx1"/>
                </a:solidFill>
                <a:latin typeface="+mn-lt"/>
              </a:rPr>
              <a:t>Rezultatem jest znaczny spadek zawartości tego pierwiastka w liściach i utrata wydajności w celu zapewnienia dobrej fotosyntezy</a:t>
            </a:r>
            <a:r>
              <a:rPr lang="pl-PL" altLang="fr-FR" sz="2599" b="0" baseline="30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pl-PL" altLang="fr-FR" sz="2599" b="0" baseline="30000" dirty="0">
                <a:solidFill>
                  <a:schemeClr val="tx1"/>
                </a:solidFill>
                <a:latin typeface="+mn-lt"/>
              </a:rPr>
              <a:t>(przedwczesne starzenie się).</a:t>
            </a:r>
          </a:p>
          <a:p>
            <a:pPr eaLnBrk="1" hangingPunct="1"/>
            <a:endParaRPr lang="pl-PL" altLang="fr-FR" sz="2599" b="0" baseline="30000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pl-PL" altLang="fr-FR" sz="2599" b="0" baseline="30000" dirty="0">
                <a:solidFill>
                  <a:schemeClr val="tx1"/>
                </a:solidFill>
                <a:latin typeface="+mn-lt"/>
              </a:rPr>
              <a:t>Jon magnezu konkuruje z innymi kationami o wchłanianie magnezu z gleby przez roślinę. </a:t>
            </a:r>
          </a:p>
          <a:p>
            <a:pPr eaLnBrk="1" hangingPunct="1"/>
            <a:endParaRPr lang="pl-PL" altLang="fr-FR" sz="2599" b="0" baseline="30000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pl-PL" altLang="fr-FR" sz="2599" baseline="30000" dirty="0">
                <a:solidFill>
                  <a:srgbClr val="158A7F"/>
                </a:solidFill>
                <a:latin typeface="+mn-lt"/>
              </a:rPr>
              <a:t>Magnez jest dobrze przyswajalny przez roślinę i łatwo krąży od najstarszych do najmłodszych liści.</a:t>
            </a:r>
            <a:endParaRPr lang="fr-FR" altLang="fr-FR" sz="2599" baseline="30000" dirty="0">
              <a:solidFill>
                <a:srgbClr val="158A7F"/>
              </a:solidFill>
              <a:latin typeface="+mn-lt"/>
            </a:endParaRPr>
          </a:p>
          <a:p>
            <a:pPr eaLnBrk="1" hangingPunct="1"/>
            <a:endParaRPr lang="fr-FR" altLang="fr-FR" sz="2599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4060" y="2245165"/>
            <a:ext cx="2820569" cy="34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12"/>
          <p:cNvSpPr txBox="1">
            <a:spLocks noChangeArrowheads="1"/>
          </p:cNvSpPr>
          <p:nvPr/>
        </p:nvSpPr>
        <p:spPr bwMode="auto">
          <a:xfrm>
            <a:off x="6486128" y="5817812"/>
            <a:ext cx="3180878" cy="89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pl-PL" altLang="fr-FR" sz="2599" baseline="30000" dirty="0">
                <a:solidFill>
                  <a:srgbClr val="158A7F"/>
                </a:solidFill>
                <a:latin typeface="+mn-lt"/>
              </a:rPr>
              <a:t>Im wyższa jest zawartość magnezu w ziarnie, tym ważniejszy będzie MTZ.</a:t>
            </a:r>
            <a:endParaRPr lang="en-US" altLang="fr-FR" sz="2599" baseline="30000" dirty="0">
              <a:solidFill>
                <a:srgbClr val="158A7F"/>
              </a:solidFill>
              <a:latin typeface="+mn-lt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88EC4B6-4183-A4BD-3242-95F18F6F3F28}"/>
              </a:ext>
            </a:extLst>
          </p:cNvPr>
          <p:cNvSpPr txBox="1"/>
          <p:nvPr/>
        </p:nvSpPr>
        <p:spPr>
          <a:xfrm>
            <a:off x="6664371" y="2245163"/>
            <a:ext cx="29199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Związek między zawartością magnezu w ziarnie a MTZ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2CBB4B5-09EA-13A8-6429-02F953C4DC7B}"/>
              </a:ext>
            </a:extLst>
          </p:cNvPr>
          <p:cNvSpPr txBox="1"/>
          <p:nvPr/>
        </p:nvSpPr>
        <p:spPr>
          <a:xfrm>
            <a:off x="6926686" y="5391861"/>
            <a:ext cx="24179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000" b="0" dirty="0">
                <a:solidFill>
                  <a:schemeClr val="tx1"/>
                </a:solidFill>
              </a:rPr>
              <a:t>Zawartość magnezu w ziarnie</a:t>
            </a:r>
          </a:p>
          <a:p>
            <a:pPr algn="ctr"/>
            <a:r>
              <a:rPr lang="pl-PL" sz="600" b="0" dirty="0">
                <a:solidFill>
                  <a:srgbClr val="158A7F"/>
                </a:solidFill>
              </a:rPr>
              <a:t>Źródło: Stacja badawcza </a:t>
            </a:r>
            <a:r>
              <a:rPr lang="pl-PL" sz="600" b="0" dirty="0" err="1">
                <a:solidFill>
                  <a:srgbClr val="158A7F"/>
                </a:solidFill>
              </a:rPr>
              <a:t>Buntehoff</a:t>
            </a:r>
            <a:r>
              <a:rPr lang="pl-PL" sz="600" b="0" dirty="0">
                <a:solidFill>
                  <a:srgbClr val="158A7F"/>
                </a:solidFill>
              </a:rPr>
              <a:t>, Niemcy Zachodnie</a:t>
            </a:r>
          </a:p>
        </p:txBody>
      </p:sp>
    </p:spTree>
    <p:extLst>
      <p:ext uri="{BB962C8B-B14F-4D97-AF65-F5344CB8AC3E}">
        <p14:creationId xmlns:p14="http://schemas.microsoft.com/office/powerpoint/2010/main" val="1794293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627" y="7995"/>
            <a:ext cx="10711442" cy="62996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307" y="6244425"/>
            <a:ext cx="10658494" cy="1329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5" tIns="47337" rIns="94675" bIns="47337" spcCol="0" rtlCol="0" anchor="ctr"/>
          <a:lstStyle/>
          <a:p>
            <a:pPr algn="ctr"/>
            <a:endParaRPr lang="fr-FR" sz="2486" dirty="0">
              <a:latin typeface="Calibri"/>
              <a:cs typeface="Calibri"/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7260474" y="49649"/>
            <a:ext cx="2585528" cy="889150"/>
          </a:xfrm>
          <a:prstGeom prst="rect">
            <a:avLst/>
          </a:prstGeom>
        </p:spPr>
        <p:txBody>
          <a:bodyPr vert="horz" lIns="103616" tIns="51808" rIns="103616" bIns="51808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endParaRPr lang="fr-FR" sz="1691" b="0" dirty="0">
              <a:latin typeface="Calibri"/>
              <a:cs typeface="Calibri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904397" y="4170960"/>
            <a:ext cx="8482069" cy="889150"/>
          </a:xfrm>
          <a:prstGeom prst="rect">
            <a:avLst/>
          </a:prstGeom>
        </p:spPr>
        <p:txBody>
          <a:bodyPr vert="horz" lIns="103616" tIns="51808" rIns="103616" bIns="51808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n-US" sz="2000" b="0" cap="all" dirty="0">
                <a:latin typeface="Calibri"/>
                <a:cs typeface="Calibri"/>
              </a:rPr>
              <a:t>ZALECENIA DOTYCZĄCE UPRAW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47" t="-2442"/>
          <a:stretch/>
        </p:blipFill>
        <p:spPr>
          <a:xfrm rot="16200000">
            <a:off x="9255306" y="135949"/>
            <a:ext cx="598050" cy="36283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765943" y="2717865"/>
            <a:ext cx="8888929" cy="1637795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pic>
        <p:nvPicPr>
          <p:cNvPr id="22" name="Image 21" descr="Diapo nectar SMN2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4187" y="6330270"/>
            <a:ext cx="1772622" cy="84674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775555" y="6229355"/>
            <a:ext cx="36001" cy="863999"/>
          </a:xfrm>
          <a:prstGeom prst="rect">
            <a:avLst/>
          </a:prstGeom>
          <a:solidFill>
            <a:srgbClr val="158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757560" y="2717865"/>
            <a:ext cx="45719" cy="3529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8" rIns="91394" bIns="45698"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Titre 1"/>
          <p:cNvSpPr txBox="1">
            <a:spLocks/>
          </p:cNvSpPr>
          <p:nvPr/>
        </p:nvSpPr>
        <p:spPr>
          <a:xfrm>
            <a:off x="36843" y="1599343"/>
            <a:ext cx="7099935" cy="755695"/>
          </a:xfrm>
          <a:prstGeom prst="rect">
            <a:avLst/>
          </a:prstGeom>
        </p:spPr>
        <p:txBody>
          <a:bodyPr vert="horz" lIns="104223" tIns="52111" rIns="104223" bIns="52111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n-GB" sz="2000" dirty="0">
                <a:latin typeface="+mj-lt"/>
              </a:rPr>
              <a:t>BIOSTYMULA</a:t>
            </a:r>
            <a:r>
              <a:rPr lang="pl-PL" sz="2000" dirty="0">
                <a:latin typeface="+mj-lt"/>
              </a:rPr>
              <a:t>TOR</a:t>
            </a:r>
            <a:r>
              <a:rPr lang="en-GB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dirty="0">
                <a:latin typeface="+mj-lt"/>
              </a:rPr>
              <a:t>DLA ROŚLIN</a:t>
            </a: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1889522" y="2771725"/>
            <a:ext cx="7869383" cy="1630908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8000" cap="all" dirty="0">
                <a:latin typeface="Calibri"/>
              </a:rPr>
              <a:t>AZO-SPEED </a:t>
            </a:r>
            <a:r>
              <a:rPr lang="fr-FR" sz="80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80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4179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572" y="1691606"/>
            <a:ext cx="4952784" cy="5868071"/>
          </a:xfrm>
          <a:prstGeom prst="rect">
            <a:avLst/>
          </a:prstGeom>
          <a:effectLst>
            <a:glow>
              <a:schemeClr val="accent1">
                <a:alpha val="1000"/>
              </a:schemeClr>
            </a:glow>
          </a:effectLst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2785489" y="276723"/>
            <a:ext cx="4288609" cy="472487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2200" b="0" cap="all" dirty="0">
                <a:latin typeface="Calibri"/>
              </a:rPr>
              <a:t>ZALECENIA DOTYCZĄCE UPRAW</a:t>
            </a:r>
            <a:endParaRPr lang="en-GB" sz="2200" b="0" cap="all" dirty="0">
              <a:latin typeface="Calibri"/>
              <a:cs typeface="Calibri"/>
            </a:endParaRP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822430" y="471846"/>
            <a:ext cx="7869383" cy="1075745"/>
          </a:xfrm>
          <a:prstGeom prst="rect">
            <a:avLst/>
          </a:prstGeom>
        </p:spPr>
        <p:txBody>
          <a:bodyPr vert="horz" lIns="108309" tIns="54154" rIns="108309" bIns="5415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4800" cap="all" dirty="0">
                <a:latin typeface="Calibri"/>
              </a:rPr>
              <a:t>AZO-SPEED </a:t>
            </a:r>
            <a:r>
              <a:rPr lang="fr-FR" sz="4800" cap="all" baseline="30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Amino</a:t>
            </a:r>
            <a:endParaRPr lang="en-GB" sz="4800" cap="all" baseline="30000" dirty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4715" y="1691604"/>
            <a:ext cx="10337098" cy="586807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A507F"/>
              </a:solidFill>
              <a:highlight>
                <a:srgbClr val="E7E6E6"/>
              </a:highlight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449362" y="1742714"/>
            <a:ext cx="10153128" cy="5759039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4" tIns="47511" rIns="95024" bIns="47511">
            <a:spAutoFit/>
          </a:bodyPr>
          <a:lstStyle>
            <a:lvl1pPr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FF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APLIKACJA DOLISTNA</a:t>
            </a:r>
          </a:p>
          <a:p>
            <a:endParaRPr lang="pl-PL" altLang="fr-FR" sz="1600" dirty="0">
              <a:solidFill>
                <a:schemeClr val="tx1"/>
              </a:solidFill>
              <a:latin typeface="Calibri"/>
              <a:cs typeface="Calibri"/>
            </a:endParaRPr>
          </a:p>
          <a:p>
            <a:endParaRPr lang="pl-PL" altLang="fr-FR" sz="16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ZBOŻA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- Dawka: 5- 20 L/ha w 100L min wody .  Okres stosowania: Od fazy krzewienia do kwitnienia (pojawienia się kłosów).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RZEPAK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– Dawka: 5-20 l/ha w 200 L min wody . Okres stosowania od fazy 4-8 liści, następnie na początku wydłużania pędu i na końcu od fazy rozwoju łuszczyn.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KUKURYDZA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- Dawka: 5- 20 L/ha w 200L min wody – Okres stosowania: Od 4-6 liści i 10-15 dni później, jeśli to konieczne.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ZIEMNIAK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- Dawka: 5- 20 L/ha 200L min wody – Okres stosowania: Przed inicjacją bulw i na początku fazy kwitnienia.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BURAK 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- Dawka: 5- 20 L/ha 100L min wody – Okres stosowania: Przy 4-6 liściach i w razie potrzeby miesiąc później.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SŁONECZNIK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- Dawka: 5- 20 L/ha 100L min wody – Okres stosowania: Od 5-6 pary liści do pojawienia się kwiatostanu.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WARZYWA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 - Dawka: 5- 20 L/ha 100L min wody – Okres stosowania: 2-4 zabiegi w trakcie okresu wegetacyjnego . Nie później niż 2 tyg. przed zbiorem.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altLang="fr-FR" sz="1600" b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&gt; </a:t>
            </a: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ROŚLINY SADOWNICZE, JAGODNIKI, WINOROŚL- 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Dawka: 5-10 litrów w 200L min wody - Okres stosowania</a:t>
            </a:r>
            <a:r>
              <a:rPr lang="pl-PL" altLang="fr-FR" sz="160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pl-PL" altLang="fr-FR" sz="1600" b="0" dirty="0">
                <a:solidFill>
                  <a:schemeClr val="tx1"/>
                </a:solidFill>
                <a:latin typeface="Calibri"/>
                <a:cs typeface="Calibri"/>
              </a:rPr>
              <a:t>do 2                                                                                                                     aplikacji przed kwitnieniem</a:t>
            </a:r>
          </a:p>
        </p:txBody>
      </p:sp>
    </p:spTree>
    <p:extLst>
      <p:ext uri="{BB962C8B-B14F-4D97-AF65-F5344CB8AC3E}">
        <p14:creationId xmlns:p14="http://schemas.microsoft.com/office/powerpoint/2010/main" val="303289591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Modèle par défaut">
    <a:majorFont>
      <a:latin typeface="Futura XBlk BT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9817</TotalTime>
  <Words>2428</Words>
  <Application>Microsoft Office PowerPoint</Application>
  <PresentationFormat>Niestandardowy</PresentationFormat>
  <Paragraphs>411</Paragraphs>
  <Slides>24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24</vt:i4>
      </vt:variant>
    </vt:vector>
  </HeadingPairs>
  <TitlesOfParts>
    <vt:vector size="35" baseType="lpstr">
      <vt:lpstr>Arial</vt:lpstr>
      <vt:lpstr>Barmeno Regular</vt:lpstr>
      <vt:lpstr>Calibri</vt:lpstr>
      <vt:lpstr>Calibri Light</vt:lpstr>
      <vt:lpstr>Courier New</vt:lpstr>
      <vt:lpstr>Myriad Pro</vt:lpstr>
      <vt:lpstr>Symbol</vt:lpstr>
      <vt:lpstr>Tahoma</vt:lpstr>
      <vt:lpstr>Wingdings</vt:lpstr>
      <vt:lpstr>1_Thème Office</vt:lpstr>
      <vt:lpstr>2_Thème Office</vt:lpstr>
      <vt:lpstr>Prezentacja programu PowerPoint</vt:lpstr>
      <vt:lpstr>Prezentacja programu PowerPoint</vt:lpstr>
      <vt:lpstr>Prezentacja programu PowerPoint</vt:lpstr>
      <vt:lpstr>DOBÓR AMINOKWASÓW I ICH  ROLA W ROŚLINIE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DSI</dc:creator>
  <cp:lastModifiedBy>Marcin Kosmal</cp:lastModifiedBy>
  <cp:revision>550</cp:revision>
  <cp:lastPrinted>2001-11-23T10:08:23Z</cp:lastPrinted>
  <dcterms:created xsi:type="dcterms:W3CDTF">1998-01-26T18:47:42Z</dcterms:created>
  <dcterms:modified xsi:type="dcterms:W3CDTF">2024-02-02T10:55:11Z</dcterms:modified>
</cp:coreProperties>
</file>