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1"/>
    <p:sldMasterId id="2147483682" r:id="rId2"/>
  </p:sldMasterIdLst>
  <p:notesMasterIdLst>
    <p:notesMasterId r:id="rId14"/>
  </p:notesMasterIdLst>
  <p:handoutMasterIdLst>
    <p:handoutMasterId r:id="rId15"/>
  </p:handoutMasterIdLst>
  <p:sldIdLst>
    <p:sldId id="672" r:id="rId3"/>
    <p:sldId id="257" r:id="rId4"/>
    <p:sldId id="687" r:id="rId5"/>
    <p:sldId id="673" r:id="rId6"/>
    <p:sldId id="695" r:id="rId7"/>
    <p:sldId id="694" r:id="rId8"/>
    <p:sldId id="696" r:id="rId9"/>
    <p:sldId id="698" r:id="rId10"/>
    <p:sldId id="697" r:id="rId11"/>
    <p:sldId id="686" r:id="rId12"/>
    <p:sldId id="680" r:id="rId13"/>
  </p:sldIdLst>
  <p:sldSz cx="13444538" cy="7562850"/>
  <p:notesSz cx="6858000" cy="9144000"/>
  <p:defaultTextStyle>
    <a:defPPr>
      <a:defRPr lang="fr-FR"/>
    </a:defPPr>
    <a:lvl1pPr marL="0" algn="l" defTabSz="52118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180" algn="l" defTabSz="52118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358" algn="l" defTabSz="52118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3535" algn="l" defTabSz="52118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4715" algn="l" defTabSz="52118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5893" algn="l" defTabSz="52118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7073" algn="l" defTabSz="52118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8251" algn="l" defTabSz="52118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69431" algn="l" defTabSz="52118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4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2D23"/>
    <a:srgbClr val="BF9000"/>
    <a:srgbClr val="835834"/>
    <a:srgbClr val="638E53"/>
    <a:srgbClr val="4E3F36"/>
    <a:srgbClr val="158A7F"/>
    <a:srgbClr val="125064"/>
    <a:srgbClr val="4F3721"/>
    <a:srgbClr val="CCFC5F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85009" autoAdjust="0"/>
  </p:normalViewPr>
  <p:slideViewPr>
    <p:cSldViewPr snapToGrid="0" snapToObjects="1">
      <p:cViewPr varScale="1">
        <p:scale>
          <a:sx n="85" d="100"/>
          <a:sy n="85" d="100"/>
        </p:scale>
        <p:origin x="1224" y="-234"/>
      </p:cViewPr>
      <p:guideLst>
        <p:guide orient="horz" pos="2382"/>
        <p:guide pos="4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78" d="100"/>
          <a:sy n="78" d="100"/>
        </p:scale>
        <p:origin x="338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panoramix\groupe\DEV%20EXPORT\DEV%20FRANCE\Dossier%20Fulvactiv%20-Activit&#233;%20biologiqu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BAKTERIE</a:t>
            </a:r>
            <a:endParaRPr lang="fr-FR" dirty="0"/>
          </a:p>
        </c:rich>
      </c:tx>
      <c:layout>
        <c:manualLayout>
          <c:xMode val="edge"/>
          <c:yMode val="edge"/>
          <c:x val="0.32414792983203639"/>
          <c:y val="4.43388756927949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8.2882904490509113E-2"/>
          <c:y val="0.12519398258115597"/>
          <c:w val="0.56790698683341045"/>
          <c:h val="0.6169008921390764"/>
        </c:manualLayout>
      </c:layout>
      <c:scatterChart>
        <c:scatterStyle val="lineMarker"/>
        <c:varyColors val="0"/>
        <c:ser>
          <c:idx val="0"/>
          <c:order val="0"/>
          <c:tx>
            <c:strRef>
              <c:f>Feuil1!$B$1:$B$2</c:f>
              <c:strCache>
                <c:ptCount val="2"/>
                <c:pt idx="0">
                  <c:v>Bactéries (x10^7)</c:v>
                </c:pt>
                <c:pt idx="1">
                  <c:v>P seul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Feuil1!$A$3:$A$8</c:f>
              <c:numCache>
                <c:formatCode>General</c:formatCode>
                <c:ptCount val="6"/>
                <c:pt idx="0">
                  <c:v>0.5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7</c:v>
                </c:pt>
                <c:pt idx="5">
                  <c:v>9</c:v>
                </c:pt>
              </c:numCache>
            </c:numRef>
          </c:xVal>
          <c:yVal>
            <c:numRef>
              <c:f>Feuil1!$B$3:$B$8</c:f>
              <c:numCache>
                <c:formatCode>General</c:formatCode>
                <c:ptCount val="6"/>
                <c:pt idx="0">
                  <c:v>2.35</c:v>
                </c:pt>
                <c:pt idx="1">
                  <c:v>1.71</c:v>
                </c:pt>
                <c:pt idx="2">
                  <c:v>1.62</c:v>
                </c:pt>
                <c:pt idx="3">
                  <c:v>1.61</c:v>
                </c:pt>
                <c:pt idx="4">
                  <c:v>1.58</c:v>
                </c:pt>
                <c:pt idx="5">
                  <c:v>1.57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00B-40BA-B12A-48FBE435C2E8}"/>
            </c:ext>
          </c:extLst>
        </c:ser>
        <c:ser>
          <c:idx val="1"/>
          <c:order val="1"/>
          <c:tx>
            <c:strRef>
              <c:f>Feuil1!$C$1:$C$2</c:f>
              <c:strCache>
                <c:ptCount val="2"/>
                <c:pt idx="0">
                  <c:v>Bactéries (x10^7)</c:v>
                </c:pt>
                <c:pt idx="1">
                  <c:v>P+FA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Feuil1!$A$3:$A$8</c:f>
              <c:numCache>
                <c:formatCode>General</c:formatCode>
                <c:ptCount val="6"/>
                <c:pt idx="0">
                  <c:v>0.5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7</c:v>
                </c:pt>
                <c:pt idx="5">
                  <c:v>9</c:v>
                </c:pt>
              </c:numCache>
            </c:numRef>
          </c:xVal>
          <c:yVal>
            <c:numRef>
              <c:f>Feuil1!$C$3:$C$8</c:f>
              <c:numCache>
                <c:formatCode>General</c:formatCode>
                <c:ptCount val="6"/>
                <c:pt idx="0">
                  <c:v>3.62</c:v>
                </c:pt>
                <c:pt idx="1">
                  <c:v>3.14</c:v>
                </c:pt>
                <c:pt idx="2">
                  <c:v>2.25</c:v>
                </c:pt>
                <c:pt idx="3">
                  <c:v>1.56</c:v>
                </c:pt>
                <c:pt idx="4">
                  <c:v>1.57</c:v>
                </c:pt>
                <c:pt idx="5">
                  <c:v>1.6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00B-40BA-B12A-48FBE435C2E8}"/>
            </c:ext>
          </c:extLst>
        </c:ser>
        <c:ser>
          <c:idx val="2"/>
          <c:order val="2"/>
          <c:tx>
            <c:strRef>
              <c:f>Feuil1!$D$1:$D$2</c:f>
              <c:strCache>
                <c:ptCount val="2"/>
                <c:pt idx="0">
                  <c:v>Bactéries (x10^7)</c:v>
                </c:pt>
                <c:pt idx="1">
                  <c:v>P+2FA</c:v>
                </c:pt>
              </c:strCache>
            </c:strRef>
          </c:tx>
          <c:spPr>
            <a:ln w="952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Feuil1!$A$3:$A$8</c:f>
              <c:numCache>
                <c:formatCode>General</c:formatCode>
                <c:ptCount val="6"/>
                <c:pt idx="0">
                  <c:v>0.5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7</c:v>
                </c:pt>
                <c:pt idx="5">
                  <c:v>9</c:v>
                </c:pt>
              </c:numCache>
            </c:numRef>
          </c:xVal>
          <c:yVal>
            <c:numRef>
              <c:f>Feuil1!$D$3:$D$8</c:f>
              <c:numCache>
                <c:formatCode>General</c:formatCode>
                <c:ptCount val="6"/>
                <c:pt idx="0">
                  <c:v>4.13</c:v>
                </c:pt>
                <c:pt idx="1">
                  <c:v>3.72</c:v>
                </c:pt>
                <c:pt idx="2">
                  <c:v>3.01</c:v>
                </c:pt>
                <c:pt idx="3">
                  <c:v>1.97</c:v>
                </c:pt>
                <c:pt idx="4">
                  <c:v>1.56</c:v>
                </c:pt>
                <c:pt idx="5">
                  <c:v>1.59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300B-40BA-B12A-48FBE435C2E8}"/>
            </c:ext>
          </c:extLst>
        </c:ser>
        <c:ser>
          <c:idx val="3"/>
          <c:order val="3"/>
          <c:tx>
            <c:strRef>
              <c:f>Feuil1!$E$1:$E$2</c:f>
              <c:strCache>
                <c:ptCount val="2"/>
                <c:pt idx="0">
                  <c:v>Bactéries (x10^7)</c:v>
                </c:pt>
                <c:pt idx="1">
                  <c:v>P+3FA</c:v>
                </c:pt>
              </c:strCache>
            </c:strRef>
          </c:tx>
          <c:spPr>
            <a:ln w="952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4"/>
                </a:solidFill>
                <a:round/>
              </a:ln>
              <a:effectLst/>
            </c:spPr>
          </c:marker>
          <c:xVal>
            <c:numRef>
              <c:f>Feuil1!$A$3:$A$8</c:f>
              <c:numCache>
                <c:formatCode>General</c:formatCode>
                <c:ptCount val="6"/>
                <c:pt idx="0">
                  <c:v>0.5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7</c:v>
                </c:pt>
                <c:pt idx="5">
                  <c:v>9</c:v>
                </c:pt>
              </c:numCache>
            </c:numRef>
          </c:xVal>
          <c:yVal>
            <c:numRef>
              <c:f>Feuil1!$E$3:$E$8</c:f>
              <c:numCache>
                <c:formatCode>General</c:formatCode>
                <c:ptCount val="6"/>
                <c:pt idx="0">
                  <c:v>4.47</c:v>
                </c:pt>
                <c:pt idx="1">
                  <c:v>4.12</c:v>
                </c:pt>
                <c:pt idx="2">
                  <c:v>3.56</c:v>
                </c:pt>
                <c:pt idx="3">
                  <c:v>2.65</c:v>
                </c:pt>
                <c:pt idx="4">
                  <c:v>1.6</c:v>
                </c:pt>
                <c:pt idx="5">
                  <c:v>1.57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300B-40BA-B12A-48FBE435C2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19817408"/>
        <c:axId val="1819805440"/>
      </c:scatterChart>
      <c:valAx>
        <c:axId val="18198174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sz="1050" dirty="0"/>
                  <a:t>GŁEBOKO</a:t>
                </a:r>
                <a:r>
                  <a:rPr lang="pl-PL" sz="1050" baseline="0" dirty="0"/>
                  <a:t>ŚĆ </a:t>
                </a:r>
                <a:r>
                  <a:rPr lang="fr-FR" sz="1050" dirty="0"/>
                  <a:t>(cm)</a:t>
                </a:r>
              </a:p>
            </c:rich>
          </c:tx>
          <c:layout>
            <c:manualLayout>
              <c:xMode val="edge"/>
              <c:yMode val="edge"/>
              <c:x val="0.29889987138330582"/>
              <c:y val="0.8060640519697509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19805440"/>
        <c:crosses val="autoZero"/>
        <c:crossBetween val="midCat"/>
      </c:valAx>
      <c:valAx>
        <c:axId val="181980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sz="1000" dirty="0"/>
                  <a:t>BAKTERIA</a:t>
                </a:r>
                <a:r>
                  <a:rPr lang="pl-PL" sz="1000" baseline="0" dirty="0"/>
                  <a:t> </a:t>
                </a:r>
                <a:r>
                  <a:rPr lang="fr-FR" sz="1000" dirty="0"/>
                  <a:t>(x10</a:t>
                </a:r>
                <a:r>
                  <a:rPr lang="fr-FR" sz="1000" baseline="30000" dirty="0"/>
                  <a:t>7</a:t>
                </a:r>
                <a:r>
                  <a:rPr lang="fr-FR" sz="1000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1981740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7243926509186347"/>
          <c:y val="0.34995966359311975"/>
          <c:w val="0.32712146981627294"/>
          <c:h val="0.159145641236650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sz="1600" dirty="0"/>
              <a:t>GRZYBY</a:t>
            </a:r>
            <a:endParaRPr lang="en-GB" sz="1600" dirty="0"/>
          </a:p>
        </c:rich>
      </c:tx>
      <c:layout>
        <c:manualLayout>
          <c:xMode val="edge"/>
          <c:yMode val="edge"/>
          <c:x val="0.33058917860256842"/>
          <c:y val="5.21315938256489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13514697699280998"/>
          <c:y val="0.15285585354333381"/>
          <c:w val="0.69788523132062397"/>
          <c:h val="0.70263618934194882"/>
        </c:manualLayout>
      </c:layout>
      <c:scatterChart>
        <c:scatterStyle val="lineMarker"/>
        <c:varyColors val="0"/>
        <c:ser>
          <c:idx val="0"/>
          <c:order val="0"/>
          <c:tx>
            <c:strRef>
              <c:f>Feuil1!$F$1:$F$2</c:f>
              <c:strCache>
                <c:ptCount val="2"/>
                <c:pt idx="0">
                  <c:v>Champignons (x10^6)</c:v>
                </c:pt>
                <c:pt idx="1">
                  <c:v>P seul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Feuil1!$A$3:$A$8</c:f>
              <c:numCache>
                <c:formatCode>General</c:formatCode>
                <c:ptCount val="6"/>
                <c:pt idx="0">
                  <c:v>0.5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7</c:v>
                </c:pt>
                <c:pt idx="5">
                  <c:v>9</c:v>
                </c:pt>
              </c:numCache>
            </c:numRef>
          </c:xVal>
          <c:yVal>
            <c:numRef>
              <c:f>Feuil1!$F$3:$F$8</c:f>
              <c:numCache>
                <c:formatCode>General</c:formatCode>
                <c:ptCount val="6"/>
                <c:pt idx="0">
                  <c:v>1.1499999999999999</c:v>
                </c:pt>
                <c:pt idx="1">
                  <c:v>0.93</c:v>
                </c:pt>
                <c:pt idx="2">
                  <c:v>0.89</c:v>
                </c:pt>
                <c:pt idx="3">
                  <c:v>0.87</c:v>
                </c:pt>
                <c:pt idx="4">
                  <c:v>0.88</c:v>
                </c:pt>
                <c:pt idx="5">
                  <c:v>0.86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474-4F31-8C4D-9C18F49C2D82}"/>
            </c:ext>
          </c:extLst>
        </c:ser>
        <c:ser>
          <c:idx val="1"/>
          <c:order val="1"/>
          <c:tx>
            <c:strRef>
              <c:f>Feuil1!$G$1:$G$2</c:f>
              <c:strCache>
                <c:ptCount val="2"/>
                <c:pt idx="0">
                  <c:v>Champignons (x10^6)</c:v>
                </c:pt>
                <c:pt idx="1">
                  <c:v>P+FA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Feuil1!$A$3:$A$8</c:f>
              <c:numCache>
                <c:formatCode>General</c:formatCode>
                <c:ptCount val="6"/>
                <c:pt idx="0">
                  <c:v>0.5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7</c:v>
                </c:pt>
                <c:pt idx="5">
                  <c:v>9</c:v>
                </c:pt>
              </c:numCache>
            </c:numRef>
          </c:xVal>
          <c:yVal>
            <c:numRef>
              <c:f>Feuil1!$G$3:$G$8</c:f>
              <c:numCache>
                <c:formatCode>General</c:formatCode>
                <c:ptCount val="6"/>
                <c:pt idx="0">
                  <c:v>1.95</c:v>
                </c:pt>
                <c:pt idx="1">
                  <c:v>1.42</c:v>
                </c:pt>
                <c:pt idx="2">
                  <c:v>1.06</c:v>
                </c:pt>
                <c:pt idx="3">
                  <c:v>0.87</c:v>
                </c:pt>
                <c:pt idx="4">
                  <c:v>0.87</c:v>
                </c:pt>
                <c:pt idx="5">
                  <c:v>0.88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474-4F31-8C4D-9C18F49C2D82}"/>
            </c:ext>
          </c:extLst>
        </c:ser>
        <c:ser>
          <c:idx val="2"/>
          <c:order val="2"/>
          <c:tx>
            <c:strRef>
              <c:f>Feuil1!$H$1:$H$2</c:f>
              <c:strCache>
                <c:ptCount val="2"/>
                <c:pt idx="0">
                  <c:v>Champignons (x10^6)</c:v>
                </c:pt>
                <c:pt idx="1">
                  <c:v>P+2FA</c:v>
                </c:pt>
              </c:strCache>
            </c:strRef>
          </c:tx>
          <c:spPr>
            <a:ln w="952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Feuil1!$A$3:$A$8</c:f>
              <c:numCache>
                <c:formatCode>General</c:formatCode>
                <c:ptCount val="6"/>
                <c:pt idx="0">
                  <c:v>0.5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7</c:v>
                </c:pt>
                <c:pt idx="5">
                  <c:v>9</c:v>
                </c:pt>
              </c:numCache>
            </c:numRef>
          </c:xVal>
          <c:yVal>
            <c:numRef>
              <c:f>Feuil1!$H$3:$H$8</c:f>
              <c:numCache>
                <c:formatCode>General</c:formatCode>
                <c:ptCount val="6"/>
                <c:pt idx="0">
                  <c:v>2.48</c:v>
                </c:pt>
                <c:pt idx="1">
                  <c:v>2.06</c:v>
                </c:pt>
                <c:pt idx="2">
                  <c:v>1.44</c:v>
                </c:pt>
                <c:pt idx="3">
                  <c:v>0.87</c:v>
                </c:pt>
                <c:pt idx="4">
                  <c:v>0.88</c:v>
                </c:pt>
                <c:pt idx="5">
                  <c:v>0.87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474-4F31-8C4D-9C18F49C2D82}"/>
            </c:ext>
          </c:extLst>
        </c:ser>
        <c:ser>
          <c:idx val="3"/>
          <c:order val="3"/>
          <c:tx>
            <c:strRef>
              <c:f>Feuil1!$I$1:$I$2</c:f>
              <c:strCache>
                <c:ptCount val="2"/>
                <c:pt idx="0">
                  <c:v>Champignons (x10^6)</c:v>
                </c:pt>
                <c:pt idx="1">
                  <c:v>P+3FA</c:v>
                </c:pt>
              </c:strCache>
            </c:strRef>
          </c:tx>
          <c:spPr>
            <a:ln w="952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4"/>
                </a:solidFill>
                <a:round/>
              </a:ln>
              <a:effectLst/>
            </c:spPr>
          </c:marker>
          <c:xVal>
            <c:numRef>
              <c:f>Feuil1!$A$3:$A$8</c:f>
              <c:numCache>
                <c:formatCode>General</c:formatCode>
                <c:ptCount val="6"/>
                <c:pt idx="0">
                  <c:v>0.5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7</c:v>
                </c:pt>
                <c:pt idx="5">
                  <c:v>9</c:v>
                </c:pt>
              </c:numCache>
            </c:numRef>
          </c:xVal>
          <c:yVal>
            <c:numRef>
              <c:f>Feuil1!$I$3:$I$8</c:f>
              <c:numCache>
                <c:formatCode>General</c:formatCode>
                <c:ptCount val="6"/>
                <c:pt idx="0">
                  <c:v>2.69</c:v>
                </c:pt>
                <c:pt idx="1">
                  <c:v>2.38</c:v>
                </c:pt>
                <c:pt idx="2">
                  <c:v>1.89</c:v>
                </c:pt>
                <c:pt idx="3">
                  <c:v>1.1299999999999999</c:v>
                </c:pt>
                <c:pt idx="4">
                  <c:v>0.86</c:v>
                </c:pt>
                <c:pt idx="5">
                  <c:v>0.88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6474-4F31-8C4D-9C18F49C2D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19806528"/>
        <c:axId val="1819809792"/>
      </c:scatterChart>
      <c:valAx>
        <c:axId val="18198065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fr-FR" sz="1050" b="1" i="0" u="none" strike="noStrike" kern="1200" baseline="0" noProof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sz="1050" noProof="0" dirty="0"/>
                  <a:t>GŁĘBOKOŚĆ</a:t>
                </a:r>
                <a:r>
                  <a:rPr lang="fr-FR" sz="1050" noProof="0" dirty="0"/>
                  <a:t> </a:t>
                </a:r>
                <a:r>
                  <a:rPr lang="fr-FR" sz="1050" baseline="0" noProof="0" dirty="0"/>
                  <a:t>(cm)</a:t>
                </a:r>
                <a:endParaRPr lang="fr-FR" sz="1050" noProof="0" dirty="0"/>
              </a:p>
            </c:rich>
          </c:tx>
          <c:layout>
            <c:manualLayout>
              <c:xMode val="edge"/>
              <c:yMode val="edge"/>
              <c:x val="0.39534160266043911"/>
              <c:y val="0.920506297660728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fr-FR" sz="1050" b="1" i="0" u="none" strike="noStrike" kern="1200" baseline="0" noProof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19809792"/>
        <c:crosses val="autoZero"/>
        <c:crossBetween val="midCat"/>
      </c:valAx>
      <c:valAx>
        <c:axId val="181980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sz="1000" dirty="0"/>
                  <a:t>GRZYBY</a:t>
                </a:r>
                <a:r>
                  <a:rPr lang="en-GB" sz="1000" dirty="0"/>
                  <a:t>  (x10</a:t>
                </a:r>
                <a:r>
                  <a:rPr lang="en-GB" sz="1000" baseline="30000" dirty="0"/>
                  <a:t>6</a:t>
                </a:r>
                <a:r>
                  <a:rPr lang="en-GB" sz="1000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1980652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2"/>
    <cs:fontRef idx="minor">
      <a:schemeClr val="tx2"/>
    </cs:fontRef>
    <cs:spPr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spPr>
      <a:ln>
        <a:solidFill>
          <a:schemeClr val="tx2">
            <a:lumMod val="40000"/>
            <a:lumOff val="60000"/>
          </a:schemeClr>
        </a:solidFill>
      </a:ln>
    </cs:spPr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4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2"/>
    <cs:fontRef idx="minor">
      <a:schemeClr val="tx2"/>
    </cs:fontRef>
    <cs:spPr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spPr>
      <a:ln>
        <a:solidFill>
          <a:schemeClr val="tx2">
            <a:lumMod val="40000"/>
            <a:lumOff val="60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>
              <a:latin typeface="Proxima Nova Rg" panose="02000506030000020004" pitchFamily="2" charset="0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EBF37-7111-9F4E-AE7D-AAF2B0952908}" type="datetimeFigureOut">
              <a:rPr lang="fr-FR" smtClean="0">
                <a:latin typeface="Proxima Nova Rg" panose="02000506030000020004" pitchFamily="2" charset="0"/>
              </a:rPr>
              <a:t>30/11/2024</a:t>
            </a:fld>
            <a:endParaRPr lang="fr-FR" dirty="0">
              <a:latin typeface="Proxima Nova Rg" panose="02000506030000020004" pitchFamily="2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>
              <a:latin typeface="Proxima Nova Rg" panose="02000506030000020004" pitchFamily="2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2A751-1C43-1D44-A1BC-6DDCECDC0C42}" type="slidenum">
              <a:rPr lang="fr-FR" smtClean="0">
                <a:latin typeface="Proxima Nova Rg" panose="02000506030000020004" pitchFamily="2" charset="0"/>
              </a:rPr>
              <a:t>‹#›</a:t>
            </a:fld>
            <a:endParaRPr lang="fr-FR" dirty="0"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196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Proxima Nova Rg" panose="02000506030000020004" pitchFamily="2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Proxima Nova Rg" panose="02000506030000020004" pitchFamily="2" charset="0"/>
              </a:defRPr>
            </a:lvl1pPr>
          </a:lstStyle>
          <a:p>
            <a:fld id="{3A58A565-FC81-594A-A516-C1F1CFA68E0F}" type="datetimeFigureOut">
              <a:rPr lang="fr-FR" smtClean="0"/>
              <a:pPr/>
              <a:t>30/11/2024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Proxima Nova Rg" panose="02000506030000020004" pitchFamily="2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Proxima Nova Rg" panose="02000506030000020004" pitchFamily="2" charset="0"/>
              </a:defRPr>
            </a:lvl1pPr>
          </a:lstStyle>
          <a:p>
            <a:fld id="{68193720-9A6C-EE4C-9692-D0FEFCE97AF2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740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72" rtl="0" eaLnBrk="1" latinLnBrk="0" hangingPunct="1">
      <a:defRPr sz="1300" b="0" i="0" kern="1200">
        <a:solidFill>
          <a:schemeClr val="tx1"/>
        </a:solidFill>
        <a:latin typeface="Proxima Nova Rg" panose="02000506030000020004" pitchFamily="2" charset="0"/>
        <a:ea typeface="+mn-ea"/>
        <a:cs typeface="+mn-cs"/>
      </a:defRPr>
    </a:lvl1pPr>
    <a:lvl2pPr marL="456972" algn="l" defTabSz="456972" rtl="0" eaLnBrk="1" latinLnBrk="0" hangingPunct="1">
      <a:defRPr sz="1300" b="0" i="0" kern="1200">
        <a:solidFill>
          <a:schemeClr val="tx1"/>
        </a:solidFill>
        <a:latin typeface="Proxima Nova Rg" panose="02000506030000020004" pitchFamily="2" charset="0"/>
        <a:ea typeface="+mn-ea"/>
        <a:cs typeface="+mn-cs"/>
      </a:defRPr>
    </a:lvl2pPr>
    <a:lvl3pPr marL="913947" algn="l" defTabSz="456972" rtl="0" eaLnBrk="1" latinLnBrk="0" hangingPunct="1">
      <a:defRPr sz="1300" b="0" i="0" kern="1200">
        <a:solidFill>
          <a:schemeClr val="tx1"/>
        </a:solidFill>
        <a:latin typeface="Proxima Nova Rg" panose="02000506030000020004" pitchFamily="2" charset="0"/>
        <a:ea typeface="+mn-ea"/>
        <a:cs typeface="+mn-cs"/>
      </a:defRPr>
    </a:lvl3pPr>
    <a:lvl4pPr marL="1370922" algn="l" defTabSz="456972" rtl="0" eaLnBrk="1" latinLnBrk="0" hangingPunct="1">
      <a:defRPr sz="1300" b="0" i="0" kern="1200">
        <a:solidFill>
          <a:schemeClr val="tx1"/>
        </a:solidFill>
        <a:latin typeface="Proxima Nova Rg" panose="02000506030000020004" pitchFamily="2" charset="0"/>
        <a:ea typeface="+mn-ea"/>
        <a:cs typeface="+mn-cs"/>
      </a:defRPr>
    </a:lvl4pPr>
    <a:lvl5pPr marL="1827896" algn="l" defTabSz="456972" rtl="0" eaLnBrk="1" latinLnBrk="0" hangingPunct="1">
      <a:defRPr sz="1300" b="0" i="0" kern="1200">
        <a:solidFill>
          <a:schemeClr val="tx1"/>
        </a:solidFill>
        <a:latin typeface="Proxima Nova Rg" panose="02000506030000020004" pitchFamily="2" charset="0"/>
        <a:ea typeface="+mn-ea"/>
        <a:cs typeface="+mn-cs"/>
      </a:defRPr>
    </a:lvl5pPr>
    <a:lvl6pPr marL="2284869" algn="l" defTabSz="45697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1842" algn="l" defTabSz="45697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8817" algn="l" defTabSz="45697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5791" algn="l" defTabSz="45697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Ekstrakt pochodzenia roślinnego</a:t>
            </a:r>
            <a:endParaRPr lang="fr-FR" baseline="0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93720-9A6C-EE4C-9692-D0FEFCE97AF2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5497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93720-9A6C-EE4C-9692-D0FEFCE97AF2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2229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dirty="0"/>
              <a:t>Struktura molekularna: podobna do kwasów huminowych i humin =&gt; pierścienie aromatyczne połączone łańcuchami alifatycznymi (hydrofobowe) i grupami funkcyjnymi (hydrofilowe) Składniki humusowe (= różne frakcje humusu) rozróżnia się na podstawie stopnia polimeryzacji (tj. wielkości ich cząsteczki). Zwiększa się to od kwasów krenowych do humusów.</a:t>
            </a:r>
            <a:endParaRPr lang="en-GB" sz="1050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93720-9A6C-EE4C-9692-D0FEFCE97AF2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3165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Kwasy </a:t>
            </a:r>
            <a:r>
              <a:rPr lang="pl-PL" dirty="0" err="1"/>
              <a:t>fulwowe</a:t>
            </a:r>
            <a:r>
              <a:rPr lang="pl-PL" dirty="0"/>
              <a:t> wychwytują więcej wody</a:t>
            </a:r>
            <a:endParaRPr lang="fr-FR" baseline="0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93720-9A6C-EE4C-9692-D0FEFCE97AF2}" type="slidenum">
              <a:rPr lang="fr-FR" smtClean="0">
                <a:solidFill>
                  <a:prstClr val="black"/>
                </a:solidFill>
              </a:rPr>
              <a:pPr/>
              <a:t>5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108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69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300" b="0" i="0" kern="1200" dirty="0">
                <a:solidFill>
                  <a:schemeClr val="tx1"/>
                </a:solidFill>
                <a:effectLst/>
                <a:latin typeface="Proxima Nova Rg" panose="02000506030000020004" pitchFamily="2" charset="0"/>
                <a:ea typeface="+mn-ea"/>
                <a:cs typeface="+mn-cs"/>
              </a:rPr>
              <a:t>Kationy nie przylegają mocno do tych powierzchni. </a:t>
            </a:r>
          </a:p>
          <a:p>
            <a:pPr marL="0" marR="0" lvl="0" indent="0" algn="l" defTabSz="4569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300" b="0" i="0" kern="1200" dirty="0">
                <a:solidFill>
                  <a:schemeClr val="tx1"/>
                </a:solidFill>
                <a:effectLst/>
                <a:latin typeface="Proxima Nova Rg" panose="02000506030000020004" pitchFamily="2" charset="0"/>
                <a:ea typeface="+mn-ea"/>
                <a:cs typeface="+mn-cs"/>
              </a:rPr>
              <a:t>Cząsteczki stale uzupełniają roztwór glebowy kationami, które są pobierane przez rośliny</a:t>
            </a:r>
            <a:endParaRPr lang="fr-FR" sz="1300" b="0" i="0" kern="1200" dirty="0">
              <a:solidFill>
                <a:schemeClr val="tx1"/>
              </a:solidFill>
              <a:effectLst/>
              <a:latin typeface="Proxima Nova Rg" panose="02000506030000020004" pitchFamily="2" charset="0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93720-9A6C-EE4C-9692-D0FEFCE97AF2}" type="slidenum">
              <a:rPr lang="fr-FR" smtClean="0">
                <a:solidFill>
                  <a:prstClr val="black"/>
                </a:solidFill>
              </a:rPr>
              <a:pPr/>
              <a:t>6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19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1600" dirty="0"/>
              <a:t>Pobudzenie wzrostu: korzeń &gt; poprawia przyswajanie składników pokarmowych i wody &gt;&gt; lepsza odporność na stres</a:t>
            </a:r>
            <a:endParaRPr lang="en-GB" sz="12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93720-9A6C-EE4C-9692-D0FEFCE97AF2}" type="slidenum">
              <a:rPr lang="fr-FR" smtClean="0">
                <a:solidFill>
                  <a:prstClr val="black"/>
                </a:solidFill>
              </a:rPr>
              <a:pPr/>
              <a:t>7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951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93720-9A6C-EE4C-9692-D0FEFCE97AF2}" type="slidenum">
              <a:rPr lang="fr-FR" smtClean="0">
                <a:solidFill>
                  <a:prstClr val="black"/>
                </a:solidFill>
              </a:rPr>
              <a:pPr/>
              <a:t>9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542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93720-9A6C-EE4C-9692-D0FEFCE97AF2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1665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93720-9A6C-EE4C-9692-D0FEFCE97AF2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6787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Nouveau Logo AGN-CMJN.png">
            <a:extLst>
              <a:ext uri="{FF2B5EF4-FFF2-40B4-BE49-F238E27FC236}">
                <a16:creationId xmlns:a16="http://schemas.microsoft.com/office/drawing/2014/main" id="{2D967652-54A8-524E-A4B5-B68DF52AFB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25" y="552642"/>
            <a:ext cx="3151447" cy="93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852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Nouveau Logo AGN-CMJN.png">
            <a:extLst>
              <a:ext uri="{FF2B5EF4-FFF2-40B4-BE49-F238E27FC236}">
                <a16:creationId xmlns:a16="http://schemas.microsoft.com/office/drawing/2014/main" id="{2D967652-54A8-524E-A4B5-B68DF52AFB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25" y="552642"/>
            <a:ext cx="3151447" cy="93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28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FF9C5C-3198-BE46-9AF0-ED9E9CA5A00D}"/>
              </a:ext>
            </a:extLst>
          </p:cNvPr>
          <p:cNvSpPr/>
          <p:nvPr userDrawn="1"/>
        </p:nvSpPr>
        <p:spPr>
          <a:xfrm>
            <a:off x="-17638" y="145"/>
            <a:ext cx="5002941" cy="7562705"/>
          </a:xfrm>
          <a:prstGeom prst="rect">
            <a:avLst/>
          </a:prstGeom>
          <a:solidFill>
            <a:srgbClr val="0E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5185" tIns="52593" rIns="105185" bIns="52593" rtlCol="0" anchor="ctr"/>
          <a:lstStyle/>
          <a:p>
            <a:pPr algn="ctr"/>
            <a:endParaRPr lang="fr-FR" sz="3088" dirty="0">
              <a:latin typeface="Proxima Nova Rg" panose="02000506030000020004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C9DCC38-4213-1346-9339-9D36BD2AC1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8686" y="6852236"/>
            <a:ext cx="1494376" cy="54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84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1008309" rtl="0" eaLnBrk="1" latinLnBrk="0" hangingPunct="1">
        <a:lnSpc>
          <a:spcPct val="90000"/>
        </a:lnSpc>
        <a:spcBef>
          <a:spcPct val="0"/>
        </a:spcBef>
        <a:buNone/>
        <a:defRPr sz="485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77" indent="-252077" algn="l" defTabSz="1008309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8" kern="1200">
          <a:solidFill>
            <a:schemeClr val="tx1"/>
          </a:solidFill>
          <a:latin typeface="+mn-lt"/>
          <a:ea typeface="+mn-ea"/>
          <a:cs typeface="+mn-cs"/>
        </a:defRPr>
      </a:lvl1pPr>
      <a:lvl2pPr marL="756232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386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541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695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2849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7004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1158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5313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154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309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463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618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772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927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081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236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FF9C5C-3198-BE46-9AF0-ED9E9CA5A00D}"/>
              </a:ext>
            </a:extLst>
          </p:cNvPr>
          <p:cNvSpPr/>
          <p:nvPr userDrawn="1"/>
        </p:nvSpPr>
        <p:spPr>
          <a:xfrm>
            <a:off x="-17638" y="145"/>
            <a:ext cx="2299199" cy="7562705"/>
          </a:xfrm>
          <a:prstGeom prst="rect">
            <a:avLst/>
          </a:prstGeom>
          <a:solidFill>
            <a:srgbClr val="0E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5185" tIns="52593" rIns="105185" bIns="52593" rtlCol="0" anchor="ctr"/>
          <a:lstStyle/>
          <a:p>
            <a:pPr algn="ctr"/>
            <a:endParaRPr lang="fr-FR" sz="3088" dirty="0">
              <a:latin typeface="Proxima Nova Rg" panose="02000506030000020004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C9DCC38-4213-1346-9339-9D36BD2AC1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8686" y="6852236"/>
            <a:ext cx="1494376" cy="54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342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1008309" rtl="0" eaLnBrk="1" latinLnBrk="0" hangingPunct="1">
        <a:lnSpc>
          <a:spcPct val="90000"/>
        </a:lnSpc>
        <a:spcBef>
          <a:spcPct val="0"/>
        </a:spcBef>
        <a:buNone/>
        <a:defRPr sz="485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77" indent="-252077" algn="l" defTabSz="1008309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8" kern="1200">
          <a:solidFill>
            <a:schemeClr val="tx1"/>
          </a:solidFill>
          <a:latin typeface="+mn-lt"/>
          <a:ea typeface="+mn-ea"/>
          <a:cs typeface="+mn-cs"/>
        </a:defRPr>
      </a:lvl1pPr>
      <a:lvl2pPr marL="756232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386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541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695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2849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7004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1158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5313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154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309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463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618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772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927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081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236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36389CAB-C8C8-1946-9B7E-EB5B507066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161" t="12404" b="-4142"/>
          <a:stretch/>
        </p:blipFill>
        <p:spPr>
          <a:xfrm flipH="1">
            <a:off x="4203334" y="-1"/>
            <a:ext cx="9291247" cy="7920051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896703B-38E3-3541-80AA-E764D9609461}"/>
              </a:ext>
            </a:extLst>
          </p:cNvPr>
          <p:cNvSpPr/>
          <p:nvPr/>
        </p:nvSpPr>
        <p:spPr>
          <a:xfrm>
            <a:off x="66085" y="169261"/>
            <a:ext cx="5002941" cy="7562705"/>
          </a:xfrm>
          <a:prstGeom prst="rect">
            <a:avLst/>
          </a:prstGeom>
          <a:solidFill>
            <a:srgbClr val="0E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5185" tIns="52593" rIns="105185" bIns="52593" rtlCol="0" anchor="ctr"/>
          <a:lstStyle/>
          <a:p>
            <a:pPr algn="ctr"/>
            <a:endParaRPr lang="fr-FR" sz="3088" dirty="0">
              <a:latin typeface="Proxima Nova Rg" panose="02000506030000020004" pitchFamily="2" charset="0"/>
            </a:endParaRPr>
          </a:p>
        </p:txBody>
      </p:sp>
      <p:pic>
        <p:nvPicPr>
          <p:cNvPr id="33" name="Image 32" descr="Nouveau Logo AGN-CMJN.png">
            <a:extLst>
              <a:ext uri="{FF2B5EF4-FFF2-40B4-BE49-F238E27FC236}">
                <a16:creationId xmlns:a16="http://schemas.microsoft.com/office/drawing/2014/main" id="{A0CD53F1-09F7-CD40-B09C-11957C3FB8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25" y="552642"/>
            <a:ext cx="3151447" cy="935629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F97C3368-0A19-1946-A9A9-A98077B3D1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6" y="6852236"/>
            <a:ext cx="1494376" cy="542040"/>
          </a:xfrm>
          <a:prstGeom prst="rect">
            <a:avLst/>
          </a:prstGeom>
        </p:spPr>
      </p:pic>
      <p:sp>
        <p:nvSpPr>
          <p:cNvPr id="44" name="Titre 1">
            <a:extLst>
              <a:ext uri="{FF2B5EF4-FFF2-40B4-BE49-F238E27FC236}">
                <a16:creationId xmlns:a16="http://schemas.microsoft.com/office/drawing/2014/main" id="{04742420-49F8-A449-ADB1-F64F1C133CA1}"/>
              </a:ext>
            </a:extLst>
          </p:cNvPr>
          <p:cNvSpPr txBox="1">
            <a:spLocks/>
          </p:cNvSpPr>
          <p:nvPr/>
        </p:nvSpPr>
        <p:spPr>
          <a:xfrm>
            <a:off x="468730" y="3252731"/>
            <a:ext cx="4530833" cy="504036"/>
          </a:xfrm>
          <a:prstGeom prst="rect">
            <a:avLst/>
          </a:prstGeom>
        </p:spPr>
        <p:txBody>
          <a:bodyPr vert="horz" lIns="104148" tIns="52074" rIns="104148" bIns="5207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fr-FR" sz="1800" b="0" dirty="0">
                <a:solidFill>
                  <a:srgbClr val="FFFFFF"/>
                </a:solidFill>
                <a:latin typeface="Proxima Nova Rg" panose="02000506030000020004" pitchFamily="2" charset="0"/>
                <a:cs typeface="Calibri"/>
              </a:rPr>
              <a:t>INNO</a:t>
            </a:r>
            <a:r>
              <a:rPr lang="pl-PL" sz="1800" b="0" dirty="0">
                <a:solidFill>
                  <a:srgbClr val="FFFFFF"/>
                </a:solidFill>
                <a:latin typeface="Proxima Nova Rg" panose="02000506030000020004" pitchFamily="2" charset="0"/>
                <a:cs typeface="Calibri"/>
              </a:rPr>
              <a:t>WACYJNY</a:t>
            </a:r>
            <a:endParaRPr lang="fr-FR" sz="1800" b="0" dirty="0">
              <a:solidFill>
                <a:srgbClr val="FFFFFF"/>
              </a:solidFill>
              <a:latin typeface="Proxima Nova Rg" panose="02000506030000020004" pitchFamily="2" charset="0"/>
              <a:cs typeface="Calibri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3AC7A81D-A9E2-494E-A487-2B557399CE60}"/>
              </a:ext>
            </a:extLst>
          </p:cNvPr>
          <p:cNvSpPr txBox="1"/>
          <p:nvPr/>
        </p:nvSpPr>
        <p:spPr>
          <a:xfrm>
            <a:off x="468730" y="4656236"/>
            <a:ext cx="4330491" cy="466772"/>
          </a:xfrm>
          <a:prstGeom prst="rect">
            <a:avLst/>
          </a:prstGeom>
          <a:noFill/>
        </p:spPr>
        <p:txBody>
          <a:bodyPr wrap="square" lIns="153326" tIns="76665" rIns="153326" bIns="76665" rtlCol="0">
            <a:spAutoFit/>
          </a:bodyPr>
          <a:lstStyle/>
          <a:p>
            <a:pPr>
              <a:lnSpc>
                <a:spcPct val="80000"/>
              </a:lnSpc>
            </a:pPr>
            <a:r>
              <a:rPr lang="fr-FR" sz="2400" dirty="0">
                <a:solidFill>
                  <a:srgbClr val="FFFFFF"/>
                </a:solidFill>
                <a:latin typeface="Proxima Nova Alt Bd"/>
                <a:cs typeface="Proxima Nova Alt Bd"/>
              </a:rPr>
              <a:t>A</a:t>
            </a:r>
            <a:r>
              <a:rPr lang="pl-PL" sz="2400" dirty="0">
                <a:solidFill>
                  <a:srgbClr val="FFFFFF"/>
                </a:solidFill>
                <a:latin typeface="Proxima Nova Alt Bd"/>
                <a:cs typeface="Proxima Nova Alt Bd"/>
              </a:rPr>
              <a:t>KTYWNA TECHNOLOGIA</a:t>
            </a:r>
            <a:endParaRPr lang="fr-FR" sz="2400" dirty="0">
              <a:solidFill>
                <a:srgbClr val="FFFFFF"/>
              </a:solidFill>
              <a:latin typeface="Proxima Nova Alt Bd"/>
              <a:cs typeface="Proxima Nova Alt Bd"/>
            </a:endParaRPr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E3B91D73-3031-F841-80CD-78E5F5A81C16}"/>
              </a:ext>
            </a:extLst>
          </p:cNvPr>
          <p:cNvSpPr txBox="1">
            <a:spLocks/>
          </p:cNvSpPr>
          <p:nvPr/>
        </p:nvSpPr>
        <p:spPr>
          <a:xfrm>
            <a:off x="8100517" y="4889622"/>
            <a:ext cx="5344021" cy="682539"/>
          </a:xfrm>
          <a:prstGeom prst="rect">
            <a:avLst/>
          </a:prstGeom>
          <a:solidFill>
            <a:srgbClr val="4F3721"/>
          </a:solidFill>
        </p:spPr>
        <p:txBody>
          <a:bodyPr vert="horz" lIns="131095" tIns="65547" rIns="131095" bIns="65547" rtlCol="0" anchor="ctr">
            <a:norm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fr-FR" sz="2800" b="0" dirty="0">
                <a:latin typeface="Proxima Nova Rg" panose="02000506030000020004" pitchFamily="2" charset="0"/>
                <a:cs typeface="Calibri"/>
              </a:rPr>
              <a:t>	</a:t>
            </a:r>
            <a:r>
              <a:rPr lang="pl-PL" sz="2800" b="0" dirty="0">
                <a:latin typeface="Proxima Nova Rg" panose="02000506030000020004" pitchFamily="2" charset="0"/>
                <a:cs typeface="Calibri"/>
              </a:rPr>
              <a:t>POLEPSZACZ GLEBY</a:t>
            </a:r>
            <a:endParaRPr lang="fr-FR" sz="1000" b="0" dirty="0">
              <a:latin typeface="Proxima Nova Rg" panose="02000506030000020004" pitchFamily="2" charset="0"/>
              <a:cs typeface="Calibri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C6CC9BFD-FC10-6B42-80FC-BD9B079BD0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4811" y="2893397"/>
            <a:ext cx="2179356" cy="2337494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5ED8422C-0B55-7843-9CC6-8D2F82584DE4}"/>
              </a:ext>
            </a:extLst>
          </p:cNvPr>
          <p:cNvSpPr txBox="1"/>
          <p:nvPr/>
        </p:nvSpPr>
        <p:spPr>
          <a:xfrm>
            <a:off x="370331" y="3305264"/>
            <a:ext cx="6596481" cy="1509044"/>
          </a:xfrm>
          <a:prstGeom prst="rect">
            <a:avLst/>
          </a:prstGeom>
          <a:noFill/>
        </p:spPr>
        <p:txBody>
          <a:bodyPr wrap="square" lIns="153326" tIns="76665" rIns="153326" bIns="76665" rtlCol="0">
            <a:spAutoFit/>
          </a:bodyPr>
          <a:lstStyle/>
          <a:p>
            <a:pPr lvl="0"/>
            <a:r>
              <a:rPr lang="fr-FR" sz="8800" b="1" spc="-189" dirty="0">
                <a:solidFill>
                  <a:prstClr val="white"/>
                </a:solidFill>
                <a:latin typeface="Proxima Nova Rg" panose="02000506030000020004" pitchFamily="2" charset="0"/>
              </a:rPr>
              <a:t>FULVACTIV</a:t>
            </a:r>
            <a:endParaRPr lang="fr-FR" sz="3200" b="1" spc="-189" dirty="0">
              <a:solidFill>
                <a:prstClr val="white"/>
              </a:solidFill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51290" y="4318285"/>
            <a:ext cx="8205480" cy="1303417"/>
          </a:xfrm>
          <a:prstGeom prst="rect">
            <a:avLst/>
          </a:prstGeom>
          <a:solidFill>
            <a:srgbClr val="AB9F95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5151291" y="5745576"/>
            <a:ext cx="8205480" cy="1268999"/>
          </a:xfrm>
          <a:prstGeom prst="rect">
            <a:avLst/>
          </a:prstGeom>
          <a:solidFill>
            <a:srgbClr val="AB9F95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A87F75-0A1C-CE4F-9C6E-D6FF709AAA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265" t="74341" r="5558" b="1095"/>
          <a:stretch/>
        </p:blipFill>
        <p:spPr>
          <a:xfrm flipH="1">
            <a:off x="4990453" y="-11384"/>
            <a:ext cx="8454084" cy="2120732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5151291" y="4194411"/>
            <a:ext cx="8205479" cy="276379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4959" tIns="57481" rIns="114959" bIns="57481" rtlCol="0" anchor="ctr"/>
          <a:lstStyle/>
          <a:p>
            <a:pPr defTabSz="1310916"/>
            <a:r>
              <a:rPr lang="pl-PL" sz="2400" b="1" u="sng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GLEBA</a:t>
            </a:r>
            <a:endParaRPr lang="fr-FR" sz="2012" b="1" u="sng" dirty="0">
              <a:solidFill>
                <a:srgbClr val="4F3721"/>
              </a:solidFill>
              <a:latin typeface="Proxima Nova Rg" panose="02000506030000020004" pitchFamily="2" charset="0"/>
              <a:cs typeface="Calibri"/>
            </a:endParaRPr>
          </a:p>
          <a:p>
            <a:pPr marL="342900" indent="-342900" defTabSz="1310916"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POPRAWIA ŻYZNOŚĆ </a:t>
            </a:r>
            <a:r>
              <a:rPr lang="pl-PL" sz="1800" b="1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GLEBY</a:t>
            </a:r>
            <a:r>
              <a:rPr lang="fr-FR" sz="1800" b="1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 </a:t>
            </a:r>
          </a:p>
          <a:p>
            <a:pPr marL="342900" indent="-342900" defTabSz="1310916"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STYMULUJE</a:t>
            </a:r>
            <a:r>
              <a:rPr lang="fr-FR" sz="18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 </a:t>
            </a:r>
            <a:r>
              <a:rPr lang="pl-PL" sz="1800" b="1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AKTYWNOŚĆ BIOLOGICZNĄ</a:t>
            </a:r>
            <a:r>
              <a:rPr lang="fr-FR" sz="1800" b="1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 </a:t>
            </a:r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I</a:t>
            </a:r>
            <a:r>
              <a:rPr lang="fr-FR" sz="18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 </a:t>
            </a:r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ROZWÓJ MIKROORGANIZMÓW GLEBOWYCH</a:t>
            </a:r>
            <a:endParaRPr lang="fr-FR" sz="1800" dirty="0">
              <a:solidFill>
                <a:srgbClr val="4F3721"/>
              </a:solidFill>
              <a:latin typeface="Proxima Nova Rg" panose="02000506030000020004" pitchFamily="2" charset="0"/>
              <a:cs typeface="Calibri"/>
            </a:endParaRPr>
          </a:p>
          <a:p>
            <a:pPr marL="342900" indent="-342900" defTabSz="1310916">
              <a:buFont typeface="Arial" panose="020B0604020202020204" pitchFamily="34" charset="0"/>
              <a:buChar char="•"/>
            </a:pPr>
            <a:endParaRPr lang="fr-FR" sz="2012" dirty="0">
              <a:solidFill>
                <a:srgbClr val="4F3721"/>
              </a:solidFill>
              <a:latin typeface="Proxima Nova Rg" panose="02000506030000020004" pitchFamily="2" charset="0"/>
              <a:cs typeface="Calibri"/>
            </a:endParaRPr>
          </a:p>
          <a:p>
            <a:pPr defTabSz="1310916"/>
            <a:r>
              <a:rPr lang="pl-PL" sz="2400" b="1" u="sng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ROŚLINA</a:t>
            </a:r>
            <a:endParaRPr lang="fr-FR" sz="2012" b="1" u="sng" dirty="0">
              <a:solidFill>
                <a:srgbClr val="4F3721"/>
              </a:solidFill>
              <a:latin typeface="Proxima Nova Rg" panose="02000506030000020004" pitchFamily="2" charset="0"/>
              <a:cs typeface="Calibri"/>
            </a:endParaRPr>
          </a:p>
          <a:p>
            <a:pPr marL="342900" indent="-342900" defTabSz="1310916"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STYMULUJE </a:t>
            </a:r>
            <a:r>
              <a:rPr lang="pl-PL" sz="1800" b="1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WZROST</a:t>
            </a:r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 KORZENI I WEGETATYWNOŚCI</a:t>
            </a:r>
          </a:p>
          <a:p>
            <a:pPr marL="342900" indent="-342900" defTabSz="1310916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POPRAWIA </a:t>
            </a:r>
            <a:r>
              <a:rPr lang="fr-FR" sz="1800" b="1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PRZYJMOWANIE SKŁADNIKÓW ODŻYWCZYCH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4294967295"/>
          </p:nvPr>
        </p:nvSpPr>
        <p:spPr>
          <a:xfrm>
            <a:off x="5151290" y="450742"/>
            <a:ext cx="8293247" cy="2562250"/>
          </a:xfrm>
          <a:prstGeom prst="rect">
            <a:avLst/>
          </a:prstGeom>
          <a:solidFill>
            <a:srgbClr val="4F3721">
              <a:alpha val="47843"/>
            </a:srgbClr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3019" b="1" spc="-75" dirty="0">
                <a:solidFill>
                  <a:schemeClr val="bg1"/>
                </a:solidFill>
                <a:highlight>
                  <a:srgbClr val="835834"/>
                </a:highlight>
                <a:latin typeface="Proxima Nova Rg" panose="02000506030000020004" pitchFamily="2" charset="0"/>
                <a:cs typeface="Calibri"/>
              </a:rPr>
              <a:t>AKTYWNA TECHNOLOGIA</a:t>
            </a:r>
            <a:endParaRPr lang="fr-FR" sz="3019" b="1" spc="-75" dirty="0">
              <a:solidFill>
                <a:schemeClr val="bg1"/>
              </a:solidFill>
              <a:highlight>
                <a:srgbClr val="835834"/>
              </a:highlight>
              <a:latin typeface="Proxima Nova Rg" panose="02000506030000020004" pitchFamily="2" charset="0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1800" b="1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Płynny nawóz organiczny zawierający 24%</a:t>
            </a:r>
            <a:r>
              <a:rPr lang="en-US" sz="1800" b="1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 </a:t>
            </a:r>
            <a:r>
              <a:rPr lang="pl-PL" sz="1800" b="1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KWASÓW FULWOWYCH</a:t>
            </a:r>
            <a:endParaRPr lang="en-US" sz="1800" b="1" dirty="0">
              <a:solidFill>
                <a:schemeClr val="bg1"/>
              </a:solidFill>
              <a:latin typeface="Proxima Nova Rg" panose="02000506030000020004" pitchFamily="2" charset="0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18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co poprawiając właściwości gleby, pozwoli na lepsze wchłanianie składników pokarmowych i lepszy rozwój korzeni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r-FR" sz="2012" dirty="0">
              <a:solidFill>
                <a:schemeClr val="tx1">
                  <a:lumMod val="85000"/>
                  <a:lumOff val="15000"/>
                </a:schemeClr>
              </a:solidFill>
              <a:latin typeface="Proxima Nova Rg" panose="02000506030000020004" pitchFamily="2" charset="0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012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FULVACTIV poprawia w ten sposób odporność roślin, ograniczając czynniki stresowe: suszę, zasolenie, mróz i ograniczenia środowiskowe.</a:t>
            </a:r>
            <a:r>
              <a:rPr lang="en-US" sz="2012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 </a:t>
            </a:r>
            <a:endParaRPr lang="fr-FR" sz="2012" dirty="0">
              <a:solidFill>
                <a:schemeClr val="tx1">
                  <a:lumMod val="85000"/>
                  <a:lumOff val="15000"/>
                </a:schemeClr>
              </a:solidFill>
              <a:latin typeface="Proxima Nova Rg" panose="02000506030000020004" pitchFamily="2" charset="0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r-FR" sz="2012" dirty="0">
              <a:solidFill>
                <a:schemeClr val="tx1">
                  <a:lumMod val="85000"/>
                  <a:lumOff val="15000"/>
                </a:schemeClr>
              </a:solidFill>
              <a:latin typeface="Proxima Nova Rg" panose="02000506030000020004" pitchFamily="2" charset="0"/>
              <a:cs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82396" y="3456124"/>
            <a:ext cx="7562793" cy="556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3019" b="1" dirty="0">
                <a:solidFill>
                  <a:srgbClr val="835834"/>
                </a:solidFill>
                <a:latin typeface="Proxima Nova Rg" panose="02000506030000020004" pitchFamily="2" charset="0"/>
              </a:rPr>
              <a:t>ZA</a:t>
            </a:r>
            <a:r>
              <a:rPr lang="pl-PL" sz="3019" b="1" dirty="0">
                <a:solidFill>
                  <a:srgbClr val="835834"/>
                </a:solidFill>
                <a:latin typeface="Proxima Nova Rg" panose="02000506030000020004" pitchFamily="2" charset="0"/>
              </a:rPr>
              <a:t>LETY STOSOWANIA</a:t>
            </a:r>
            <a:endParaRPr lang="fr-FR" sz="1384" dirty="0">
              <a:solidFill>
                <a:srgbClr val="835834"/>
              </a:solidFill>
              <a:latin typeface="Proxima Nova Rg" panose="02000506030000020004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DA1F7BE-7EF1-2B4B-9D37-01BE9144BD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412" y="4092765"/>
            <a:ext cx="1591100" cy="1706553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0334D23-0F03-0C4B-8353-F39D3CE22E30}"/>
              </a:ext>
            </a:extLst>
          </p:cNvPr>
          <p:cNvSpPr txBox="1"/>
          <p:nvPr/>
        </p:nvSpPr>
        <p:spPr>
          <a:xfrm>
            <a:off x="0" y="3107094"/>
            <a:ext cx="4922691" cy="1078157"/>
          </a:xfrm>
          <a:prstGeom prst="rect">
            <a:avLst/>
          </a:prstGeom>
          <a:noFill/>
        </p:spPr>
        <p:txBody>
          <a:bodyPr wrap="square" lIns="153326" tIns="76665" rIns="153326" bIns="76665" rtlCol="0">
            <a:spAutoFit/>
          </a:bodyPr>
          <a:lstStyle/>
          <a:p>
            <a:pPr lvl="0"/>
            <a:r>
              <a:rPr lang="fr-FR" sz="6000" b="1" spc="-300" dirty="0">
                <a:solidFill>
                  <a:prstClr val="white"/>
                </a:solidFill>
                <a:latin typeface="Proxima Nova Rg" panose="02000506030000020004" pitchFamily="2" charset="0"/>
              </a:rPr>
              <a:t>FULVACTIV</a:t>
            </a:r>
            <a:endParaRPr lang="fr-FR" sz="6600" b="1" spc="-300" dirty="0">
              <a:solidFill>
                <a:prstClr val="white"/>
              </a:solidFill>
              <a:latin typeface="Proxima Nova Rg" panose="02000506030000020004" pitchFamily="2" charset="0"/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36870D1F-AF0E-EC43-8C71-C1320FF2C460}"/>
              </a:ext>
            </a:extLst>
          </p:cNvPr>
          <p:cNvSpPr txBox="1">
            <a:spLocks/>
          </p:cNvSpPr>
          <p:nvPr/>
        </p:nvSpPr>
        <p:spPr>
          <a:xfrm>
            <a:off x="321250" y="2897602"/>
            <a:ext cx="4530833" cy="504036"/>
          </a:xfrm>
          <a:prstGeom prst="rect">
            <a:avLst/>
          </a:prstGeom>
        </p:spPr>
        <p:txBody>
          <a:bodyPr vert="horz" lIns="104148" tIns="52074" rIns="104148" bIns="5207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fr-FR" sz="1800" b="0" dirty="0">
                <a:solidFill>
                  <a:srgbClr val="FFFFFF"/>
                </a:solidFill>
                <a:latin typeface="Proxima Nova Rg" panose="02000506030000020004" pitchFamily="2" charset="0"/>
                <a:cs typeface="Calibri"/>
              </a:rPr>
              <a:t>I</a:t>
            </a:r>
            <a:r>
              <a:rPr lang="pl-PL" sz="1800" b="0" dirty="0">
                <a:solidFill>
                  <a:srgbClr val="FFFFFF"/>
                </a:solidFill>
                <a:latin typeface="Proxima Nova Rg" panose="02000506030000020004" pitchFamily="2" charset="0"/>
                <a:cs typeface="Calibri"/>
              </a:rPr>
              <a:t>NNOWACYJNY</a:t>
            </a:r>
            <a:endParaRPr lang="fr-FR" sz="1800" b="0" dirty="0">
              <a:solidFill>
                <a:srgbClr val="FFFFFF"/>
              </a:solidFill>
              <a:latin typeface="Proxima Nova Rg" panose="02000506030000020004" pitchFamily="2" charset="0"/>
              <a:cs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7A6765-9C7D-D6FD-098C-937D11762CBA}"/>
              </a:ext>
            </a:extLst>
          </p:cNvPr>
          <p:cNvSpPr txBox="1"/>
          <p:nvPr/>
        </p:nvSpPr>
        <p:spPr>
          <a:xfrm>
            <a:off x="321250" y="4161212"/>
            <a:ext cx="287140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effectLst/>
                <a:latin typeface="Proxima Nova Rg" panose="02000506030000020004" pitchFamily="2" charset="0"/>
              </a:rPr>
              <a:t>SKŁAD:</a:t>
            </a:r>
          </a:p>
          <a:p>
            <a:r>
              <a:rPr lang="pl-PL" sz="1600" dirty="0">
                <a:solidFill>
                  <a:schemeClr val="bg1"/>
                </a:solidFill>
                <a:effectLst/>
                <a:latin typeface="Proxima Nova Rg" panose="02000506030000020004" pitchFamily="2" charset="0"/>
              </a:rPr>
              <a:t>Całkowita zawartość kwasów </a:t>
            </a:r>
            <a:r>
              <a:rPr lang="pl-PL" sz="1600" dirty="0" err="1">
                <a:solidFill>
                  <a:schemeClr val="bg1"/>
                </a:solidFill>
                <a:effectLst/>
                <a:latin typeface="Proxima Nova Rg" panose="02000506030000020004" pitchFamily="2" charset="0"/>
              </a:rPr>
              <a:t>fulwowych</a:t>
            </a:r>
            <a:r>
              <a:rPr lang="pl-PL" sz="1600" dirty="0">
                <a:solidFill>
                  <a:schemeClr val="bg1"/>
                </a:solidFill>
                <a:effectLst/>
                <a:latin typeface="Proxima Nova Rg" panose="02000506030000020004" pitchFamily="2" charset="0"/>
              </a:rPr>
              <a:t>: 24%</a:t>
            </a:r>
          </a:p>
          <a:p>
            <a:r>
              <a:rPr lang="pl-PL" sz="1600" dirty="0">
                <a:solidFill>
                  <a:schemeClr val="bg1"/>
                </a:solidFill>
                <a:effectLst/>
                <a:latin typeface="Proxima Nova Rg" panose="02000506030000020004" pitchFamily="2" charset="0"/>
              </a:rPr>
              <a:t>Azot organiczny: 4%</a:t>
            </a:r>
          </a:p>
          <a:p>
            <a:r>
              <a:rPr lang="pl-PL" sz="1600" dirty="0">
                <a:solidFill>
                  <a:schemeClr val="bg1"/>
                </a:solidFill>
                <a:effectLst/>
                <a:latin typeface="Proxima Nova Rg" panose="02000506030000020004" pitchFamily="2" charset="0"/>
              </a:rPr>
              <a:t>Materia organiczna: 35%</a:t>
            </a:r>
          </a:p>
          <a:p>
            <a:r>
              <a:rPr lang="pl-PL" sz="1600" dirty="0">
                <a:solidFill>
                  <a:schemeClr val="bg1"/>
                </a:solidFill>
                <a:effectLst/>
                <a:latin typeface="Proxima Nova Rg" panose="02000506030000020004" pitchFamily="2" charset="0"/>
              </a:rPr>
              <a:t>Aminokwasy ogółem: 8%</a:t>
            </a:r>
          </a:p>
          <a:p>
            <a:r>
              <a:rPr lang="pl-PL" sz="1600" dirty="0">
                <a:solidFill>
                  <a:schemeClr val="bg1"/>
                </a:solidFill>
                <a:effectLst/>
                <a:latin typeface="Proxima Nova Rg" panose="02000506030000020004" pitchFamily="2" charset="0"/>
              </a:rPr>
              <a:t>Potas (K2O): 4%</a:t>
            </a:r>
          </a:p>
          <a:p>
            <a:r>
              <a:rPr lang="pl-PL" sz="1600" dirty="0" err="1">
                <a:solidFill>
                  <a:schemeClr val="bg1"/>
                </a:solidFill>
                <a:effectLst/>
                <a:latin typeface="Proxima Nova Rg" panose="02000506030000020004" pitchFamily="2" charset="0"/>
              </a:rPr>
              <a:t>pH</a:t>
            </a:r>
            <a:r>
              <a:rPr lang="pl-PL" sz="1600" dirty="0">
                <a:solidFill>
                  <a:schemeClr val="bg1"/>
                </a:solidFill>
                <a:effectLst/>
                <a:latin typeface="Proxima Nova Rg" panose="02000506030000020004" pitchFamily="2" charset="0"/>
              </a:rPr>
              <a:t>: 6</a:t>
            </a:r>
            <a:endParaRPr lang="fr-FR" sz="1600" dirty="0">
              <a:solidFill>
                <a:schemeClr val="bg1"/>
              </a:solidFill>
              <a:effectLst/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664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2A87F75-0A1C-CE4F-9C6E-D6FF709AAA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265" t="74341" r="5558" b="1095"/>
          <a:stretch/>
        </p:blipFill>
        <p:spPr>
          <a:xfrm flipH="1">
            <a:off x="4990453" y="-11384"/>
            <a:ext cx="8454084" cy="2120732"/>
          </a:xfrm>
          <a:prstGeom prst="rect">
            <a:avLst/>
          </a:prstGeom>
        </p:spPr>
      </p:pic>
      <p:grpSp>
        <p:nvGrpSpPr>
          <p:cNvPr id="2" name="Groupe 1"/>
          <p:cNvGrpSpPr/>
          <p:nvPr/>
        </p:nvGrpSpPr>
        <p:grpSpPr>
          <a:xfrm>
            <a:off x="5076064" y="3007991"/>
            <a:ext cx="8293094" cy="4394356"/>
            <a:chOff x="5127883" y="2614212"/>
            <a:chExt cx="8293094" cy="4394356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519B2C7-996F-8A43-8790-F9F5430E9364}"/>
                </a:ext>
              </a:extLst>
            </p:cNvPr>
            <p:cNvSpPr/>
            <p:nvPr/>
          </p:nvSpPr>
          <p:spPr>
            <a:xfrm>
              <a:off x="6936477" y="3171521"/>
              <a:ext cx="6484500" cy="3760788"/>
            </a:xfrm>
            <a:prstGeom prst="rect">
              <a:avLst/>
            </a:prstGeom>
            <a:solidFill>
              <a:srgbClr val="BF9000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641" dirty="0">
                <a:latin typeface="Proxima Nova Rg" panose="02000506030000020004" pitchFamily="2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4A858B3-4046-8C42-A74B-AA42A5317148}"/>
                </a:ext>
              </a:extLst>
            </p:cNvPr>
            <p:cNvSpPr/>
            <p:nvPr/>
          </p:nvSpPr>
          <p:spPr>
            <a:xfrm>
              <a:off x="7369506" y="3578876"/>
              <a:ext cx="169720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fr-FR" sz="1800" b="1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HUMIN</a:t>
              </a:r>
              <a:r>
                <a:rPr lang="pl-PL" sz="1800" b="1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Y</a:t>
              </a:r>
              <a:endParaRPr lang="fr-FR" sz="1800" b="1" dirty="0">
                <a:solidFill>
                  <a:srgbClr val="4F3721"/>
                </a:solidFill>
                <a:latin typeface="Proxima Nova Rg" panose="02000506030000020004" pitchFamily="2" charset="0"/>
              </a:endParaRPr>
            </a:p>
            <a:p>
              <a:pPr lvl="0"/>
              <a:r>
                <a:rPr lang="fr-FR" sz="1200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Ciemny czarny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3B20A2C-D852-2845-B77D-2D7C5A5276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08" r="40361"/>
            <a:stretch/>
          </p:blipFill>
          <p:spPr>
            <a:xfrm>
              <a:off x="5127883" y="2614212"/>
              <a:ext cx="1702676" cy="4394356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AF93B14-ACCD-064E-8F13-D30F6D1F0F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1170" t="5617" r="48073" b="74077"/>
            <a:stretch/>
          </p:blipFill>
          <p:spPr>
            <a:xfrm>
              <a:off x="6995260" y="2633150"/>
              <a:ext cx="792000" cy="792000"/>
            </a:xfrm>
            <a:prstGeom prst="ellipse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5F8075A-09D5-9B4E-85A0-3FCC9A0861CD}"/>
                </a:ext>
              </a:extLst>
            </p:cNvPr>
            <p:cNvSpPr/>
            <p:nvPr/>
          </p:nvSpPr>
          <p:spPr>
            <a:xfrm>
              <a:off x="8927723" y="3562030"/>
              <a:ext cx="3295074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lvl="0" indent="-171450">
                <a:buFont typeface="Courier New" panose="02070309020205020404" pitchFamily="49" charset="0"/>
                <a:buChar char="o"/>
              </a:pPr>
              <a:r>
                <a:rPr lang="pl-PL" sz="1100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Zwiększa zdolność zatrzymywania wody</a:t>
              </a:r>
            </a:p>
            <a:p>
              <a:pPr marL="171450" lvl="0" indent="-171450">
                <a:buFont typeface="Courier New" panose="02070309020205020404" pitchFamily="49" charset="0"/>
                <a:buChar char="o"/>
              </a:pPr>
              <a:r>
                <a:rPr lang="pl-PL" sz="1100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Poprawia strukturę gleby</a:t>
              </a:r>
            </a:p>
            <a:p>
              <a:pPr marL="171450" lvl="0" indent="-171450">
                <a:buFont typeface="Courier New" panose="02070309020205020404" pitchFamily="49" charset="0"/>
                <a:buChar char="o"/>
              </a:pPr>
              <a:r>
                <a:rPr lang="pl-PL" sz="1100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Nierozpuszczalny w wodzie</a:t>
              </a:r>
              <a:endParaRPr lang="fr-FR" sz="1100" dirty="0">
                <a:solidFill>
                  <a:srgbClr val="4F3721"/>
                </a:solidFill>
                <a:latin typeface="Proxima Nova Rg" panose="02000506030000020004" pitchFamily="2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496FFA2-E123-3146-817E-BAAD2ED99F5E}"/>
                </a:ext>
              </a:extLst>
            </p:cNvPr>
            <p:cNvSpPr/>
            <p:nvPr/>
          </p:nvSpPr>
          <p:spPr>
            <a:xfrm>
              <a:off x="7369506" y="4393813"/>
              <a:ext cx="169720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800" b="1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KWASY</a:t>
              </a:r>
              <a:endParaRPr lang="pl-PL" sz="1800" b="1" dirty="0">
                <a:solidFill>
                  <a:srgbClr val="4F3721"/>
                </a:solidFill>
                <a:latin typeface="Proxima Nova Rg" panose="02000506030000020004" pitchFamily="2" charset="0"/>
              </a:endParaRPr>
            </a:p>
            <a:p>
              <a:r>
                <a:rPr lang="fr-FR" sz="1800" b="1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HUMI</a:t>
              </a:r>
              <a:r>
                <a:rPr lang="pl-PL" sz="1800" b="1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NOW</a:t>
              </a:r>
              <a:r>
                <a:rPr lang="fr-FR" sz="1800" b="1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E</a:t>
              </a:r>
            </a:p>
            <a:p>
              <a:r>
                <a:rPr lang="fr-FR" sz="1200" dirty="0" err="1">
                  <a:solidFill>
                    <a:srgbClr val="4F3721"/>
                  </a:solidFill>
                  <a:latin typeface="Proxima Nova Rg" panose="02000506030000020004" pitchFamily="2" charset="0"/>
                </a:rPr>
                <a:t>Ciemny</a:t>
              </a:r>
              <a:r>
                <a:rPr lang="fr-FR" sz="1200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 brąz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80C7094-C4D8-C840-84B8-B859D76B20E4}"/>
                </a:ext>
              </a:extLst>
            </p:cNvPr>
            <p:cNvSpPr/>
            <p:nvPr/>
          </p:nvSpPr>
          <p:spPr>
            <a:xfrm>
              <a:off x="8927721" y="4286980"/>
              <a:ext cx="4493255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lvl="0" indent="-171450">
                <a:buFont typeface="Courier New" panose="02070309020205020404" pitchFamily="49" charset="0"/>
                <a:buChar char="o"/>
              </a:pPr>
              <a:r>
                <a:rPr lang="pl-PL" sz="1100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Rozpuszczalny w wodzie przy określonych poziomach </a:t>
              </a:r>
              <a:r>
                <a:rPr lang="pl-PL" sz="1100" dirty="0" err="1">
                  <a:solidFill>
                    <a:srgbClr val="4F3721"/>
                  </a:solidFill>
                  <a:latin typeface="Proxima Nova Rg" panose="02000506030000020004" pitchFamily="2" charset="0"/>
                </a:rPr>
                <a:t>pH</a:t>
              </a:r>
              <a:r>
                <a:rPr lang="pl-PL" sz="1100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 (rozpuszczalny w roztworze zasadowym, nierozpuszczalny w roztworze kwasowym)</a:t>
              </a:r>
            </a:p>
            <a:p>
              <a:pPr marL="171450" lvl="0" indent="-171450">
                <a:buFont typeface="Courier New" panose="02070309020205020404" pitchFamily="49" charset="0"/>
                <a:buChar char="o"/>
              </a:pPr>
              <a:r>
                <a:rPr lang="pl-PL" sz="1100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Ogranicza wymywanie azotanów do wód gruntowych</a:t>
              </a:r>
            </a:p>
            <a:p>
              <a:pPr marL="171450" lvl="0" indent="-171450">
                <a:buFont typeface="Courier New" panose="02070309020205020404" pitchFamily="49" charset="0"/>
                <a:buChar char="o"/>
              </a:pPr>
              <a:r>
                <a:rPr lang="pl-PL" sz="1100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Poprawia zdolność buforową gleb</a:t>
              </a:r>
            </a:p>
            <a:p>
              <a:pPr marL="171450" lvl="0" indent="-171450">
                <a:buFont typeface="Courier New" panose="02070309020205020404" pitchFamily="49" charset="0"/>
                <a:buChar char="o"/>
              </a:pPr>
              <a:r>
                <a:rPr lang="pl-PL" sz="1100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Rola w strukturze gleby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E1FFF72-3915-A542-AE24-0F10C66297DA}"/>
                </a:ext>
              </a:extLst>
            </p:cNvPr>
            <p:cNvSpPr/>
            <p:nvPr/>
          </p:nvSpPr>
          <p:spPr>
            <a:xfrm>
              <a:off x="7369506" y="5593599"/>
              <a:ext cx="169720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800" b="1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KWASY FULWOWE</a:t>
              </a:r>
              <a:endParaRPr lang="fr-FR" sz="1800" b="1" dirty="0">
                <a:solidFill>
                  <a:srgbClr val="4F3721"/>
                </a:solidFill>
                <a:latin typeface="Proxima Nova Rg" panose="02000506030000020004" pitchFamily="2" charset="0"/>
              </a:endParaRPr>
            </a:p>
            <a:p>
              <a:r>
                <a:rPr lang="fr-FR" sz="1200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Ciemno</a:t>
              </a:r>
              <a:r>
                <a:rPr lang="pl-PL" sz="1200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 </a:t>
              </a:r>
              <a:r>
                <a:rPr lang="fr-FR" sz="1200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żółty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CC41E77-7A08-0240-9278-BCB9264707F3}"/>
                </a:ext>
              </a:extLst>
            </p:cNvPr>
            <p:cNvSpPr/>
            <p:nvPr/>
          </p:nvSpPr>
          <p:spPr>
            <a:xfrm>
              <a:off x="8927722" y="5531826"/>
              <a:ext cx="4493254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lvl="0" indent="-171450">
                <a:buFont typeface="Courier New" panose="02070309020205020404" pitchFamily="49" charset="0"/>
                <a:buChar char="o"/>
              </a:pPr>
              <a:r>
                <a:rPr lang="pl-PL" sz="1100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Rozpuszczalny i mobilny w wodzie przy każdym poziomie </a:t>
              </a:r>
              <a:r>
                <a:rPr lang="pl-PL" sz="1100" dirty="0" err="1">
                  <a:solidFill>
                    <a:srgbClr val="4F3721"/>
                  </a:solidFill>
                  <a:latin typeface="Proxima Nova Rg" panose="02000506030000020004" pitchFamily="2" charset="0"/>
                </a:rPr>
                <a:t>pH</a:t>
              </a:r>
              <a:endParaRPr lang="pl-PL" sz="1100" dirty="0">
                <a:solidFill>
                  <a:srgbClr val="4F3721"/>
                </a:solidFill>
                <a:latin typeface="Proxima Nova Rg" panose="02000506030000020004" pitchFamily="2" charset="0"/>
              </a:endParaRPr>
            </a:p>
            <a:p>
              <a:pPr marL="171450" lvl="0" indent="-171450">
                <a:buFont typeface="Courier New" panose="02070309020205020404" pitchFamily="49" charset="0"/>
                <a:buChar char="o"/>
              </a:pPr>
              <a:r>
                <a:rPr lang="pl-PL" sz="1100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Zdolność do zatrzymywania, </a:t>
              </a:r>
              <a:r>
                <a:rPr lang="pl-PL" sz="1100" dirty="0" err="1">
                  <a:solidFill>
                    <a:srgbClr val="4F3721"/>
                  </a:solidFill>
                  <a:latin typeface="Proxima Nova Rg" panose="02000506030000020004" pitchFamily="2" charset="0"/>
                </a:rPr>
                <a:t>kompleksowania</a:t>
              </a:r>
              <a:r>
                <a:rPr lang="pl-PL" sz="1100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 i </a:t>
              </a:r>
              <a:r>
                <a:rPr lang="pl-PL" sz="1100" dirty="0" err="1">
                  <a:solidFill>
                    <a:srgbClr val="4F3721"/>
                  </a:solidFill>
                  <a:latin typeface="Proxima Nova Rg" panose="02000506030000020004" pitchFamily="2" charset="0"/>
                </a:rPr>
                <a:t>chelatowania</a:t>
              </a:r>
              <a:r>
                <a:rPr lang="pl-PL" sz="1100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 elementów dla lepszego wchłaniania przez roślinę</a:t>
              </a:r>
            </a:p>
            <a:p>
              <a:pPr marL="171450" lvl="0" indent="-171450">
                <a:buFont typeface="Courier New" panose="02070309020205020404" pitchFamily="49" charset="0"/>
                <a:buChar char="o"/>
              </a:pPr>
              <a:r>
                <a:rPr lang="pl-PL" sz="1100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Niska masa cząsteczkowa dla lepszej penetracji membrany</a:t>
              </a:r>
            </a:p>
            <a:p>
              <a:pPr marL="171450" lvl="0" indent="-171450">
                <a:buFont typeface="Courier New" panose="02070309020205020404" pitchFamily="49" charset="0"/>
                <a:buChar char="o"/>
              </a:pPr>
              <a:r>
                <a:rPr lang="pl-PL" sz="1100" dirty="0">
                  <a:solidFill>
                    <a:srgbClr val="4F3721"/>
                  </a:solidFill>
                  <a:latin typeface="Proxima Nova Rg" panose="02000506030000020004" pitchFamily="2" charset="0"/>
                </a:rPr>
                <a:t>Poprawia aktywność biologiczną gleb</a:t>
              </a:r>
              <a:endParaRPr lang="fr-FR" sz="1100" dirty="0">
                <a:solidFill>
                  <a:srgbClr val="4F3721"/>
                </a:solidFill>
                <a:latin typeface="Proxima Nova Rg" panose="02000506030000020004" pitchFamily="2" charset="0"/>
              </a:endParaRPr>
            </a:p>
          </p:txBody>
        </p:sp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21A923F4-27F2-6147-B557-E62479D40BF2}"/>
                </a:ext>
              </a:extLst>
            </p:cNvPr>
            <p:cNvCxnSpPr>
              <a:endCxn id="22" idx="1"/>
            </p:cNvCxnSpPr>
            <p:nvPr/>
          </p:nvCxnSpPr>
          <p:spPr>
            <a:xfrm flipV="1">
              <a:off x="6698755" y="2749136"/>
              <a:ext cx="412491" cy="516995"/>
            </a:xfrm>
            <a:prstGeom prst="line">
              <a:avLst/>
            </a:prstGeom>
            <a:ln w="12700">
              <a:solidFill>
                <a:srgbClr val="4F372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8F27A267-475D-2242-8626-C02F2BECDD6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39558" y="3405432"/>
              <a:ext cx="5964" cy="3538757"/>
            </a:xfrm>
            <a:prstGeom prst="line">
              <a:avLst/>
            </a:prstGeom>
            <a:ln w="12700">
              <a:solidFill>
                <a:srgbClr val="4F37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C43D82DA-0913-DD48-B802-AF629BB628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17965" y="3418532"/>
              <a:ext cx="573295" cy="141542"/>
            </a:xfrm>
            <a:prstGeom prst="line">
              <a:avLst/>
            </a:prstGeom>
            <a:ln w="12700">
              <a:solidFill>
                <a:srgbClr val="4F372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5"/>
          <p:cNvSpPr/>
          <p:nvPr/>
        </p:nvSpPr>
        <p:spPr>
          <a:xfrm>
            <a:off x="4990453" y="1123943"/>
            <a:ext cx="8454085" cy="101566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</p:spPr>
        <p:txBody>
          <a:bodyPr wrap="square">
            <a:spAutoFit/>
          </a:bodyPr>
          <a:lstStyle/>
          <a:p>
            <a:pPr lvl="0" defTabSz="1310916"/>
            <a:r>
              <a:rPr lang="pl-PL" sz="1200" b="1" u="sng" dirty="0">
                <a:latin typeface="Proxima Nova Rg" panose="02000506030000020004" pitchFamily="2" charset="0"/>
                <a:cs typeface="Calibri"/>
              </a:rPr>
              <a:t>SUBSTANCJE HUMICZNE</a:t>
            </a:r>
            <a:r>
              <a:rPr lang="pl-PL" sz="1200" dirty="0">
                <a:latin typeface="Proxima Nova Rg" panose="02000506030000020004" pitchFamily="2" charset="0"/>
                <a:cs typeface="Calibri"/>
              </a:rPr>
              <a:t>: Naturalne materiały zawarte w glebie. Stanowią mieszaninę HUMIN, KWASÓW HUMINOWYCH, KWASÓW FULWIOWYCH</a:t>
            </a:r>
            <a:endParaRPr lang="pl-PL" sz="1200" b="1" u="sng" dirty="0">
              <a:latin typeface="Proxima Nova Rg" panose="02000506030000020004" pitchFamily="2" charset="0"/>
              <a:cs typeface="Calibri"/>
            </a:endParaRPr>
          </a:p>
          <a:p>
            <a:pPr lvl="0" defTabSz="1310916"/>
            <a:r>
              <a:rPr lang="pl-PL" sz="1200" b="1" u="sng" dirty="0">
                <a:latin typeface="Proxima Nova Rg" panose="02000506030000020004" pitchFamily="2" charset="0"/>
                <a:cs typeface="Calibri"/>
              </a:rPr>
              <a:t>KWASY HUMINOWE</a:t>
            </a:r>
            <a:r>
              <a:rPr lang="pl-PL" sz="1200" dirty="0">
                <a:latin typeface="Proxima Nova Rg" panose="02000506030000020004" pitchFamily="2" charset="0"/>
                <a:cs typeface="Calibri"/>
              </a:rPr>
              <a:t>: Związki organiczne pochodzące z próchnicy, torfu i węgla brunatnego.</a:t>
            </a:r>
          </a:p>
          <a:p>
            <a:pPr lvl="0" defTabSz="1310916"/>
            <a:r>
              <a:rPr lang="pl-PL" sz="1200" b="1" u="sng" dirty="0">
                <a:latin typeface="Proxima Nova Rg" panose="02000506030000020004" pitchFamily="2" charset="0"/>
                <a:cs typeface="Calibri"/>
              </a:rPr>
              <a:t>KWASY FULWOWE</a:t>
            </a:r>
            <a:r>
              <a:rPr lang="pl-PL" sz="1200" dirty="0">
                <a:latin typeface="Proxima Nova Rg" panose="02000506030000020004" pitchFamily="2" charset="0"/>
                <a:cs typeface="Calibri"/>
              </a:rPr>
              <a:t>: Mają taki sam charakter jak kwasy humusowe, ale składają się z mniejszych i mniej spolimeryzowanych cząsteczek.</a:t>
            </a:r>
            <a:endParaRPr lang="fr-FR" sz="1200" dirty="0">
              <a:latin typeface="Proxima Nova Rg" panose="02000506030000020004" pitchFamily="2" charset="0"/>
              <a:cs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49612" y="3142915"/>
            <a:ext cx="4267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u="sng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SUBSTANCJE HUMI</a:t>
            </a:r>
            <a:r>
              <a:rPr lang="pl-PL" sz="2400" b="1" u="sng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NOWE</a:t>
            </a:r>
            <a:r>
              <a:rPr lang="fr-FR" sz="2400" b="1" u="sng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:</a:t>
            </a:r>
            <a:endParaRPr lang="en-GB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F6BCC29-9F04-8B4B-8DC6-1D052141A3A8}"/>
              </a:ext>
            </a:extLst>
          </p:cNvPr>
          <p:cNvSpPr txBox="1"/>
          <p:nvPr/>
        </p:nvSpPr>
        <p:spPr>
          <a:xfrm>
            <a:off x="4295544" y="3701893"/>
            <a:ext cx="6190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chemeClr val="bg1"/>
                </a:solidFill>
              </a:rPr>
              <a:t>HUMUS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417E91E-49A0-CF43-A7A8-F95FA80A1A5F}"/>
              </a:ext>
            </a:extLst>
          </p:cNvPr>
          <p:cNvSpPr txBox="1"/>
          <p:nvPr/>
        </p:nvSpPr>
        <p:spPr>
          <a:xfrm>
            <a:off x="3954189" y="4194322"/>
            <a:ext cx="98777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50" dirty="0">
                <a:solidFill>
                  <a:schemeClr val="bg1"/>
                </a:solidFill>
              </a:rPr>
              <a:t>GLEBA GÓRNA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CD40F27-3E99-3745-914D-3105F23AE2FD}"/>
              </a:ext>
            </a:extLst>
          </p:cNvPr>
          <p:cNvSpPr txBox="1"/>
          <p:nvPr/>
        </p:nvSpPr>
        <p:spPr>
          <a:xfrm>
            <a:off x="4135329" y="5163274"/>
            <a:ext cx="8066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50" dirty="0">
                <a:solidFill>
                  <a:schemeClr val="bg1"/>
                </a:solidFill>
              </a:rPr>
              <a:t>PODGLEBIE</a:t>
            </a:r>
          </a:p>
          <a:p>
            <a:pPr algn="r"/>
            <a:endParaRPr lang="en-GB" sz="1050" dirty="0">
              <a:solidFill>
                <a:schemeClr val="bg1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2BEF773-4088-1949-9EC0-7F656D5CB271}"/>
              </a:ext>
            </a:extLst>
          </p:cNvPr>
          <p:cNvSpPr txBox="1"/>
          <p:nvPr/>
        </p:nvSpPr>
        <p:spPr>
          <a:xfrm>
            <a:off x="3542176" y="6075528"/>
            <a:ext cx="13676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50" dirty="0">
                <a:solidFill>
                  <a:schemeClr val="bg1"/>
                </a:solidFill>
              </a:rPr>
              <a:t> SKAŁA</a:t>
            </a:r>
            <a:r>
              <a:rPr lang="pl-PL" sz="1050" dirty="0">
                <a:solidFill>
                  <a:schemeClr val="bg1"/>
                </a:solidFill>
              </a:rPr>
              <a:t> MACIERZYSTA</a:t>
            </a:r>
            <a:endParaRPr lang="en-GB" sz="1050" dirty="0">
              <a:solidFill>
                <a:schemeClr val="bg1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D21F9129-5071-B743-B07A-DB4603D67EC3}"/>
              </a:ext>
            </a:extLst>
          </p:cNvPr>
          <p:cNvSpPr txBox="1"/>
          <p:nvPr/>
        </p:nvSpPr>
        <p:spPr>
          <a:xfrm>
            <a:off x="3736181" y="6893796"/>
            <a:ext cx="11528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50" dirty="0">
                <a:solidFill>
                  <a:schemeClr val="bg1"/>
                </a:solidFill>
              </a:rPr>
              <a:t>PODŁOŻE SKALNE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C03DF49-3464-6C4F-917A-9213A50F88B1}"/>
              </a:ext>
            </a:extLst>
          </p:cNvPr>
          <p:cNvSpPr/>
          <p:nvPr/>
        </p:nvSpPr>
        <p:spPr>
          <a:xfrm>
            <a:off x="38048" y="3325488"/>
            <a:ext cx="37586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2000" dirty="0">
                <a:solidFill>
                  <a:schemeClr val="bg1"/>
                </a:solidFill>
                <a:latin typeface="Proxima Nova Rg" panose="02000506030000020004" pitchFamily="2" charset="0"/>
              </a:rPr>
              <a:t>Ujemnie naładowana gąbka organiczna, która zatrzymuje wilgoć i przyczynia się do stabilności, struktury i zdolności magazynowania składników odżywczych zdrowych gleb.</a:t>
            </a:r>
          </a:p>
          <a:p>
            <a:pPr lvl="0"/>
            <a:endParaRPr lang="pl-PL" sz="2000" dirty="0">
              <a:solidFill>
                <a:schemeClr val="bg1"/>
              </a:solidFill>
              <a:latin typeface="Proxima Nova Rg" panose="02000506030000020004" pitchFamily="2" charset="0"/>
            </a:endParaRPr>
          </a:p>
          <a:p>
            <a:pPr lvl="0"/>
            <a:r>
              <a:rPr lang="pl-PL" sz="2000" b="1" dirty="0">
                <a:solidFill>
                  <a:schemeClr val="bg1"/>
                </a:solidFill>
                <a:latin typeface="Proxima Nova Rg" panose="02000506030000020004" pitchFamily="2" charset="0"/>
              </a:rPr>
              <a:t>Niezbędne wsparcie życia gleby</a:t>
            </a:r>
            <a:r>
              <a:rPr lang="pl-PL" sz="2000" dirty="0">
                <a:solidFill>
                  <a:schemeClr val="bg1"/>
                </a:solidFill>
                <a:latin typeface="Proxima Nova Rg" panose="02000506030000020004" pitchFamily="2" charset="0"/>
              </a:rPr>
              <a:t>.</a:t>
            </a:r>
            <a:endParaRPr lang="fr-FR" sz="2000" b="1" dirty="0">
              <a:solidFill>
                <a:schemeClr val="bg1"/>
              </a:solidFill>
              <a:latin typeface="Proxima Nova Rg" panose="02000506030000020004" pitchFamily="2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50334D23-0F03-0C4B-8353-F39D3CE22E30}"/>
              </a:ext>
            </a:extLst>
          </p:cNvPr>
          <p:cNvSpPr txBox="1"/>
          <p:nvPr/>
        </p:nvSpPr>
        <p:spPr>
          <a:xfrm>
            <a:off x="13340" y="1730436"/>
            <a:ext cx="4922691" cy="1412479"/>
          </a:xfrm>
          <a:prstGeom prst="rect">
            <a:avLst/>
          </a:prstGeom>
          <a:noFill/>
        </p:spPr>
        <p:txBody>
          <a:bodyPr wrap="square" lIns="153326" tIns="76665" rIns="153326" bIns="76665" rtlCol="0">
            <a:spAutoFit/>
          </a:bodyPr>
          <a:lstStyle/>
          <a:p>
            <a:pPr lvl="0">
              <a:lnSpc>
                <a:spcPts val="4900"/>
              </a:lnSpc>
            </a:pPr>
            <a:r>
              <a:rPr lang="pl-PL" sz="3200" b="1" spc="-300" dirty="0">
                <a:solidFill>
                  <a:prstClr val="white"/>
                </a:solidFill>
                <a:latin typeface="Proxima Nova Alt Bd"/>
                <a:cs typeface="Times New Roman" panose="02020603050405020304" pitchFamily="18" charset="0"/>
              </a:rPr>
              <a:t>            Co  to  jest</a:t>
            </a:r>
            <a:r>
              <a:rPr lang="fr-FR" sz="3200" b="1" spc="-300" dirty="0">
                <a:solidFill>
                  <a:prstClr val="white"/>
                </a:solidFill>
                <a:latin typeface="Proxima Nova Alt Bd"/>
                <a:cs typeface="Times New Roman" panose="02020603050405020304" pitchFamily="18" charset="0"/>
              </a:rPr>
              <a:t> </a:t>
            </a:r>
            <a:r>
              <a:rPr lang="pl-PL" sz="3200" b="1" spc="-300" dirty="0">
                <a:solidFill>
                  <a:prstClr val="white"/>
                </a:solidFill>
                <a:latin typeface="Proxima Nova Alt Bd"/>
                <a:cs typeface="Times New Roman" panose="02020603050405020304" pitchFamily="18" charset="0"/>
              </a:rPr>
              <a:t> </a:t>
            </a:r>
          </a:p>
          <a:p>
            <a:pPr lvl="0" algn="ctr">
              <a:lnSpc>
                <a:spcPts val="4900"/>
              </a:lnSpc>
            </a:pPr>
            <a:r>
              <a:rPr lang="fr-FR" sz="6000" b="1" spc="-300" dirty="0">
                <a:solidFill>
                  <a:prstClr val="white"/>
                </a:solidFill>
                <a:latin typeface="Proxima Nova Alt Bd"/>
              </a:rPr>
              <a:t>HUMUS</a:t>
            </a:r>
            <a:r>
              <a:rPr lang="pl-PL" sz="6000" b="1" spc="-300" dirty="0">
                <a:solidFill>
                  <a:prstClr val="white"/>
                </a:solidFill>
                <a:latin typeface="Proxima Nova Alt Bd"/>
              </a:rPr>
              <a:t>  </a:t>
            </a:r>
            <a:r>
              <a:rPr lang="fr-FR" sz="6000" b="1" spc="-300" dirty="0">
                <a:solidFill>
                  <a:prstClr val="white"/>
                </a:solidFill>
                <a:latin typeface="Proxima Nova Alt Bd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28055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2A87F75-0A1C-CE4F-9C6E-D6FF709AAA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265" t="74341" r="5558" b="1095"/>
          <a:stretch/>
        </p:blipFill>
        <p:spPr>
          <a:xfrm flipH="1">
            <a:off x="4990453" y="-11384"/>
            <a:ext cx="8454084" cy="2120732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sz="quarter" idx="4294967295"/>
          </p:nvPr>
        </p:nvSpPr>
        <p:spPr>
          <a:xfrm>
            <a:off x="129209" y="3551288"/>
            <a:ext cx="4623897" cy="2630359"/>
          </a:xfrm>
          <a:prstGeom prst="rect">
            <a:avLst/>
          </a:prstGeom>
          <a:solidFill>
            <a:srgbClr val="4F3721">
              <a:alpha val="53000"/>
            </a:srgbClr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18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Jest to różnorodność </a:t>
            </a:r>
            <a:r>
              <a:rPr lang="pl-PL" sz="1800" b="1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kwasów organicznych </a:t>
            </a:r>
            <a:r>
              <a:rPr lang="pl-PL" sz="18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zawartych w próchnicy, która jest </a:t>
            </a:r>
            <a:r>
              <a:rPr lang="pl-PL" sz="1800" b="1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rozpuszczalna w wodzie przy każdym poziomie </a:t>
            </a:r>
            <a:r>
              <a:rPr lang="pl-PL" sz="1800" b="1" dirty="0" err="1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pH</a:t>
            </a:r>
            <a:r>
              <a:rPr lang="pl-PL" sz="1800" b="1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l-PL" sz="1800" b="1" dirty="0">
              <a:solidFill>
                <a:schemeClr val="bg1"/>
              </a:solidFill>
              <a:latin typeface="Proxima Nova Rg" panose="02000506030000020004" pitchFamily="2" charset="0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18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Te substancje humusowe poprawiają </a:t>
            </a:r>
            <a:r>
              <a:rPr lang="pl-PL" sz="1800" b="1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właściwości fizyczne, chemiczne </a:t>
            </a:r>
            <a:r>
              <a:rPr lang="pl-PL" sz="18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i </a:t>
            </a:r>
            <a:r>
              <a:rPr lang="pl-PL" sz="1800" b="1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biologiczne</a:t>
            </a:r>
            <a:r>
              <a:rPr lang="pl-PL" sz="18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 gleby i są niezwykle </a:t>
            </a:r>
            <a:r>
              <a:rPr lang="pl-PL" sz="1800" b="1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skuteczne</a:t>
            </a:r>
            <a:r>
              <a:rPr lang="pl-PL" sz="18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 dla roślin.</a:t>
            </a:r>
            <a:endParaRPr lang="fr-FR" sz="1800" b="1" dirty="0">
              <a:solidFill>
                <a:schemeClr val="bg1"/>
              </a:solidFill>
              <a:latin typeface="Proxima Nova Rg" panose="02000506030000020004" pitchFamily="2" charset="0"/>
              <a:cs typeface="Calibri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DA1F7BE-7EF1-2B4B-9D37-01BE9144BD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017" y="1217133"/>
            <a:ext cx="2040551" cy="218861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0334D23-0F03-0C4B-8353-F39D3CE22E30}"/>
              </a:ext>
            </a:extLst>
          </p:cNvPr>
          <p:cNvSpPr txBox="1"/>
          <p:nvPr/>
        </p:nvSpPr>
        <p:spPr>
          <a:xfrm>
            <a:off x="304016" y="1821379"/>
            <a:ext cx="4922691" cy="1438833"/>
          </a:xfrm>
          <a:prstGeom prst="rect">
            <a:avLst/>
          </a:prstGeom>
          <a:noFill/>
        </p:spPr>
        <p:txBody>
          <a:bodyPr wrap="square" lIns="153326" tIns="76665" rIns="153326" bIns="76665" rtlCol="0">
            <a:spAutoFit/>
          </a:bodyPr>
          <a:lstStyle/>
          <a:p>
            <a:pPr lvl="0">
              <a:lnSpc>
                <a:spcPts val="4900"/>
              </a:lnSpc>
            </a:pPr>
            <a:r>
              <a:rPr lang="pl-PL" sz="5400" spc="-300" dirty="0">
                <a:solidFill>
                  <a:prstClr val="white"/>
                </a:solidFill>
                <a:latin typeface="Proxima Nova Rg" panose="02000506030000020004" pitchFamily="2" charset="0"/>
              </a:rPr>
              <a:t>Kwasy</a:t>
            </a:r>
            <a:endParaRPr lang="fr-FR" sz="5400" spc="-300" dirty="0">
              <a:solidFill>
                <a:prstClr val="white"/>
              </a:solidFill>
              <a:latin typeface="Proxima Nova Rg" panose="02000506030000020004" pitchFamily="2" charset="0"/>
            </a:endParaRPr>
          </a:p>
          <a:p>
            <a:pPr lvl="0">
              <a:lnSpc>
                <a:spcPts val="4900"/>
              </a:lnSpc>
            </a:pPr>
            <a:r>
              <a:rPr lang="pl-PL" sz="4800" b="1" spc="-300" dirty="0">
                <a:solidFill>
                  <a:prstClr val="white"/>
                </a:solidFill>
                <a:latin typeface="Proxima Nova Rg" panose="02000506030000020004" pitchFamily="2" charset="0"/>
              </a:rPr>
              <a:t>FULWOVE</a:t>
            </a:r>
            <a:endParaRPr lang="fr-FR" sz="4800" b="1" spc="-300" dirty="0">
              <a:solidFill>
                <a:prstClr val="white"/>
              </a:solidFill>
              <a:latin typeface="Proxima Nova Rg" panose="02000506030000020004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09B20FD-37BE-C041-847B-D6834275B685}"/>
              </a:ext>
            </a:extLst>
          </p:cNvPr>
          <p:cNvGrpSpPr/>
          <p:nvPr/>
        </p:nvGrpSpPr>
        <p:grpSpPr>
          <a:xfrm>
            <a:off x="6369475" y="4513347"/>
            <a:ext cx="3711392" cy="2665476"/>
            <a:chOff x="1433532" y="2606388"/>
            <a:chExt cx="4392488" cy="2844987"/>
          </a:xfrm>
        </p:grpSpPr>
        <p:sp>
          <p:nvSpPr>
            <p:cNvPr id="11" name="Triangle isocèle 44">
              <a:extLst>
                <a:ext uri="{FF2B5EF4-FFF2-40B4-BE49-F238E27FC236}">
                  <a16:creationId xmlns:a16="http://schemas.microsoft.com/office/drawing/2014/main" id="{67B39A81-C618-874F-96AE-5423DF7665D0}"/>
                </a:ext>
              </a:extLst>
            </p:cNvPr>
            <p:cNvSpPr/>
            <p:nvPr/>
          </p:nvSpPr>
          <p:spPr>
            <a:xfrm>
              <a:off x="1433532" y="2611388"/>
              <a:ext cx="4392488" cy="2839987"/>
            </a:xfrm>
            <a:prstGeom prst="triangle">
              <a:avLst/>
            </a:prstGeom>
            <a:solidFill>
              <a:schemeClr val="accent2">
                <a:lumMod val="75000"/>
                <a:alpha val="63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 dirty="0">
                <a:solidFill>
                  <a:srgbClr val="3E1F00"/>
                </a:solidFill>
                <a:latin typeface="Proxima Nova Rg" panose="02000506030000020004" pitchFamily="2" charset="0"/>
              </a:endParaRPr>
            </a:p>
          </p:txBody>
        </p:sp>
        <p:sp>
          <p:nvSpPr>
            <p:cNvPr id="14" name="Triangle isocèle 45">
              <a:extLst>
                <a:ext uri="{FF2B5EF4-FFF2-40B4-BE49-F238E27FC236}">
                  <a16:creationId xmlns:a16="http://schemas.microsoft.com/office/drawing/2014/main" id="{A6720521-42A7-E045-9120-5B74338C40E2}"/>
                </a:ext>
              </a:extLst>
            </p:cNvPr>
            <p:cNvSpPr/>
            <p:nvPr/>
          </p:nvSpPr>
          <p:spPr>
            <a:xfrm>
              <a:off x="1849612" y="2620509"/>
              <a:ext cx="3560327" cy="2301948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  <a:alpha val="62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 dirty="0">
                <a:solidFill>
                  <a:srgbClr val="3E1F00"/>
                </a:solidFill>
                <a:latin typeface="Proxima Nova Rg" panose="02000506030000020004" pitchFamily="2" charset="0"/>
              </a:endParaRPr>
            </a:p>
          </p:txBody>
        </p:sp>
        <p:sp>
          <p:nvSpPr>
            <p:cNvPr id="15" name="Triangle isocèle 46">
              <a:extLst>
                <a:ext uri="{FF2B5EF4-FFF2-40B4-BE49-F238E27FC236}">
                  <a16:creationId xmlns:a16="http://schemas.microsoft.com/office/drawing/2014/main" id="{08D14A86-0CE3-3845-BCF6-C24064BC4F54}"/>
                </a:ext>
              </a:extLst>
            </p:cNvPr>
            <p:cNvSpPr/>
            <p:nvPr/>
          </p:nvSpPr>
          <p:spPr>
            <a:xfrm>
              <a:off x="2204101" y="2606711"/>
              <a:ext cx="2851347" cy="1843554"/>
            </a:xfrm>
            <a:prstGeom prst="triangle">
              <a:avLst/>
            </a:prstGeom>
            <a:solidFill>
              <a:schemeClr val="accent2">
                <a:lumMod val="40000"/>
                <a:lumOff val="60000"/>
                <a:alpha val="57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 dirty="0">
                <a:solidFill>
                  <a:srgbClr val="3E1F00"/>
                </a:solidFill>
                <a:latin typeface="Proxima Nova Rg" panose="02000506030000020004" pitchFamily="2" charset="0"/>
              </a:endParaRPr>
            </a:p>
          </p:txBody>
        </p:sp>
        <p:sp>
          <p:nvSpPr>
            <p:cNvPr id="16" name="Triangle isocèle 47">
              <a:extLst>
                <a:ext uri="{FF2B5EF4-FFF2-40B4-BE49-F238E27FC236}">
                  <a16:creationId xmlns:a16="http://schemas.microsoft.com/office/drawing/2014/main" id="{91251D36-5F04-8B40-9242-B742308AE70B}"/>
                </a:ext>
              </a:extLst>
            </p:cNvPr>
            <p:cNvSpPr/>
            <p:nvPr/>
          </p:nvSpPr>
          <p:spPr>
            <a:xfrm>
              <a:off x="2559700" y="2606388"/>
              <a:ext cx="2155578" cy="1393700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  <a:alpha val="72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 dirty="0">
                <a:solidFill>
                  <a:srgbClr val="3E1F00"/>
                </a:solidFill>
                <a:latin typeface="Proxima Nova Rg" panose="02000506030000020004" pitchFamily="2" charset="0"/>
              </a:endParaRPr>
            </a:p>
          </p:txBody>
        </p:sp>
        <p:sp>
          <p:nvSpPr>
            <p:cNvPr id="21" name="Triangle isocèle 48">
              <a:extLst>
                <a:ext uri="{FF2B5EF4-FFF2-40B4-BE49-F238E27FC236}">
                  <a16:creationId xmlns:a16="http://schemas.microsoft.com/office/drawing/2014/main" id="{C299971B-CBBB-2B4F-8FC2-52D531154049}"/>
                </a:ext>
              </a:extLst>
            </p:cNvPr>
            <p:cNvSpPr/>
            <p:nvPr/>
          </p:nvSpPr>
          <p:spPr>
            <a:xfrm>
              <a:off x="2911252" y="2611387"/>
              <a:ext cx="1437051" cy="929133"/>
            </a:xfrm>
            <a:prstGeom prst="triangle">
              <a:avLst/>
            </a:prstGeom>
            <a:solidFill>
              <a:srgbClr val="FFCCCC">
                <a:alpha val="45000"/>
              </a:srgb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21" dirty="0">
                <a:solidFill>
                  <a:srgbClr val="3E1F00"/>
                </a:solidFill>
                <a:latin typeface="Proxima Nova Rg" panose="02000506030000020004" pitchFamily="2" charset="0"/>
              </a:endParaRPr>
            </a:p>
          </p:txBody>
        </p:sp>
      </p:grpSp>
      <p:sp>
        <p:nvSpPr>
          <p:cNvPr id="22" name="Ellipse 21">
            <a:extLst>
              <a:ext uri="{FF2B5EF4-FFF2-40B4-BE49-F238E27FC236}">
                <a16:creationId xmlns:a16="http://schemas.microsoft.com/office/drawing/2014/main" id="{1400131D-E15B-614B-9E15-1A5E14F80188}"/>
              </a:ext>
            </a:extLst>
          </p:cNvPr>
          <p:cNvSpPr/>
          <p:nvPr/>
        </p:nvSpPr>
        <p:spPr>
          <a:xfrm>
            <a:off x="7644200" y="3280698"/>
            <a:ext cx="1203528" cy="1148535"/>
          </a:xfrm>
          <a:prstGeom prst="ellipse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641" dirty="0">
              <a:latin typeface="Proxima Nova Rg" panose="02000506030000020004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166DBED-F3A6-374A-8E69-1E00D927B119}"/>
              </a:ext>
            </a:extLst>
          </p:cNvPr>
          <p:cNvSpPr/>
          <p:nvPr/>
        </p:nvSpPr>
        <p:spPr>
          <a:xfrm>
            <a:off x="7586045" y="3496571"/>
            <a:ext cx="1256371" cy="7021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321" dirty="0">
                <a:solidFill>
                  <a:srgbClr val="3E1F00"/>
                </a:solidFill>
                <a:latin typeface="Proxima Nova Rg" panose="02000506030000020004" pitchFamily="2" charset="0"/>
              </a:rPr>
              <a:t>Rozpuszczaln</a:t>
            </a:r>
            <a:r>
              <a:rPr lang="pl-PL" sz="1321" dirty="0">
                <a:solidFill>
                  <a:srgbClr val="3E1F00"/>
                </a:solidFill>
                <a:latin typeface="Proxima Nova Rg" panose="02000506030000020004" pitchFamily="2" charset="0"/>
              </a:rPr>
              <a:t>e</a:t>
            </a:r>
            <a:endParaRPr lang="fr-FR" sz="1321" dirty="0">
              <a:solidFill>
                <a:srgbClr val="3E1F00"/>
              </a:solidFill>
              <a:latin typeface="Proxima Nova Rg" panose="02000506030000020004" pitchFamily="2" charset="0"/>
            </a:endParaRPr>
          </a:p>
          <a:p>
            <a:pPr algn="ctr"/>
            <a:r>
              <a:rPr lang="fr-FR" sz="1321" dirty="0">
                <a:solidFill>
                  <a:srgbClr val="3E1F00"/>
                </a:solidFill>
                <a:latin typeface="Proxima Nova Rg" panose="02000506030000020004" pitchFamily="2" charset="0"/>
              </a:rPr>
              <a:t>Fenolow</a:t>
            </a:r>
            <a:r>
              <a:rPr lang="pl-PL" sz="1321" dirty="0">
                <a:solidFill>
                  <a:srgbClr val="3E1F00"/>
                </a:solidFill>
                <a:latin typeface="Proxima Nova Rg" panose="02000506030000020004" pitchFamily="2" charset="0"/>
              </a:rPr>
              <a:t>e</a:t>
            </a:r>
            <a:endParaRPr lang="fr-FR" sz="1321" dirty="0">
              <a:solidFill>
                <a:srgbClr val="3E1F00"/>
              </a:solidFill>
              <a:latin typeface="Proxima Nova Rg" panose="02000506030000020004" pitchFamily="2" charset="0"/>
            </a:endParaRPr>
          </a:p>
          <a:p>
            <a:pPr algn="ctr"/>
            <a:r>
              <a:rPr lang="fr-FR" sz="1321" dirty="0">
                <a:solidFill>
                  <a:srgbClr val="3E1F00"/>
                </a:solidFill>
                <a:latin typeface="Proxima Nova Rg" panose="02000506030000020004" pitchFamily="2" charset="0"/>
              </a:rPr>
              <a:t>związki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182F05F-BE56-934B-A092-97F479F6E706}"/>
              </a:ext>
            </a:extLst>
          </p:cNvPr>
          <p:cNvGrpSpPr/>
          <p:nvPr/>
        </p:nvGrpSpPr>
        <p:grpSpPr>
          <a:xfrm>
            <a:off x="6369475" y="4513347"/>
            <a:ext cx="3711392" cy="2665476"/>
            <a:chOff x="1433532" y="2606388"/>
            <a:chExt cx="4392488" cy="2844987"/>
          </a:xfrm>
        </p:grpSpPr>
        <p:sp>
          <p:nvSpPr>
            <p:cNvPr id="26" name="Triangle isocèle 44">
              <a:extLst>
                <a:ext uri="{FF2B5EF4-FFF2-40B4-BE49-F238E27FC236}">
                  <a16:creationId xmlns:a16="http://schemas.microsoft.com/office/drawing/2014/main" id="{B6B4A41A-7F17-004A-9383-ECBA4D9898AB}"/>
                </a:ext>
              </a:extLst>
            </p:cNvPr>
            <p:cNvSpPr/>
            <p:nvPr/>
          </p:nvSpPr>
          <p:spPr>
            <a:xfrm>
              <a:off x="1433532" y="2611388"/>
              <a:ext cx="4392488" cy="2839987"/>
            </a:xfrm>
            <a:prstGeom prst="triangle">
              <a:avLst/>
            </a:prstGeom>
            <a:solidFill>
              <a:schemeClr val="accent2">
                <a:lumMod val="75000"/>
                <a:alpha val="63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 dirty="0">
                <a:solidFill>
                  <a:srgbClr val="3E1F00"/>
                </a:solidFill>
                <a:latin typeface="Proxima Nova Rg" panose="02000506030000020004" pitchFamily="2" charset="0"/>
              </a:endParaRPr>
            </a:p>
          </p:txBody>
        </p:sp>
        <p:sp>
          <p:nvSpPr>
            <p:cNvPr id="27" name="Triangle isocèle 45">
              <a:extLst>
                <a:ext uri="{FF2B5EF4-FFF2-40B4-BE49-F238E27FC236}">
                  <a16:creationId xmlns:a16="http://schemas.microsoft.com/office/drawing/2014/main" id="{FE78E3FB-9372-344F-885C-A57AF06D511C}"/>
                </a:ext>
              </a:extLst>
            </p:cNvPr>
            <p:cNvSpPr/>
            <p:nvPr/>
          </p:nvSpPr>
          <p:spPr>
            <a:xfrm>
              <a:off x="1849612" y="2620509"/>
              <a:ext cx="3560327" cy="2301948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  <a:alpha val="62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 dirty="0">
                <a:solidFill>
                  <a:srgbClr val="3E1F00"/>
                </a:solidFill>
                <a:latin typeface="Proxima Nova Rg" panose="02000506030000020004" pitchFamily="2" charset="0"/>
              </a:endParaRPr>
            </a:p>
          </p:txBody>
        </p:sp>
        <p:sp>
          <p:nvSpPr>
            <p:cNvPr id="28" name="Triangle isocèle 46">
              <a:extLst>
                <a:ext uri="{FF2B5EF4-FFF2-40B4-BE49-F238E27FC236}">
                  <a16:creationId xmlns:a16="http://schemas.microsoft.com/office/drawing/2014/main" id="{5C56DD8F-BE5E-2046-B944-400EB77FEEFB}"/>
                </a:ext>
              </a:extLst>
            </p:cNvPr>
            <p:cNvSpPr/>
            <p:nvPr/>
          </p:nvSpPr>
          <p:spPr>
            <a:xfrm>
              <a:off x="2204101" y="2606711"/>
              <a:ext cx="2851347" cy="1843554"/>
            </a:xfrm>
            <a:prstGeom prst="triangle">
              <a:avLst/>
            </a:prstGeom>
            <a:solidFill>
              <a:schemeClr val="accent2">
                <a:lumMod val="40000"/>
                <a:lumOff val="60000"/>
                <a:alpha val="57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 dirty="0">
                <a:solidFill>
                  <a:srgbClr val="3E1F00"/>
                </a:solidFill>
                <a:latin typeface="Proxima Nova Rg" panose="02000506030000020004" pitchFamily="2" charset="0"/>
              </a:endParaRPr>
            </a:p>
          </p:txBody>
        </p:sp>
        <p:sp>
          <p:nvSpPr>
            <p:cNvPr id="30" name="Triangle isocèle 47">
              <a:extLst>
                <a:ext uri="{FF2B5EF4-FFF2-40B4-BE49-F238E27FC236}">
                  <a16:creationId xmlns:a16="http://schemas.microsoft.com/office/drawing/2014/main" id="{AA3F9C06-CE0B-1C4C-A9E3-27C8D280B612}"/>
                </a:ext>
              </a:extLst>
            </p:cNvPr>
            <p:cNvSpPr/>
            <p:nvPr/>
          </p:nvSpPr>
          <p:spPr>
            <a:xfrm>
              <a:off x="2559700" y="2606388"/>
              <a:ext cx="2155578" cy="1393700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  <a:alpha val="72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 dirty="0">
                <a:solidFill>
                  <a:srgbClr val="3E1F00"/>
                </a:solidFill>
                <a:latin typeface="Proxima Nova Rg" panose="02000506030000020004" pitchFamily="2" charset="0"/>
              </a:endParaRPr>
            </a:p>
          </p:txBody>
        </p:sp>
        <p:sp>
          <p:nvSpPr>
            <p:cNvPr id="31" name="Triangle isocèle 48">
              <a:extLst>
                <a:ext uri="{FF2B5EF4-FFF2-40B4-BE49-F238E27FC236}">
                  <a16:creationId xmlns:a16="http://schemas.microsoft.com/office/drawing/2014/main" id="{EB83CD3C-1820-F54D-98FC-694B1710C0F9}"/>
                </a:ext>
              </a:extLst>
            </p:cNvPr>
            <p:cNvSpPr/>
            <p:nvPr/>
          </p:nvSpPr>
          <p:spPr>
            <a:xfrm>
              <a:off x="2911252" y="2611387"/>
              <a:ext cx="1437051" cy="929133"/>
            </a:xfrm>
            <a:prstGeom prst="triangle">
              <a:avLst/>
            </a:prstGeom>
            <a:solidFill>
              <a:srgbClr val="FFCCCC">
                <a:alpha val="45000"/>
              </a:srgb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21" dirty="0">
                <a:solidFill>
                  <a:srgbClr val="3E1F00"/>
                </a:solidFill>
                <a:latin typeface="Proxima Nova Rg" panose="02000506030000020004" pitchFamily="2" charset="0"/>
              </a:endParaRP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D3C1A33C-706D-6E42-AFB7-16FA9A79FD07}"/>
              </a:ext>
            </a:extLst>
          </p:cNvPr>
          <p:cNvSpPr/>
          <p:nvPr/>
        </p:nvSpPr>
        <p:spPr>
          <a:xfrm>
            <a:off x="7398911" y="5401453"/>
            <a:ext cx="161454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dirty="0">
                <a:solidFill>
                  <a:srgbClr val="462D23"/>
                </a:solidFill>
                <a:latin typeface="Proxima Nova Rg" panose="02000506030000020004" pitchFamily="2" charset="0"/>
              </a:rPr>
              <a:t>HYMATO-MELANICZN</a:t>
            </a:r>
            <a:r>
              <a:rPr lang="pl-PL" sz="1100" dirty="0">
                <a:solidFill>
                  <a:srgbClr val="462D23"/>
                </a:solidFill>
                <a:latin typeface="Proxima Nova Rg" panose="02000506030000020004" pitchFamily="2" charset="0"/>
              </a:rPr>
              <a:t>E</a:t>
            </a:r>
            <a:endParaRPr lang="fr-FR" sz="1100" dirty="0">
              <a:solidFill>
                <a:srgbClr val="462D23"/>
              </a:solidFill>
              <a:latin typeface="Proxima Nova Rg" panose="02000506030000020004" pitchFamily="2" charset="0"/>
            </a:endParaRPr>
          </a:p>
          <a:p>
            <a:pPr algn="ctr"/>
            <a:r>
              <a:rPr lang="fr-FR" sz="1100" dirty="0">
                <a:solidFill>
                  <a:srgbClr val="462D23"/>
                </a:solidFill>
                <a:latin typeface="Proxima Nova Rg" panose="02000506030000020004" pitchFamily="2" charset="0"/>
              </a:rPr>
              <a:t>KWASY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02C1CBF-33A6-0941-BB45-615F32B4BB0F}"/>
              </a:ext>
            </a:extLst>
          </p:cNvPr>
          <p:cNvSpPr/>
          <p:nvPr/>
        </p:nvSpPr>
        <p:spPr>
          <a:xfrm>
            <a:off x="7392995" y="5876307"/>
            <a:ext cx="1643656" cy="3053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384" dirty="0">
                <a:solidFill>
                  <a:srgbClr val="3E1F00"/>
                </a:solidFill>
                <a:latin typeface="Proxima Nova Rg" panose="02000506030000020004" pitchFamily="2" charset="0"/>
              </a:rPr>
              <a:t>KWASY FULWOWE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6D81448-634B-C94F-B2B0-AC7E401E820C}"/>
              </a:ext>
            </a:extLst>
          </p:cNvPr>
          <p:cNvSpPr/>
          <p:nvPr/>
        </p:nvSpPr>
        <p:spPr>
          <a:xfrm>
            <a:off x="7326821" y="6310193"/>
            <a:ext cx="1751185" cy="3053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384" dirty="0">
                <a:solidFill>
                  <a:srgbClr val="3E1F00"/>
                </a:solidFill>
                <a:latin typeface="Proxima Nova Rg" panose="02000506030000020004" pitchFamily="2" charset="0"/>
              </a:rPr>
              <a:t>KWASY HUMINOWE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F1259BF-986E-684A-BF7A-714B6C4A6959}"/>
              </a:ext>
            </a:extLst>
          </p:cNvPr>
          <p:cNvSpPr/>
          <p:nvPr/>
        </p:nvSpPr>
        <p:spPr>
          <a:xfrm>
            <a:off x="7765578" y="6775821"/>
            <a:ext cx="845103" cy="3053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384" dirty="0">
                <a:solidFill>
                  <a:srgbClr val="3E1F00"/>
                </a:solidFill>
                <a:latin typeface="Proxima Nova Rg" panose="02000506030000020004" pitchFamily="2" charset="0"/>
              </a:rPr>
              <a:t>HUMIN</a:t>
            </a:r>
            <a:r>
              <a:rPr lang="pl-PL" sz="1384" dirty="0">
                <a:solidFill>
                  <a:srgbClr val="3E1F00"/>
                </a:solidFill>
                <a:latin typeface="Proxima Nova Rg" panose="02000506030000020004" pitchFamily="2" charset="0"/>
              </a:rPr>
              <a:t>Y</a:t>
            </a:r>
            <a:endParaRPr lang="fr-FR" sz="1384" dirty="0">
              <a:solidFill>
                <a:srgbClr val="3E1F00"/>
              </a:solidFill>
              <a:latin typeface="Proxima Nova Rg" panose="02000506030000020004" pitchFamily="2" charset="0"/>
            </a:endParaRP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7ED042E9-21B3-B840-BBE0-F8D2D3677460}"/>
              </a:ext>
            </a:extLst>
          </p:cNvPr>
          <p:cNvCxnSpPr/>
          <p:nvPr/>
        </p:nvCxnSpPr>
        <p:spPr>
          <a:xfrm>
            <a:off x="8450285" y="4690130"/>
            <a:ext cx="1630582" cy="2284419"/>
          </a:xfrm>
          <a:prstGeom prst="straightConnector1">
            <a:avLst/>
          </a:prstGeom>
          <a:ln w="57150">
            <a:solidFill>
              <a:srgbClr val="66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F5FE1125-6BD3-1348-A114-9F2193F81A1D}"/>
              </a:ext>
            </a:extLst>
          </p:cNvPr>
          <p:cNvSpPr/>
          <p:nvPr/>
        </p:nvSpPr>
        <p:spPr>
          <a:xfrm rot="3249219">
            <a:off x="8136125" y="5628972"/>
            <a:ext cx="2754438" cy="213007"/>
          </a:xfrm>
          <a:prstGeom prst="rect">
            <a:avLst/>
          </a:prstGeom>
          <a:solidFill>
            <a:srgbClr val="FFCCCC">
              <a:alpha val="60000"/>
            </a:srgbClr>
          </a:solidFill>
        </p:spPr>
        <p:txBody>
          <a:bodyPr wrap="square" lIns="45282" tIns="0" rIns="45282" bIns="0">
            <a:spAutoFit/>
          </a:bodyPr>
          <a:lstStyle/>
          <a:p>
            <a:pPr algn="ctr"/>
            <a:r>
              <a:rPr lang="fr-FR" sz="1384" dirty="0">
                <a:solidFill>
                  <a:srgbClr val="993300"/>
                </a:solidFill>
                <a:latin typeface="Proxima Nova Rg" panose="02000506030000020004" pitchFamily="2" charset="0"/>
              </a:rPr>
              <a:t>Utlenianie i polimeryzacja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CBED3B2-A677-804F-82E3-5A92C4C09858}"/>
              </a:ext>
            </a:extLst>
          </p:cNvPr>
          <p:cNvSpPr/>
          <p:nvPr/>
        </p:nvSpPr>
        <p:spPr>
          <a:xfrm rot="18235315">
            <a:off x="6635443" y="5511816"/>
            <a:ext cx="716620" cy="213007"/>
          </a:xfrm>
          <a:prstGeom prst="rect">
            <a:avLst/>
          </a:prstGeom>
          <a:solidFill>
            <a:schemeClr val="accent2">
              <a:lumMod val="20000"/>
              <a:lumOff val="80000"/>
              <a:alpha val="60000"/>
            </a:schemeClr>
          </a:solidFill>
        </p:spPr>
        <p:txBody>
          <a:bodyPr wrap="none" lIns="45282" tIns="0" rIns="45282" bIns="0">
            <a:spAutoFit/>
          </a:bodyPr>
          <a:lstStyle/>
          <a:p>
            <a:pPr algn="ctr"/>
            <a:r>
              <a:rPr lang="fr-FR" sz="1384" dirty="0">
                <a:latin typeface="Proxima Nova Rg" panose="02000506030000020004" pitchFamily="2" charset="0"/>
              </a:rPr>
              <a:t>HUMUS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D822BED-B057-D04B-A1FF-6ACA3C6E2896}"/>
              </a:ext>
            </a:extLst>
          </p:cNvPr>
          <p:cNvSpPr/>
          <p:nvPr/>
        </p:nvSpPr>
        <p:spPr>
          <a:xfrm>
            <a:off x="7793117" y="4879903"/>
            <a:ext cx="83388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dirty="0">
                <a:solidFill>
                  <a:srgbClr val="462D23"/>
                </a:solidFill>
                <a:latin typeface="Proxima Nova Rg" panose="02000506030000020004" pitchFamily="2" charset="0"/>
              </a:rPr>
              <a:t>KREN</a:t>
            </a:r>
            <a:r>
              <a:rPr lang="pl-PL" sz="1100" dirty="0">
                <a:solidFill>
                  <a:srgbClr val="462D23"/>
                </a:solidFill>
                <a:latin typeface="Proxima Nova Rg" panose="02000506030000020004" pitchFamily="2" charset="0"/>
              </a:rPr>
              <a:t>OWE</a:t>
            </a:r>
            <a:endParaRPr lang="fr-FR" sz="1100" dirty="0">
              <a:solidFill>
                <a:srgbClr val="462D23"/>
              </a:solidFill>
              <a:latin typeface="Proxima Nova Rg" panose="02000506030000020004" pitchFamily="2" charset="0"/>
            </a:endParaRPr>
          </a:p>
          <a:p>
            <a:pPr algn="ctr"/>
            <a:r>
              <a:rPr lang="fr-FR" sz="1100" dirty="0">
                <a:solidFill>
                  <a:srgbClr val="462D23"/>
                </a:solidFill>
                <a:latin typeface="Proxima Nova Rg" panose="02000506030000020004" pitchFamily="2" charset="0"/>
              </a:rPr>
              <a:t>KWASY</a:t>
            </a:r>
          </a:p>
        </p:txBody>
      </p:sp>
      <p:cxnSp>
        <p:nvCxnSpPr>
          <p:cNvPr id="4" name="Connecteur droit avec flèche 3"/>
          <p:cNvCxnSpPr/>
          <p:nvPr/>
        </p:nvCxnSpPr>
        <p:spPr>
          <a:xfrm flipV="1">
            <a:off x="6246983" y="4575093"/>
            <a:ext cx="1749843" cy="2506068"/>
          </a:xfrm>
          <a:prstGeom prst="straightConnector1">
            <a:avLst/>
          </a:prstGeom>
          <a:ln w="38100">
            <a:solidFill>
              <a:srgbClr val="26262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upload.wikimedia.org/wikipedia/commons/0/0b/Fulvic_aci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1589" y="2220340"/>
            <a:ext cx="3732948" cy="2025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203359" y="4234074"/>
            <a:ext cx="29443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200" dirty="0" err="1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Struktura</a:t>
            </a:r>
            <a:r>
              <a:rPr lang="en-US" sz="12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 </a:t>
            </a:r>
            <a:r>
              <a:rPr lang="en-US" sz="1200" dirty="0" err="1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molekularna</a:t>
            </a:r>
            <a:r>
              <a:rPr lang="en-US" sz="12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 </a:t>
            </a:r>
            <a:r>
              <a:rPr lang="en-US" sz="1200" dirty="0" err="1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kwasu</a:t>
            </a:r>
            <a:r>
              <a:rPr lang="en-US" sz="12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 </a:t>
            </a:r>
            <a:r>
              <a:rPr lang="en-US" sz="1200" dirty="0" err="1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fulwowego</a:t>
            </a:r>
            <a:endParaRPr lang="fr-FR" sz="1200" dirty="0">
              <a:solidFill>
                <a:srgbClr val="4F3721"/>
              </a:solidFill>
              <a:latin typeface="Proxima Nova Rg" panose="02000506030000020004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7384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F519B2C7-996F-8A43-8790-F9F5430E9364}"/>
              </a:ext>
            </a:extLst>
          </p:cNvPr>
          <p:cNvSpPr/>
          <p:nvPr/>
        </p:nvSpPr>
        <p:spPr>
          <a:xfrm>
            <a:off x="2286001" y="2775240"/>
            <a:ext cx="11158538" cy="4193119"/>
          </a:xfrm>
          <a:prstGeom prst="rect">
            <a:avLst/>
          </a:prstGeom>
          <a:solidFill>
            <a:srgbClr val="835834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641" dirty="0">
              <a:solidFill>
                <a:prstClr val="white"/>
              </a:solidFill>
              <a:latin typeface="Proxima Nova Rg" panose="02000506030000020004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A87F75-0A1C-CE4F-9C6E-D6FF709AAA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703" t="74341" r="-168" b="1095"/>
          <a:stretch/>
        </p:blipFill>
        <p:spPr>
          <a:xfrm flipH="1">
            <a:off x="3760669" y="-24498"/>
            <a:ext cx="9679560" cy="2120732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5F8075A-09D5-9B4E-85A0-3FCC9A0861CD}"/>
              </a:ext>
            </a:extLst>
          </p:cNvPr>
          <p:cNvSpPr/>
          <p:nvPr/>
        </p:nvSpPr>
        <p:spPr>
          <a:xfrm>
            <a:off x="2264616" y="2802371"/>
            <a:ext cx="85847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Płodność fizyczna: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</a:rPr>
              <a:t>Poprawa struktury i porowatości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</a:rPr>
              <a:t> Poprawa retencji wody </a:t>
            </a:r>
          </a:p>
          <a:p>
            <a:endParaRPr lang="pl-PL" sz="1800" b="1" dirty="0">
              <a:solidFill>
                <a:srgbClr val="4F3721"/>
              </a:solidFill>
              <a:latin typeface="Proxima Nova Rg" panose="02000506030000020004" pitchFamily="2" charset="0"/>
            </a:endParaRPr>
          </a:p>
          <a:p>
            <a:r>
              <a:rPr lang="pl-PL" sz="18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Płodność chemiczna: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</a:rPr>
              <a:t>Zwiększenie pojemności </a:t>
            </a:r>
            <a:r>
              <a:rPr lang="pl-PL" sz="1800" dirty="0" err="1">
                <a:solidFill>
                  <a:srgbClr val="4F3721"/>
                </a:solidFill>
                <a:latin typeface="Proxima Nova Rg" panose="02000506030000020004" pitchFamily="2" charset="0"/>
              </a:rPr>
              <a:t>kationowymiennej</a:t>
            </a:r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</a:rPr>
              <a:t> (CEC) gleby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</a:rPr>
              <a:t>Poprawa biodostępności pierwiastków dla roślin poprzez ograniczenie ich wytrącania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</a:rPr>
              <a:t>Silne właściwości </a:t>
            </a:r>
            <a:r>
              <a:rPr lang="pl-PL" sz="1800" dirty="0" err="1">
                <a:solidFill>
                  <a:srgbClr val="4F3721"/>
                </a:solidFill>
                <a:latin typeface="Proxima Nova Rg" panose="02000506030000020004" pitchFamily="2" charset="0"/>
              </a:rPr>
              <a:t>chelatujące</a:t>
            </a:r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</a:rPr>
              <a:t> metali ciężkich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</a:rPr>
              <a:t>Odtruwające właściwości metali ciężkich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</a:rPr>
              <a:t>Poprawa jakości wody poprzez zatrzymanie mikrozanieczyszczeń organicznych i pestycydów</a:t>
            </a:r>
          </a:p>
          <a:p>
            <a:endParaRPr lang="pl-PL" sz="1800" b="1" dirty="0">
              <a:solidFill>
                <a:srgbClr val="4F3721"/>
              </a:solidFill>
              <a:latin typeface="Proxima Nova Rg" panose="02000506030000020004" pitchFamily="2" charset="0"/>
            </a:endParaRPr>
          </a:p>
          <a:p>
            <a:r>
              <a:rPr lang="pl-PL" sz="18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Płodność biologiczna: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</a:rPr>
              <a:t>Stymulacja aktywności biologicznej</a:t>
            </a:r>
            <a:endParaRPr lang="fr-FR" sz="1800" dirty="0">
              <a:solidFill>
                <a:srgbClr val="4F3721"/>
              </a:solidFill>
              <a:latin typeface="Proxima Nova Rg" panose="02000506030000020004" pitchFamily="2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D711F1E-E905-494A-9A19-4FCCD8F89B1E}"/>
              </a:ext>
            </a:extLst>
          </p:cNvPr>
          <p:cNvSpPr txBox="1"/>
          <p:nvPr/>
        </p:nvSpPr>
        <p:spPr>
          <a:xfrm rot="16200000">
            <a:off x="-1395099" y="3189849"/>
            <a:ext cx="4922691" cy="1078157"/>
          </a:xfrm>
          <a:prstGeom prst="rect">
            <a:avLst/>
          </a:prstGeom>
          <a:noFill/>
        </p:spPr>
        <p:txBody>
          <a:bodyPr wrap="square" lIns="153326" tIns="76665" rIns="153326" bIns="76665" rtlCol="0">
            <a:spAutoFit/>
          </a:bodyPr>
          <a:lstStyle/>
          <a:p>
            <a:r>
              <a:rPr lang="fr-FR" sz="6000" b="1" spc="-300" dirty="0">
                <a:solidFill>
                  <a:prstClr val="white"/>
                </a:solidFill>
                <a:latin typeface="Proxima Nova Rg" panose="02000506030000020004" pitchFamily="2" charset="0"/>
              </a:rPr>
              <a:t>FUL</a:t>
            </a:r>
            <a:r>
              <a:rPr lang="pl-PL" sz="6000" b="1" spc="-300" dirty="0">
                <a:solidFill>
                  <a:prstClr val="white"/>
                </a:solidFill>
                <a:latin typeface="Proxima Nova Rg" panose="02000506030000020004" pitchFamily="2" charset="0"/>
              </a:rPr>
              <a:t>V</a:t>
            </a:r>
            <a:r>
              <a:rPr lang="fr-FR" sz="6000" b="1" spc="-300" dirty="0">
                <a:solidFill>
                  <a:prstClr val="white"/>
                </a:solidFill>
                <a:latin typeface="Proxima Nova Rg" panose="02000506030000020004" pitchFamily="2" charset="0"/>
              </a:rPr>
              <a:t>ACTIV</a:t>
            </a:r>
          </a:p>
        </p:txBody>
      </p:sp>
      <p:sp>
        <p:nvSpPr>
          <p:cNvPr id="38" name="Titre 1">
            <a:extLst>
              <a:ext uri="{FF2B5EF4-FFF2-40B4-BE49-F238E27FC236}">
                <a16:creationId xmlns:a16="http://schemas.microsoft.com/office/drawing/2014/main" id="{35FFDB3C-E9A3-084C-806F-D3C982C6F960}"/>
              </a:ext>
            </a:extLst>
          </p:cNvPr>
          <p:cNvSpPr txBox="1">
            <a:spLocks/>
          </p:cNvSpPr>
          <p:nvPr/>
        </p:nvSpPr>
        <p:spPr>
          <a:xfrm rot="16200000">
            <a:off x="-1712308" y="3539388"/>
            <a:ext cx="4530833" cy="504036"/>
          </a:xfrm>
          <a:prstGeom prst="rect">
            <a:avLst/>
          </a:prstGeom>
        </p:spPr>
        <p:txBody>
          <a:bodyPr vert="horz" lIns="104148" tIns="52074" rIns="104148" bIns="5207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fr-FR" sz="1800" b="0" dirty="0">
                <a:solidFill>
                  <a:srgbClr val="FFFFFF"/>
                </a:solidFill>
                <a:latin typeface="Proxima Nova Rg" panose="02000506030000020004" pitchFamily="2" charset="0"/>
                <a:cs typeface="Calibri"/>
              </a:rPr>
              <a:t>INNO</a:t>
            </a:r>
            <a:r>
              <a:rPr lang="pl-PL" sz="1800" b="0" dirty="0">
                <a:solidFill>
                  <a:srgbClr val="FFFFFF"/>
                </a:solidFill>
                <a:latin typeface="Proxima Nova Rg" panose="02000506030000020004" pitchFamily="2" charset="0"/>
                <a:cs typeface="Calibri"/>
              </a:rPr>
              <a:t>WACYJNY </a:t>
            </a:r>
            <a:endParaRPr lang="fr-FR" sz="1800" b="0" dirty="0">
              <a:solidFill>
                <a:srgbClr val="FFFFFF"/>
              </a:solidFill>
              <a:latin typeface="Proxima Nova Rg" panose="02000506030000020004" pitchFamily="2" charset="0"/>
              <a:cs typeface="Calibri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A858B3-4046-8C42-A74B-AA42A5317148}"/>
              </a:ext>
            </a:extLst>
          </p:cNvPr>
          <p:cNvSpPr/>
          <p:nvPr/>
        </p:nvSpPr>
        <p:spPr>
          <a:xfrm>
            <a:off x="2264616" y="2258929"/>
            <a:ext cx="93054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POPRAWA ŻYZNOSCI GLEBY</a:t>
            </a:r>
            <a:r>
              <a:rPr lang="fr-FR" sz="32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1FFF72-3915-A542-AE24-0F10C66297DA}"/>
              </a:ext>
            </a:extLst>
          </p:cNvPr>
          <p:cNvSpPr/>
          <p:nvPr/>
        </p:nvSpPr>
        <p:spPr>
          <a:xfrm>
            <a:off x="12114689" y="2256089"/>
            <a:ext cx="1697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FULWOWE</a:t>
            </a:r>
            <a:endParaRPr lang="fr-FR" sz="1600" b="1" dirty="0">
              <a:solidFill>
                <a:srgbClr val="4F3721"/>
              </a:solidFill>
              <a:latin typeface="Proxima Nova Rg" panose="02000506030000020004" pitchFamily="2" charset="0"/>
            </a:endParaRPr>
          </a:p>
          <a:p>
            <a:r>
              <a:rPr lang="pl-PL" sz="1600" dirty="0">
                <a:solidFill>
                  <a:srgbClr val="4F3721"/>
                </a:solidFill>
                <a:latin typeface="Proxima Nova Rg" panose="02000506030000020004" pitchFamily="2" charset="0"/>
              </a:rPr>
              <a:t>   KWASY</a:t>
            </a:r>
            <a:endParaRPr lang="fr-FR" sz="800" dirty="0">
              <a:solidFill>
                <a:srgbClr val="4F3721"/>
              </a:solidFill>
              <a:latin typeface="Proxima Nova Rg" panose="02000506030000020004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96FFA2-E123-3146-817E-BAAD2ED99F5E}"/>
              </a:ext>
            </a:extLst>
          </p:cNvPr>
          <p:cNvSpPr/>
          <p:nvPr/>
        </p:nvSpPr>
        <p:spPr>
          <a:xfrm>
            <a:off x="10693517" y="2256090"/>
            <a:ext cx="1697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HUM</a:t>
            </a:r>
            <a:r>
              <a:rPr lang="pl-PL" sz="16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USOWE</a:t>
            </a:r>
            <a:endParaRPr lang="fr-FR" sz="1600" b="1" dirty="0">
              <a:solidFill>
                <a:srgbClr val="4F3721"/>
              </a:solidFill>
              <a:latin typeface="Proxima Nova Rg" panose="02000506030000020004" pitchFamily="2" charset="0"/>
            </a:endParaRPr>
          </a:p>
          <a:p>
            <a:r>
              <a:rPr lang="pl-PL" sz="1600" dirty="0">
                <a:solidFill>
                  <a:srgbClr val="4F3721"/>
                </a:solidFill>
                <a:latin typeface="Proxima Nova Rg" panose="02000506030000020004" pitchFamily="2" charset="0"/>
              </a:rPr>
              <a:t>    KWASY</a:t>
            </a:r>
            <a:endParaRPr lang="fr-FR" sz="1600" b="1" dirty="0">
              <a:solidFill>
                <a:srgbClr val="4F3721"/>
              </a:solidFill>
              <a:latin typeface="Proxima Nova Rg" panose="02000506030000020004" pitchFamily="2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10761289" y="3060700"/>
          <a:ext cx="2533798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68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172"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4F3721"/>
                          </a:solidFill>
                        </a:rPr>
                        <a:t>+++</a:t>
                      </a:r>
                    </a:p>
                  </a:txBody>
                  <a:tcPr>
                    <a:solidFill>
                      <a:srgbClr val="83583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4F3721"/>
                          </a:solidFill>
                        </a:rPr>
                        <a:t>+</a:t>
                      </a:r>
                    </a:p>
                  </a:txBody>
                  <a:tcPr>
                    <a:solidFill>
                      <a:srgbClr val="CEBE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984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4F3721"/>
                          </a:solidFill>
                        </a:rPr>
                        <a:t>+++</a:t>
                      </a:r>
                    </a:p>
                  </a:txBody>
                  <a:tcPr>
                    <a:solidFill>
                      <a:srgbClr val="83583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4F3721"/>
                          </a:solidFill>
                        </a:rPr>
                        <a:t>+</a:t>
                      </a:r>
                    </a:p>
                  </a:txBody>
                  <a:tcPr>
                    <a:solidFill>
                      <a:srgbClr val="CEBE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5" name="Tableau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180387"/>
              </p:ext>
            </p:extLst>
          </p:nvPr>
        </p:nvGraphicFramePr>
        <p:xfrm>
          <a:off x="10761289" y="3996778"/>
          <a:ext cx="2533798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68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78"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4F3721"/>
                          </a:solidFill>
                        </a:rPr>
                        <a:t>++</a:t>
                      </a:r>
                    </a:p>
                  </a:txBody>
                  <a:tcPr anchor="ctr">
                    <a:solidFill>
                      <a:srgbClr val="A688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462D23"/>
                          </a:solidFill>
                        </a:rPr>
                        <a:t>+++</a:t>
                      </a:r>
                    </a:p>
                  </a:txBody>
                  <a:tcPr anchor="ctr">
                    <a:solidFill>
                      <a:srgbClr val="8358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78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4F3721"/>
                          </a:solidFill>
                        </a:rPr>
                        <a:t>++</a:t>
                      </a:r>
                    </a:p>
                  </a:txBody>
                  <a:tcPr anchor="ctr">
                    <a:solidFill>
                      <a:srgbClr val="A688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462D23"/>
                          </a:solidFill>
                        </a:rPr>
                        <a:t>+++</a:t>
                      </a:r>
                    </a:p>
                  </a:txBody>
                  <a:tcPr anchor="ctr">
                    <a:solidFill>
                      <a:srgbClr val="8358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78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4F3721"/>
                          </a:solidFill>
                        </a:rPr>
                        <a:t>+++</a:t>
                      </a:r>
                    </a:p>
                  </a:txBody>
                  <a:tcPr anchor="ctr">
                    <a:solidFill>
                      <a:srgbClr val="83583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462D23"/>
                          </a:solidFill>
                        </a:rPr>
                        <a:t>++</a:t>
                      </a:r>
                    </a:p>
                  </a:txBody>
                  <a:tcPr anchor="ctr">
                    <a:solidFill>
                      <a:srgbClr val="A688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78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4F3721"/>
                          </a:solidFill>
                        </a:rPr>
                        <a:t>+</a:t>
                      </a:r>
                    </a:p>
                  </a:txBody>
                  <a:tcPr anchor="ctr">
                    <a:solidFill>
                      <a:srgbClr val="CEBEA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83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462D23"/>
                          </a:solidFill>
                        </a:rPr>
                        <a:t>+++</a:t>
                      </a:r>
                    </a:p>
                  </a:txBody>
                  <a:tcPr anchor="ctr">
                    <a:solidFill>
                      <a:srgbClr val="8358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78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4F3721"/>
                          </a:solidFill>
                        </a:rPr>
                        <a:t>++</a:t>
                      </a:r>
                    </a:p>
                  </a:txBody>
                  <a:tcPr anchor="ctr">
                    <a:solidFill>
                      <a:srgbClr val="A688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83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462D23"/>
                          </a:solidFill>
                        </a:rPr>
                        <a:t>++</a:t>
                      </a:r>
                    </a:p>
                  </a:txBody>
                  <a:tcPr anchor="ctr">
                    <a:solidFill>
                      <a:srgbClr val="A688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072694"/>
              </p:ext>
            </p:extLst>
          </p:nvPr>
        </p:nvGraphicFramePr>
        <p:xfrm>
          <a:off x="10761289" y="6066990"/>
          <a:ext cx="2533798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68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6984"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4F3721"/>
                          </a:solidFill>
                        </a:rPr>
                        <a:t>++</a:t>
                      </a:r>
                    </a:p>
                  </a:txBody>
                  <a:tcPr>
                    <a:solidFill>
                      <a:srgbClr val="A688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4F3721"/>
                          </a:solidFill>
                        </a:rPr>
                        <a:t>+++</a:t>
                      </a:r>
                    </a:p>
                  </a:txBody>
                  <a:tcPr>
                    <a:solidFill>
                      <a:srgbClr val="8358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9" name="Groupe 28">
            <a:extLst>
              <a:ext uri="{FF2B5EF4-FFF2-40B4-BE49-F238E27FC236}">
                <a16:creationId xmlns:a16="http://schemas.microsoft.com/office/drawing/2014/main" id="{CC17BA05-42AB-8C41-B7F7-47B0393BA903}"/>
              </a:ext>
            </a:extLst>
          </p:cNvPr>
          <p:cNvGrpSpPr/>
          <p:nvPr/>
        </p:nvGrpSpPr>
        <p:grpSpPr>
          <a:xfrm>
            <a:off x="10903499" y="98210"/>
            <a:ext cx="2727164" cy="2124739"/>
            <a:chOff x="4869412" y="363628"/>
            <a:chExt cx="2168142" cy="1689204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B2F9E96-C773-DB40-8845-E089595B8E6D}"/>
                </a:ext>
              </a:extLst>
            </p:cNvPr>
            <p:cNvSpPr txBox="1"/>
            <p:nvPr/>
          </p:nvSpPr>
          <p:spPr>
            <a:xfrm>
              <a:off x="5155644" y="958893"/>
              <a:ext cx="1881910" cy="951514"/>
            </a:xfrm>
            <a:prstGeom prst="rect">
              <a:avLst/>
            </a:prstGeom>
            <a:noFill/>
          </p:spPr>
          <p:txBody>
            <a:bodyPr wrap="square" lIns="131168" tIns="65586" rIns="131168" bIns="65586" rtlCol="0">
              <a:spAutoFit/>
            </a:bodyPr>
            <a:lstStyle/>
            <a:p>
              <a:pPr>
                <a:lnSpc>
                  <a:spcPts val="2893"/>
                </a:lnSpc>
              </a:pPr>
              <a:r>
                <a:rPr lang="fr-FR" sz="5031" spc="-189" dirty="0">
                  <a:solidFill>
                    <a:schemeClr val="bg1"/>
                  </a:solidFill>
                  <a:latin typeface="Proxima Nova Rg" panose="02000506030000020004" pitchFamily="2" charset="0"/>
                  <a:cs typeface="Proxima Nova Alt Bd"/>
                </a:rPr>
                <a:t>SOIL</a:t>
              </a:r>
            </a:p>
            <a:p>
              <a:pPr>
                <a:lnSpc>
                  <a:spcPts val="2893"/>
                </a:lnSpc>
              </a:pPr>
              <a:r>
                <a:rPr lang="fr-FR" sz="3019" spc="-189" dirty="0">
                  <a:solidFill>
                    <a:schemeClr val="bg1"/>
                  </a:solidFill>
                  <a:latin typeface="Proxima Nova Light" panose="02000506030000020004" pitchFamily="2" charset="0"/>
                  <a:cs typeface="Proxima Nova Alt Bd"/>
                </a:rPr>
                <a:t>IMPROVER</a:t>
              </a:r>
            </a:p>
            <a:p>
              <a:pPr>
                <a:lnSpc>
                  <a:spcPts val="2516"/>
                </a:lnSpc>
              </a:pPr>
              <a:endParaRPr lang="fr-FR" sz="3522" spc="-189" dirty="0" err="1">
                <a:solidFill>
                  <a:schemeClr val="bg1"/>
                </a:solidFill>
                <a:latin typeface="Proxima Nova Light" panose="02000506030000020004" pitchFamily="2" charset="0"/>
                <a:cs typeface="Proxima Nova Alt Bd"/>
              </a:endParaRPr>
            </a:p>
          </p:txBody>
        </p:sp>
        <p:pic>
          <p:nvPicPr>
            <p:cNvPr id="31" name="Image 30" descr="plante 8.png">
              <a:extLst>
                <a:ext uri="{FF2B5EF4-FFF2-40B4-BE49-F238E27FC236}">
                  <a16:creationId xmlns:a16="http://schemas.microsoft.com/office/drawing/2014/main" id="{7CFE32AC-00C0-1240-86D4-FB99D0E0E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2672" y="408672"/>
              <a:ext cx="1591616" cy="1591616"/>
            </a:xfrm>
            <a:prstGeom prst="rect">
              <a:avLst/>
            </a:prstGeom>
          </p:spPr>
        </p:pic>
        <p:sp>
          <p:nvSpPr>
            <p:cNvPr id="32" name="Triangle 33">
              <a:extLst>
                <a:ext uri="{FF2B5EF4-FFF2-40B4-BE49-F238E27FC236}">
                  <a16:creationId xmlns:a16="http://schemas.microsoft.com/office/drawing/2014/main" id="{D9EF347B-8330-E241-8465-B4116CF5663D}"/>
                </a:ext>
              </a:extLst>
            </p:cNvPr>
            <p:cNvSpPr/>
            <p:nvPr/>
          </p:nvSpPr>
          <p:spPr>
            <a:xfrm rot="14229303">
              <a:off x="6506390" y="719140"/>
              <a:ext cx="133850" cy="12748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/>
            </a:p>
          </p:txBody>
        </p:sp>
        <p:sp>
          <p:nvSpPr>
            <p:cNvPr id="33" name="Triangle 34">
              <a:extLst>
                <a:ext uri="{FF2B5EF4-FFF2-40B4-BE49-F238E27FC236}">
                  <a16:creationId xmlns:a16="http://schemas.microsoft.com/office/drawing/2014/main" id="{4B60FEA7-D6F3-7C49-B783-6D7A814ECCCE}"/>
                </a:ext>
              </a:extLst>
            </p:cNvPr>
            <p:cNvSpPr/>
            <p:nvPr/>
          </p:nvSpPr>
          <p:spPr>
            <a:xfrm rot="14229303" flipH="1" flipV="1">
              <a:off x="4925746" y="1586702"/>
              <a:ext cx="133850" cy="12748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/>
            </a:p>
          </p:txBody>
        </p: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B05C77AC-DE38-9F47-A519-03304B374B36}"/>
                </a:ext>
              </a:extLst>
            </p:cNvPr>
            <p:cNvGrpSpPr/>
            <p:nvPr/>
          </p:nvGrpSpPr>
          <p:grpSpPr>
            <a:xfrm rot="5201905">
              <a:off x="4984336" y="686353"/>
              <a:ext cx="1689204" cy="1043753"/>
              <a:chOff x="5047312" y="920098"/>
              <a:chExt cx="1689204" cy="1043753"/>
            </a:xfrm>
          </p:grpSpPr>
          <p:sp>
            <p:nvSpPr>
              <p:cNvPr id="41" name="Triangle 40">
                <a:extLst>
                  <a:ext uri="{FF2B5EF4-FFF2-40B4-BE49-F238E27FC236}">
                    <a16:creationId xmlns:a16="http://schemas.microsoft.com/office/drawing/2014/main" id="{6823C694-025C-2B4B-A05B-12AFDBC5DE13}"/>
                  </a:ext>
                </a:extLst>
              </p:cNvPr>
              <p:cNvSpPr/>
              <p:nvPr/>
            </p:nvSpPr>
            <p:spPr>
              <a:xfrm rot="14229303">
                <a:off x="6605850" y="923281"/>
                <a:ext cx="133850" cy="12748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641"/>
              </a:p>
            </p:txBody>
          </p:sp>
          <p:sp>
            <p:nvSpPr>
              <p:cNvPr id="42" name="Triangle 41">
                <a:extLst>
                  <a:ext uri="{FF2B5EF4-FFF2-40B4-BE49-F238E27FC236}">
                    <a16:creationId xmlns:a16="http://schemas.microsoft.com/office/drawing/2014/main" id="{32CE9D7E-7A8A-E548-A96F-6902EBB662FA}"/>
                  </a:ext>
                </a:extLst>
              </p:cNvPr>
              <p:cNvSpPr/>
              <p:nvPr/>
            </p:nvSpPr>
            <p:spPr>
              <a:xfrm rot="14229303" flipH="1" flipV="1">
                <a:off x="5044129" y="1833184"/>
                <a:ext cx="133850" cy="12748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641"/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0849D2B6-BF41-6842-9351-BFBEF6208984}"/>
                </a:ext>
              </a:extLst>
            </p:cNvPr>
            <p:cNvGrpSpPr/>
            <p:nvPr/>
          </p:nvGrpSpPr>
          <p:grpSpPr>
            <a:xfrm rot="8058368">
              <a:off x="4960885" y="702578"/>
              <a:ext cx="1655187" cy="1025871"/>
              <a:chOff x="5081329" y="920098"/>
              <a:chExt cx="1655187" cy="1025871"/>
            </a:xfrm>
          </p:grpSpPr>
          <p:sp>
            <p:nvSpPr>
              <p:cNvPr id="39" name="Triangle 38">
                <a:extLst>
                  <a:ext uri="{FF2B5EF4-FFF2-40B4-BE49-F238E27FC236}">
                    <a16:creationId xmlns:a16="http://schemas.microsoft.com/office/drawing/2014/main" id="{0FE80624-1FE8-0B49-8314-BBA06E5C9463}"/>
                  </a:ext>
                </a:extLst>
              </p:cNvPr>
              <p:cNvSpPr/>
              <p:nvPr/>
            </p:nvSpPr>
            <p:spPr>
              <a:xfrm rot="14229303">
                <a:off x="6605850" y="923281"/>
                <a:ext cx="133850" cy="12748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641"/>
              </a:p>
            </p:txBody>
          </p:sp>
          <p:sp>
            <p:nvSpPr>
              <p:cNvPr id="40" name="Triangle 39">
                <a:extLst>
                  <a:ext uri="{FF2B5EF4-FFF2-40B4-BE49-F238E27FC236}">
                    <a16:creationId xmlns:a16="http://schemas.microsoft.com/office/drawing/2014/main" id="{717CF544-703D-4743-A7CE-B08D0C8F848A}"/>
                  </a:ext>
                </a:extLst>
              </p:cNvPr>
              <p:cNvSpPr/>
              <p:nvPr/>
            </p:nvSpPr>
            <p:spPr>
              <a:xfrm rot="14229303" flipH="1" flipV="1">
                <a:off x="5078146" y="1815302"/>
                <a:ext cx="133850" cy="12748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641"/>
              </a:p>
            </p:txBody>
          </p:sp>
        </p:grpSp>
        <p:sp>
          <p:nvSpPr>
            <p:cNvPr id="37" name="Triangle 37">
              <a:extLst>
                <a:ext uri="{FF2B5EF4-FFF2-40B4-BE49-F238E27FC236}">
                  <a16:creationId xmlns:a16="http://schemas.microsoft.com/office/drawing/2014/main" id="{B5FE0487-E3CB-F146-9EA0-79D25BF55DB1}"/>
                </a:ext>
              </a:extLst>
            </p:cNvPr>
            <p:cNvSpPr/>
            <p:nvPr/>
          </p:nvSpPr>
          <p:spPr>
            <a:xfrm rot="6133271">
              <a:off x="4866229" y="920417"/>
              <a:ext cx="133850" cy="12748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/>
            </a:p>
          </p:txBody>
        </p:sp>
      </p:grpSp>
    </p:spTree>
    <p:extLst>
      <p:ext uri="{BB962C8B-B14F-4D97-AF65-F5344CB8AC3E}">
        <p14:creationId xmlns:p14="http://schemas.microsoft.com/office/powerpoint/2010/main" val="2829278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Rectangle 123">
            <a:extLst>
              <a:ext uri="{FF2B5EF4-FFF2-40B4-BE49-F238E27FC236}">
                <a16:creationId xmlns:a16="http://schemas.microsoft.com/office/drawing/2014/main" id="{F519B2C7-996F-8A43-8790-F9F5430E9364}"/>
              </a:ext>
            </a:extLst>
          </p:cNvPr>
          <p:cNvSpPr/>
          <p:nvPr/>
        </p:nvSpPr>
        <p:spPr>
          <a:xfrm>
            <a:off x="10160873" y="2658004"/>
            <a:ext cx="3283665" cy="4904845"/>
          </a:xfrm>
          <a:prstGeom prst="rect">
            <a:avLst/>
          </a:prstGeom>
          <a:solidFill>
            <a:srgbClr val="835834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641" dirty="0">
              <a:solidFill>
                <a:prstClr val="white"/>
              </a:solidFill>
              <a:latin typeface="Proxima Nova Rg" panose="02000506030000020004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A87F75-0A1C-CE4F-9C6E-D6FF709AAA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810" t="75518" r="275" b="-82"/>
          <a:stretch/>
        </p:blipFill>
        <p:spPr>
          <a:xfrm flipH="1">
            <a:off x="3846285" y="-11384"/>
            <a:ext cx="9598251" cy="2120732"/>
          </a:xfrm>
          <a:prstGeom prst="rect">
            <a:avLst/>
          </a:prstGeom>
        </p:spPr>
      </p:pic>
      <p:grpSp>
        <p:nvGrpSpPr>
          <p:cNvPr id="4" name="Groupe 3"/>
          <p:cNvGrpSpPr/>
          <p:nvPr/>
        </p:nvGrpSpPr>
        <p:grpSpPr>
          <a:xfrm>
            <a:off x="2319797" y="2667832"/>
            <a:ext cx="3646594" cy="2098528"/>
            <a:chOff x="2319797" y="2667832"/>
            <a:chExt cx="3646594" cy="2098528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519B2C7-996F-8A43-8790-F9F5430E9364}"/>
                </a:ext>
              </a:extLst>
            </p:cNvPr>
            <p:cNvSpPr/>
            <p:nvPr/>
          </p:nvSpPr>
          <p:spPr>
            <a:xfrm>
              <a:off x="2319797" y="2667832"/>
              <a:ext cx="3603046" cy="1431397"/>
            </a:xfrm>
            <a:prstGeom prst="rect">
              <a:avLst/>
            </a:prstGeom>
            <a:solidFill>
              <a:srgbClr val="4F3721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641" dirty="0">
                <a:solidFill>
                  <a:prstClr val="white"/>
                </a:solidFill>
                <a:latin typeface="Proxima Nova Rg" panose="02000506030000020004" pitchFamily="2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5F8075A-09D5-9B4E-85A0-3FCC9A0861CD}"/>
                </a:ext>
              </a:extLst>
            </p:cNvPr>
            <p:cNvSpPr/>
            <p:nvPr/>
          </p:nvSpPr>
          <p:spPr>
            <a:xfrm>
              <a:off x="2331925" y="2765812"/>
              <a:ext cx="3634466" cy="2000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pl-PL" sz="16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CEC </a:t>
              </a:r>
              <a:r>
                <a:rPr lang="pl-PL" sz="1600" dirty="0">
                  <a:solidFill>
                    <a:schemeClr val="bg1"/>
                  </a:solidFill>
                  <a:latin typeface="Arial" panose="020B0604020202020204" pitchFamily="34" charset="0"/>
                </a:rPr>
                <a:t>stosuje się jako</a:t>
              </a:r>
              <a:r>
                <a:rPr lang="pl-PL" sz="16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 miarę żyzności </a:t>
              </a:r>
              <a:r>
                <a:rPr lang="pl-PL" sz="1600" dirty="0">
                  <a:solidFill>
                    <a:schemeClr val="bg1"/>
                  </a:solidFill>
                  <a:latin typeface="Arial" panose="020B0604020202020204" pitchFamily="34" charset="0"/>
                </a:rPr>
                <a:t>gleby, wskazując jej zdolność zatrzymywania składników odżywczych (= lodówka gleby)</a:t>
              </a:r>
              <a:endParaRPr lang="fr-FR" sz="16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  <a:p>
              <a:endParaRPr lang="fr-FR" sz="20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  <a:p>
              <a:endParaRPr lang="fr-FR" sz="20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  <a:p>
              <a:endParaRPr lang="fr-FR" sz="20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B190BF93-BD8E-8641-AE80-8B49E6AA342D}"/>
              </a:ext>
            </a:extLst>
          </p:cNvPr>
          <p:cNvGrpSpPr/>
          <p:nvPr/>
        </p:nvGrpSpPr>
        <p:grpSpPr>
          <a:xfrm>
            <a:off x="4525831" y="5914642"/>
            <a:ext cx="3222158" cy="2124739"/>
            <a:chOff x="9436233" y="2531497"/>
            <a:chExt cx="3222158" cy="2124739"/>
          </a:xfrm>
        </p:grpSpPr>
        <p:sp>
          <p:nvSpPr>
            <p:cNvPr id="40" name="Titre 1">
              <a:extLst>
                <a:ext uri="{FF2B5EF4-FFF2-40B4-BE49-F238E27FC236}">
                  <a16:creationId xmlns:a16="http://schemas.microsoft.com/office/drawing/2014/main" id="{E2D00A35-C372-5049-877C-FD4F91BFDC9C}"/>
                </a:ext>
              </a:extLst>
            </p:cNvPr>
            <p:cNvSpPr txBox="1">
              <a:spLocks/>
            </p:cNvSpPr>
            <p:nvPr/>
          </p:nvSpPr>
          <p:spPr>
            <a:xfrm>
              <a:off x="10155588" y="3319520"/>
              <a:ext cx="2502803" cy="1230448"/>
            </a:xfrm>
            <a:prstGeom prst="rect">
              <a:avLst/>
            </a:prstGeom>
            <a:noFill/>
          </p:spPr>
          <p:txBody>
            <a:bodyPr vert="horz" lIns="131095" tIns="65547" rIns="131095" bIns="65547" rtlCol="0" anchor="ctr">
              <a:normAutofit/>
            </a:bodyPr>
            <a:lstStyle>
              <a:lvl1pPr algn="l" defTabSz="1042744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700" b="1" i="0" kern="1200">
                  <a:solidFill>
                    <a:schemeClr val="bg1"/>
                  </a:solidFill>
                  <a:latin typeface="Myriad Pro"/>
                  <a:ea typeface="+mj-ea"/>
                  <a:cs typeface="Myriad Pro"/>
                </a:defRPr>
              </a:lvl1pPr>
            </a:lstStyle>
            <a:p>
              <a:r>
                <a:rPr lang="fr-FR" sz="6000" dirty="0">
                  <a:solidFill>
                    <a:prstClr val="white"/>
                  </a:solidFill>
                  <a:latin typeface="Proxima Nova Rg" panose="02000506030000020004" pitchFamily="2" charset="0"/>
                  <a:cs typeface="Calibri"/>
                </a:rPr>
                <a:t>SOL</a:t>
              </a:r>
              <a:endParaRPr lang="fr-FR" sz="1600" dirty="0">
                <a:solidFill>
                  <a:prstClr val="white"/>
                </a:solidFill>
                <a:latin typeface="Proxima Nova Rg" panose="02000506030000020004" pitchFamily="2" charset="0"/>
                <a:cs typeface="Calibri"/>
              </a:endParaRP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005FB523-9766-624E-AADB-050B56B1A075}"/>
                </a:ext>
              </a:extLst>
            </p:cNvPr>
            <p:cNvSpPr txBox="1"/>
            <p:nvPr/>
          </p:nvSpPr>
          <p:spPr>
            <a:xfrm>
              <a:off x="9718776" y="3156258"/>
              <a:ext cx="2001991" cy="888686"/>
            </a:xfrm>
            <a:prstGeom prst="rect">
              <a:avLst/>
            </a:prstGeom>
            <a:noFill/>
          </p:spPr>
          <p:txBody>
            <a:bodyPr wrap="square" lIns="131168" tIns="65586" rIns="131168" bIns="65586" rtlCol="0">
              <a:spAutoFit/>
            </a:bodyPr>
            <a:lstStyle/>
            <a:p>
              <a:pPr>
                <a:lnSpc>
                  <a:spcPts val="2893"/>
                </a:lnSpc>
              </a:pPr>
              <a:r>
                <a:rPr lang="fr-FR" sz="2400" spc="-189" dirty="0">
                  <a:solidFill>
                    <a:prstClr val="white"/>
                  </a:solidFill>
                  <a:latin typeface="Proxima Nova Light" panose="02000506030000020004" pitchFamily="2" charset="0"/>
                  <a:cs typeface="Proxima Nova Alt Bd"/>
                </a:rPr>
                <a:t>Amélioration du</a:t>
              </a:r>
              <a:endParaRPr lang="fr-FR" sz="2800" spc="-189" dirty="0">
                <a:solidFill>
                  <a:prstClr val="white"/>
                </a:solidFill>
                <a:latin typeface="Proxima Nova Light" panose="02000506030000020004" pitchFamily="2" charset="0"/>
                <a:cs typeface="Proxima Nova Alt Bd"/>
              </a:endParaRPr>
            </a:p>
          </p:txBody>
        </p:sp>
        <p:pic>
          <p:nvPicPr>
            <p:cNvPr id="42" name="Image 41" descr="plante 8.png">
              <a:extLst>
                <a:ext uri="{FF2B5EF4-FFF2-40B4-BE49-F238E27FC236}">
                  <a16:creationId xmlns:a16="http://schemas.microsoft.com/office/drawing/2014/main" id="{3A33490F-D3A6-CB42-A18D-191469443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27076" y="2613710"/>
              <a:ext cx="2001990" cy="2001989"/>
            </a:xfrm>
            <a:prstGeom prst="rect">
              <a:avLst/>
            </a:prstGeom>
          </p:spPr>
        </p:pic>
        <p:sp>
          <p:nvSpPr>
            <p:cNvPr id="43" name="Triangle 58">
              <a:extLst>
                <a:ext uri="{FF2B5EF4-FFF2-40B4-BE49-F238E27FC236}">
                  <a16:creationId xmlns:a16="http://schemas.microsoft.com/office/drawing/2014/main" id="{47E1099A-5249-184E-BA2C-A468CA294A10}"/>
                </a:ext>
              </a:extLst>
            </p:cNvPr>
            <p:cNvSpPr/>
            <p:nvPr/>
          </p:nvSpPr>
          <p:spPr>
            <a:xfrm rot="14229303">
              <a:off x="11495281" y="2978672"/>
              <a:ext cx="168361" cy="16035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>
                <a:solidFill>
                  <a:prstClr val="white"/>
                </a:solidFill>
              </a:endParaRPr>
            </a:p>
          </p:txBody>
        </p:sp>
        <p:sp>
          <p:nvSpPr>
            <p:cNvPr id="45" name="Triangle 59">
              <a:extLst>
                <a:ext uri="{FF2B5EF4-FFF2-40B4-BE49-F238E27FC236}">
                  <a16:creationId xmlns:a16="http://schemas.microsoft.com/office/drawing/2014/main" id="{EEE7FC95-4259-4147-9EB6-289D94FC144C}"/>
                </a:ext>
              </a:extLst>
            </p:cNvPr>
            <p:cNvSpPr/>
            <p:nvPr/>
          </p:nvSpPr>
          <p:spPr>
            <a:xfrm rot="14229303" flipH="1" flipV="1">
              <a:off x="9507092" y="4069922"/>
              <a:ext cx="168361" cy="16035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>
                <a:solidFill>
                  <a:prstClr val="white"/>
                </a:solidFill>
              </a:endParaRPr>
            </a:p>
          </p:txBody>
        </p:sp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A53447CB-20B0-AA4E-8AD0-55A6AFB65B27}"/>
                </a:ext>
              </a:extLst>
            </p:cNvPr>
            <p:cNvGrpSpPr/>
            <p:nvPr/>
          </p:nvGrpSpPr>
          <p:grpSpPr>
            <a:xfrm rot="5201905">
              <a:off x="9580788" y="2937432"/>
              <a:ext cx="2124739" cy="1312869"/>
              <a:chOff x="5047312" y="920098"/>
              <a:chExt cx="1689204" cy="1043753"/>
            </a:xfrm>
          </p:grpSpPr>
          <p:sp>
            <p:nvSpPr>
              <p:cNvPr id="53" name="Triangle 65">
                <a:extLst>
                  <a:ext uri="{FF2B5EF4-FFF2-40B4-BE49-F238E27FC236}">
                    <a16:creationId xmlns:a16="http://schemas.microsoft.com/office/drawing/2014/main" id="{FC609B79-E65C-924D-BDC8-9A4B76BC9A67}"/>
                  </a:ext>
                </a:extLst>
              </p:cNvPr>
              <p:cNvSpPr/>
              <p:nvPr/>
            </p:nvSpPr>
            <p:spPr>
              <a:xfrm rot="14229303">
                <a:off x="6605850" y="923281"/>
                <a:ext cx="133850" cy="12748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641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Triangle 66">
                <a:extLst>
                  <a:ext uri="{FF2B5EF4-FFF2-40B4-BE49-F238E27FC236}">
                    <a16:creationId xmlns:a16="http://schemas.microsoft.com/office/drawing/2014/main" id="{E217061E-F9F6-4540-A6AB-8A64AFF3244A}"/>
                  </a:ext>
                </a:extLst>
              </p:cNvPr>
              <p:cNvSpPr/>
              <p:nvPr/>
            </p:nvSpPr>
            <p:spPr>
              <a:xfrm rot="14229303" flipH="1" flipV="1">
                <a:off x="5044129" y="1833184"/>
                <a:ext cx="133850" cy="12748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64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8D821C60-19A4-EF48-9483-2D58BB435E7C}"/>
                </a:ext>
              </a:extLst>
            </p:cNvPr>
            <p:cNvGrpSpPr/>
            <p:nvPr/>
          </p:nvGrpSpPr>
          <p:grpSpPr>
            <a:xfrm rot="8058368">
              <a:off x="9551291" y="2957840"/>
              <a:ext cx="2081951" cy="1290376"/>
              <a:chOff x="5081329" y="920098"/>
              <a:chExt cx="1655187" cy="1025871"/>
            </a:xfrm>
          </p:grpSpPr>
          <p:sp>
            <p:nvSpPr>
              <p:cNvPr id="51" name="Triangle 63">
                <a:extLst>
                  <a:ext uri="{FF2B5EF4-FFF2-40B4-BE49-F238E27FC236}">
                    <a16:creationId xmlns:a16="http://schemas.microsoft.com/office/drawing/2014/main" id="{F8235E91-9F88-9247-A4FE-4CE196E690AD}"/>
                  </a:ext>
                </a:extLst>
              </p:cNvPr>
              <p:cNvSpPr/>
              <p:nvPr/>
            </p:nvSpPr>
            <p:spPr>
              <a:xfrm rot="14229303">
                <a:off x="6605850" y="923281"/>
                <a:ext cx="133850" cy="12748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641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Triangle 64">
                <a:extLst>
                  <a:ext uri="{FF2B5EF4-FFF2-40B4-BE49-F238E27FC236}">
                    <a16:creationId xmlns:a16="http://schemas.microsoft.com/office/drawing/2014/main" id="{978ECF9C-1660-874E-BF41-EEE33DC49C81}"/>
                  </a:ext>
                </a:extLst>
              </p:cNvPr>
              <p:cNvSpPr/>
              <p:nvPr/>
            </p:nvSpPr>
            <p:spPr>
              <a:xfrm rot="14229303" flipH="1" flipV="1">
                <a:off x="5078146" y="1815302"/>
                <a:ext cx="133850" cy="12748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641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0" name="Triangle 62">
              <a:extLst>
                <a:ext uri="{FF2B5EF4-FFF2-40B4-BE49-F238E27FC236}">
                  <a16:creationId xmlns:a16="http://schemas.microsoft.com/office/drawing/2014/main" id="{C4D14274-CE7D-6A42-97C5-AC99921ECAF9}"/>
                </a:ext>
              </a:extLst>
            </p:cNvPr>
            <p:cNvSpPr/>
            <p:nvPr/>
          </p:nvSpPr>
          <p:spPr>
            <a:xfrm rot="6133271">
              <a:off x="9432229" y="3231845"/>
              <a:ext cx="168361" cy="16035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>
                <a:solidFill>
                  <a:prstClr val="white"/>
                </a:solidFill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4A858B3-4046-8C42-A74B-AA42A5317148}"/>
              </a:ext>
            </a:extLst>
          </p:cNvPr>
          <p:cNvSpPr/>
          <p:nvPr/>
        </p:nvSpPr>
        <p:spPr>
          <a:xfrm>
            <a:off x="2240672" y="2099092"/>
            <a:ext cx="10442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POPRAWIA ZDOLNOŚĆ WYMIANY KATIONÓW </a:t>
            </a:r>
            <a:r>
              <a:rPr lang="fr-FR" sz="24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(CEC)</a:t>
            </a:r>
          </a:p>
        </p:txBody>
      </p:sp>
      <p:grpSp>
        <p:nvGrpSpPr>
          <p:cNvPr id="56" name="Groupe 55"/>
          <p:cNvGrpSpPr/>
          <p:nvPr/>
        </p:nvGrpSpPr>
        <p:grpSpPr>
          <a:xfrm>
            <a:off x="2992535" y="2704148"/>
            <a:ext cx="6669586" cy="4125346"/>
            <a:chOff x="1848726" y="175346"/>
            <a:chExt cx="6669586" cy="4125346"/>
          </a:xfrm>
        </p:grpSpPr>
        <p:grpSp>
          <p:nvGrpSpPr>
            <p:cNvPr id="58" name="Groupe 57"/>
            <p:cNvGrpSpPr/>
            <p:nvPr/>
          </p:nvGrpSpPr>
          <p:grpSpPr>
            <a:xfrm>
              <a:off x="5143694" y="614531"/>
              <a:ext cx="3060672" cy="3336853"/>
              <a:chOff x="6159188" y="2437307"/>
              <a:chExt cx="3060672" cy="3336853"/>
            </a:xfrm>
          </p:grpSpPr>
          <p:grpSp>
            <p:nvGrpSpPr>
              <p:cNvPr id="93" name="Groupe 92"/>
              <p:cNvGrpSpPr/>
              <p:nvPr/>
            </p:nvGrpSpPr>
            <p:grpSpPr>
              <a:xfrm>
                <a:off x="6491556" y="2780153"/>
                <a:ext cx="2380930" cy="2639598"/>
                <a:chOff x="7797842" y="2736787"/>
                <a:chExt cx="2380930" cy="2639598"/>
              </a:xfrm>
            </p:grpSpPr>
            <p:sp>
              <p:nvSpPr>
                <p:cNvPr id="120" name="Corde 119"/>
                <p:cNvSpPr/>
                <p:nvPr/>
              </p:nvSpPr>
              <p:spPr>
                <a:xfrm rot="17773890">
                  <a:off x="7800431" y="2998044"/>
                  <a:ext cx="2378341" cy="2378341"/>
                </a:xfrm>
                <a:prstGeom prst="chord">
                  <a:avLst>
                    <a:gd name="adj1" fmla="val 3997030"/>
                    <a:gd name="adj2" fmla="val 14428173"/>
                  </a:avLst>
                </a:prstGeom>
                <a:solidFill>
                  <a:srgbClr val="CC99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1" name="Corde 120"/>
                <p:cNvSpPr/>
                <p:nvPr/>
              </p:nvSpPr>
              <p:spPr>
                <a:xfrm rot="6990455">
                  <a:off x="7797842" y="2736787"/>
                  <a:ext cx="2378341" cy="2378341"/>
                </a:xfrm>
                <a:prstGeom prst="chord">
                  <a:avLst>
                    <a:gd name="adj1" fmla="val 3997030"/>
                    <a:gd name="adj2" fmla="val 14428173"/>
                  </a:avLst>
                </a:prstGeom>
                <a:solidFill>
                  <a:srgbClr val="6632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94" name="ZoneTexte 93"/>
              <p:cNvSpPr txBox="1"/>
              <p:nvPr/>
            </p:nvSpPr>
            <p:spPr>
              <a:xfrm>
                <a:off x="7212521" y="3265714"/>
                <a:ext cx="955711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dirty="0">
                    <a:solidFill>
                      <a:prstClr val="white"/>
                    </a:solidFill>
                  </a:rPr>
                  <a:t>Humus</a:t>
                </a:r>
              </a:p>
            </p:txBody>
          </p:sp>
          <p:sp>
            <p:nvSpPr>
              <p:cNvPr id="95" name="ZoneTexte 94"/>
              <p:cNvSpPr txBox="1"/>
              <p:nvPr/>
            </p:nvSpPr>
            <p:spPr>
              <a:xfrm>
                <a:off x="7296838" y="4539343"/>
                <a:ext cx="72327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2000" dirty="0">
                    <a:solidFill>
                      <a:prstClr val="white"/>
                    </a:solidFill>
                  </a:rPr>
                  <a:t>Glina</a:t>
                </a:r>
                <a:endParaRPr lang="en-GB" sz="2000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96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391326">
                <a:off x="8023363" y="2789291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7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9607396">
                <a:off x="8318598" y="3082516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8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7068898">
                <a:off x="7604872" y="2597142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9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5550682">
                <a:off x="7167202" y="2591782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0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4236353">
                <a:off x="6755195" y="2736140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1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3380951">
                <a:off x="6450384" y="2969899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2332245">
                <a:off x="6237624" y="3287183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649516">
                <a:off x="8489797" y="3420741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4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8125957" y="3731370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5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7647359" y="3738187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6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7021249" y="3746706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6336487" y="3738187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15345">
                <a:off x="8544512" y="4194373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9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227574">
                <a:off x="8426981" y="4574719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0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520644">
                <a:off x="8183263" y="4910561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1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4439685">
                <a:off x="7807166" y="5170098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2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041846">
                <a:off x="7343052" y="5253287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3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546372">
                <a:off x="6898495" y="5163800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4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7752063">
                <a:off x="6568469" y="4964174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5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8904745">
                <a:off x="6329492" y="4692487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6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9752522">
                <a:off x="6159188" y="4292192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7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6628832" y="4100887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7272422" y="4095160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9" name="Picture 2" descr="https://upload.wikimedia.org/wikipedia/commons/0/0b/Fulvic_acid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7858377" y="4097476"/>
                <a:ext cx="675348" cy="366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2" name="Organigramme : Connecteur 61"/>
            <p:cNvSpPr/>
            <p:nvPr/>
          </p:nvSpPr>
          <p:spPr>
            <a:xfrm>
              <a:off x="7131802" y="3843492"/>
              <a:ext cx="457200" cy="457200"/>
            </a:xfrm>
            <a:prstGeom prst="flowChartConnector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white"/>
                  </a:solidFill>
                </a:rPr>
                <a:t>NH</a:t>
              </a:r>
              <a:r>
                <a:rPr lang="en-GB" sz="800" baseline="30000" dirty="0">
                  <a:solidFill>
                    <a:prstClr val="white"/>
                  </a:solidFill>
                </a:rPr>
                <a:t>4+</a:t>
              </a:r>
            </a:p>
          </p:txBody>
        </p:sp>
        <p:sp>
          <p:nvSpPr>
            <p:cNvPr id="63" name="Organigramme : Connecteur 62"/>
            <p:cNvSpPr/>
            <p:nvPr/>
          </p:nvSpPr>
          <p:spPr>
            <a:xfrm>
              <a:off x="7978469" y="2966073"/>
              <a:ext cx="457200" cy="457200"/>
            </a:xfrm>
            <a:prstGeom prst="flowChartConnector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64" name="Organigramme : Connecteur 63"/>
            <p:cNvSpPr/>
            <p:nvPr/>
          </p:nvSpPr>
          <p:spPr>
            <a:xfrm>
              <a:off x="6692122" y="3957266"/>
              <a:ext cx="272206" cy="272206"/>
            </a:xfrm>
            <a:prstGeom prst="flowChartConnector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white"/>
                  </a:solidFill>
                </a:rPr>
                <a:t>Fe</a:t>
              </a:r>
              <a:r>
                <a:rPr lang="en-GB" sz="700" baseline="30000" dirty="0">
                  <a:solidFill>
                    <a:prstClr val="white"/>
                  </a:solidFill>
                </a:rPr>
                <a:t>2+</a:t>
              </a:r>
            </a:p>
          </p:txBody>
        </p:sp>
        <p:sp>
          <p:nvSpPr>
            <p:cNvPr id="65" name="Organigramme : Connecteur 64"/>
            <p:cNvSpPr/>
            <p:nvPr/>
          </p:nvSpPr>
          <p:spPr>
            <a:xfrm>
              <a:off x="6338613" y="3939506"/>
              <a:ext cx="332380" cy="332380"/>
            </a:xfrm>
            <a:prstGeom prst="flowChartConnector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white"/>
                  </a:solidFill>
                </a:rPr>
                <a:t>Cu</a:t>
              </a:r>
              <a:r>
                <a:rPr lang="en-GB" sz="800" baseline="30000" dirty="0">
                  <a:solidFill>
                    <a:prstClr val="white"/>
                  </a:solidFill>
                </a:rPr>
                <a:t>2+</a:t>
              </a:r>
            </a:p>
          </p:txBody>
        </p:sp>
        <p:sp>
          <p:nvSpPr>
            <p:cNvPr id="66" name="Organigramme : Connecteur 65"/>
            <p:cNvSpPr/>
            <p:nvPr/>
          </p:nvSpPr>
          <p:spPr>
            <a:xfrm>
              <a:off x="7862737" y="920127"/>
              <a:ext cx="332380" cy="332380"/>
            </a:xfrm>
            <a:prstGeom prst="flowChartConnector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67" name="Organigramme : Connecteur 66"/>
            <p:cNvSpPr/>
            <p:nvPr/>
          </p:nvSpPr>
          <p:spPr>
            <a:xfrm>
              <a:off x="6531805" y="2073537"/>
              <a:ext cx="227851" cy="227851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68" name="Organigramme : Connecteur 67"/>
            <p:cNvSpPr/>
            <p:nvPr/>
          </p:nvSpPr>
          <p:spPr>
            <a:xfrm>
              <a:off x="7131895" y="2083571"/>
              <a:ext cx="227851" cy="227851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69" name="Organigramme : Connecteur 68"/>
            <p:cNvSpPr/>
            <p:nvPr/>
          </p:nvSpPr>
          <p:spPr>
            <a:xfrm>
              <a:off x="6133546" y="2196962"/>
              <a:ext cx="273587" cy="266886"/>
            </a:xfrm>
            <a:prstGeom prst="flowChartConnector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white"/>
                  </a:solidFill>
                </a:rPr>
                <a:t>Fe</a:t>
              </a:r>
              <a:r>
                <a:rPr lang="en-GB" sz="800" baseline="30000" dirty="0">
                  <a:solidFill>
                    <a:prstClr val="white"/>
                  </a:solidFill>
                </a:rPr>
                <a:t>2+</a:t>
              </a:r>
            </a:p>
          </p:txBody>
        </p:sp>
        <p:sp>
          <p:nvSpPr>
            <p:cNvPr id="70" name="Organigramme : Connecteur 69"/>
            <p:cNvSpPr/>
            <p:nvPr/>
          </p:nvSpPr>
          <p:spPr>
            <a:xfrm>
              <a:off x="5548978" y="528638"/>
              <a:ext cx="332380" cy="332380"/>
            </a:xfrm>
            <a:prstGeom prst="flowChartConnector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71" name="Organigramme : Connecteur 70"/>
            <p:cNvSpPr/>
            <p:nvPr/>
          </p:nvSpPr>
          <p:spPr>
            <a:xfrm>
              <a:off x="6208031" y="185519"/>
              <a:ext cx="457200" cy="457200"/>
            </a:xfrm>
            <a:prstGeom prst="flowChartConnector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72" name="Organigramme : Connecteur 71"/>
            <p:cNvSpPr/>
            <p:nvPr/>
          </p:nvSpPr>
          <p:spPr>
            <a:xfrm>
              <a:off x="4909530" y="3030718"/>
              <a:ext cx="457200" cy="457200"/>
            </a:xfrm>
            <a:prstGeom prst="flowChartConnector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73" name="Organigramme : Connecteur 72"/>
            <p:cNvSpPr/>
            <p:nvPr/>
          </p:nvSpPr>
          <p:spPr>
            <a:xfrm>
              <a:off x="8124056" y="1552408"/>
              <a:ext cx="361593" cy="362531"/>
            </a:xfrm>
            <a:prstGeom prst="flowChartConnector">
              <a:avLst/>
            </a:prstGeom>
            <a:solidFill>
              <a:srgbClr val="C9F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black"/>
                  </a:solidFill>
                </a:rPr>
                <a:t>Mg</a:t>
              </a:r>
              <a:r>
                <a:rPr lang="en-GB" sz="800" baseline="30000" dirty="0">
                  <a:solidFill>
                    <a:prstClr val="black"/>
                  </a:solidFill>
                </a:rPr>
                <a:t>2+</a:t>
              </a:r>
            </a:p>
          </p:txBody>
        </p:sp>
        <p:sp>
          <p:nvSpPr>
            <p:cNvPr id="74" name="Organigramme : Connecteur 73"/>
            <p:cNvSpPr/>
            <p:nvPr/>
          </p:nvSpPr>
          <p:spPr>
            <a:xfrm>
              <a:off x="4866739" y="1301579"/>
              <a:ext cx="361593" cy="362531"/>
            </a:xfrm>
            <a:prstGeom prst="flowChartConnector">
              <a:avLst/>
            </a:prstGeom>
            <a:solidFill>
              <a:srgbClr val="C9F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black"/>
                  </a:solidFill>
                </a:rPr>
                <a:t>Mg</a:t>
              </a:r>
              <a:r>
                <a:rPr lang="en-GB" sz="800" baseline="30000" dirty="0">
                  <a:solidFill>
                    <a:prstClr val="black"/>
                  </a:solidFill>
                </a:rPr>
                <a:t>2+</a:t>
              </a:r>
            </a:p>
          </p:txBody>
        </p:sp>
        <p:sp>
          <p:nvSpPr>
            <p:cNvPr id="75" name="Organigramme : Connecteur 74"/>
            <p:cNvSpPr/>
            <p:nvPr/>
          </p:nvSpPr>
          <p:spPr>
            <a:xfrm>
              <a:off x="5113875" y="861644"/>
              <a:ext cx="361593" cy="362531"/>
            </a:xfrm>
            <a:prstGeom prst="flowChartConnector">
              <a:avLst/>
            </a:prstGeom>
            <a:solidFill>
              <a:srgbClr val="C9F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black"/>
                  </a:solidFill>
                </a:rPr>
                <a:t>Mg</a:t>
              </a:r>
              <a:r>
                <a:rPr lang="en-GB" sz="800" baseline="30000" dirty="0">
                  <a:solidFill>
                    <a:prstClr val="black"/>
                  </a:solidFill>
                </a:rPr>
                <a:t>2+</a:t>
              </a:r>
            </a:p>
          </p:txBody>
        </p:sp>
        <p:sp>
          <p:nvSpPr>
            <p:cNvPr id="76" name="Organigramme : Connecteur 75"/>
            <p:cNvSpPr/>
            <p:nvPr/>
          </p:nvSpPr>
          <p:spPr>
            <a:xfrm>
              <a:off x="5358939" y="3541133"/>
              <a:ext cx="361593" cy="362531"/>
            </a:xfrm>
            <a:prstGeom prst="flowChartConnector">
              <a:avLst/>
            </a:prstGeom>
            <a:solidFill>
              <a:srgbClr val="C9F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black"/>
                  </a:solidFill>
                </a:rPr>
                <a:t>Mg</a:t>
              </a:r>
              <a:r>
                <a:rPr lang="en-GB" sz="800" baseline="30000" dirty="0">
                  <a:solidFill>
                    <a:prstClr val="black"/>
                  </a:solidFill>
                </a:rPr>
                <a:t>2+</a:t>
              </a:r>
            </a:p>
          </p:txBody>
        </p:sp>
        <p:sp>
          <p:nvSpPr>
            <p:cNvPr id="77" name="Organigramme : Connecteur 76"/>
            <p:cNvSpPr/>
            <p:nvPr/>
          </p:nvSpPr>
          <p:spPr>
            <a:xfrm>
              <a:off x="5786903" y="3807925"/>
              <a:ext cx="361593" cy="362531"/>
            </a:xfrm>
            <a:prstGeom prst="flowChartConnector">
              <a:avLst/>
            </a:prstGeom>
            <a:solidFill>
              <a:srgbClr val="C9F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black"/>
                  </a:solidFill>
                </a:rPr>
                <a:t>Mg</a:t>
              </a:r>
              <a:r>
                <a:rPr lang="en-GB" sz="800" baseline="30000" dirty="0">
                  <a:solidFill>
                    <a:prstClr val="black"/>
                  </a:solidFill>
                </a:rPr>
                <a:t>2+</a:t>
              </a:r>
            </a:p>
          </p:txBody>
        </p:sp>
        <p:sp>
          <p:nvSpPr>
            <p:cNvPr id="78" name="Organigramme : Connecteur 77"/>
            <p:cNvSpPr/>
            <p:nvPr/>
          </p:nvSpPr>
          <p:spPr>
            <a:xfrm>
              <a:off x="6774373" y="2188454"/>
              <a:ext cx="303508" cy="287030"/>
            </a:xfrm>
            <a:prstGeom prst="flowChartConnector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white"/>
                  </a:solidFill>
                </a:rPr>
                <a:t>Mn</a:t>
              </a:r>
              <a:r>
                <a:rPr lang="en-GB" sz="700" baseline="30000" dirty="0">
                  <a:solidFill>
                    <a:prstClr val="white"/>
                  </a:solidFill>
                </a:rPr>
                <a:t>2+</a:t>
              </a:r>
            </a:p>
          </p:txBody>
        </p:sp>
        <p:sp>
          <p:nvSpPr>
            <p:cNvPr id="79" name="Organigramme : Connecteur 78"/>
            <p:cNvSpPr/>
            <p:nvPr/>
          </p:nvSpPr>
          <p:spPr>
            <a:xfrm>
              <a:off x="5825299" y="2031411"/>
              <a:ext cx="272206" cy="272206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white"/>
                  </a:solidFill>
                </a:rPr>
                <a:t>Ca</a:t>
              </a:r>
              <a:r>
                <a:rPr lang="en-GB" sz="700" baseline="30000" dirty="0">
                  <a:solidFill>
                    <a:prstClr val="white"/>
                  </a:solidFill>
                </a:rPr>
                <a:t>2+</a:t>
              </a:r>
            </a:p>
          </p:txBody>
        </p:sp>
        <p:sp>
          <p:nvSpPr>
            <p:cNvPr id="80" name="Organigramme : Connecteur 79"/>
            <p:cNvSpPr/>
            <p:nvPr/>
          </p:nvSpPr>
          <p:spPr>
            <a:xfrm>
              <a:off x="7577407" y="709942"/>
              <a:ext cx="272206" cy="272206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white"/>
                  </a:solidFill>
                </a:rPr>
                <a:t>Ca</a:t>
              </a:r>
              <a:r>
                <a:rPr lang="en-GB" sz="700" baseline="30000" dirty="0">
                  <a:solidFill>
                    <a:prstClr val="white"/>
                  </a:solidFill>
                </a:rPr>
                <a:t>2+</a:t>
              </a:r>
            </a:p>
          </p:txBody>
        </p:sp>
        <p:sp>
          <p:nvSpPr>
            <p:cNvPr id="81" name="Organigramme : Connecteur 80"/>
            <p:cNvSpPr/>
            <p:nvPr/>
          </p:nvSpPr>
          <p:spPr>
            <a:xfrm>
              <a:off x="4902089" y="2689709"/>
              <a:ext cx="272206" cy="272206"/>
            </a:xfrm>
            <a:prstGeom prst="flowChartConnector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white"/>
                  </a:solidFill>
                </a:rPr>
                <a:t>Zn</a:t>
              </a:r>
              <a:r>
                <a:rPr lang="en-GB" sz="700" baseline="30000" dirty="0">
                  <a:solidFill>
                    <a:prstClr val="white"/>
                  </a:solidFill>
                </a:rPr>
                <a:t>2+</a:t>
              </a:r>
            </a:p>
          </p:txBody>
        </p:sp>
        <p:sp>
          <p:nvSpPr>
            <p:cNvPr id="82" name="Organigramme : Connecteur 81"/>
            <p:cNvSpPr/>
            <p:nvPr/>
          </p:nvSpPr>
          <p:spPr>
            <a:xfrm>
              <a:off x="7141422" y="403946"/>
              <a:ext cx="272206" cy="272206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white"/>
                  </a:solidFill>
                </a:rPr>
                <a:t>Ca</a:t>
              </a:r>
              <a:r>
                <a:rPr lang="en-GB" sz="700" baseline="30000" dirty="0">
                  <a:solidFill>
                    <a:prstClr val="white"/>
                  </a:solidFill>
                </a:rPr>
                <a:t>2+</a:t>
              </a:r>
            </a:p>
          </p:txBody>
        </p:sp>
        <p:sp>
          <p:nvSpPr>
            <p:cNvPr id="83" name="Organigramme : Connecteur 82"/>
            <p:cNvSpPr/>
            <p:nvPr/>
          </p:nvSpPr>
          <p:spPr>
            <a:xfrm>
              <a:off x="6844522" y="289944"/>
              <a:ext cx="272206" cy="272206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white"/>
                  </a:solidFill>
                </a:rPr>
                <a:t>Ca</a:t>
              </a:r>
              <a:r>
                <a:rPr lang="en-GB" sz="700" baseline="30000" dirty="0">
                  <a:solidFill>
                    <a:prstClr val="white"/>
                  </a:solidFill>
                </a:rPr>
                <a:t>2+</a:t>
              </a:r>
            </a:p>
          </p:txBody>
        </p:sp>
        <p:sp>
          <p:nvSpPr>
            <p:cNvPr id="84" name="Organigramme : Connecteur 83"/>
            <p:cNvSpPr/>
            <p:nvPr/>
          </p:nvSpPr>
          <p:spPr>
            <a:xfrm>
              <a:off x="8246106" y="2407444"/>
              <a:ext cx="272206" cy="272206"/>
            </a:xfrm>
            <a:prstGeom prst="flowChartConnector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white"/>
                  </a:solidFill>
                </a:rPr>
                <a:t>Zn</a:t>
              </a:r>
              <a:r>
                <a:rPr lang="en-GB" sz="700" baseline="30000" dirty="0">
                  <a:solidFill>
                    <a:prstClr val="white"/>
                  </a:solidFill>
                </a:rPr>
                <a:t>2+</a:t>
              </a:r>
            </a:p>
          </p:txBody>
        </p:sp>
        <p:sp>
          <p:nvSpPr>
            <p:cNvPr id="85" name="Organigramme : Connecteur 84"/>
            <p:cNvSpPr/>
            <p:nvPr/>
          </p:nvSpPr>
          <p:spPr>
            <a:xfrm>
              <a:off x="7589002" y="3577154"/>
              <a:ext cx="272206" cy="272206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white"/>
                  </a:solidFill>
                </a:rPr>
                <a:t>Ca</a:t>
              </a:r>
              <a:r>
                <a:rPr lang="en-GB" sz="700" baseline="30000" dirty="0">
                  <a:solidFill>
                    <a:prstClr val="white"/>
                  </a:solidFill>
                </a:rPr>
                <a:t>2+</a:t>
              </a:r>
            </a:p>
          </p:txBody>
        </p:sp>
        <p:sp>
          <p:nvSpPr>
            <p:cNvPr id="86" name="Organigramme : Connecteur 85"/>
            <p:cNvSpPr/>
            <p:nvPr/>
          </p:nvSpPr>
          <p:spPr>
            <a:xfrm>
              <a:off x="5548978" y="520559"/>
              <a:ext cx="332380" cy="332380"/>
            </a:xfrm>
            <a:prstGeom prst="flowChartConnector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white"/>
                  </a:solidFill>
                </a:rPr>
                <a:t>Cu</a:t>
              </a:r>
              <a:r>
                <a:rPr lang="en-GB" sz="800" baseline="30000" dirty="0">
                  <a:solidFill>
                    <a:prstClr val="white"/>
                  </a:solidFill>
                </a:rPr>
                <a:t>2+</a:t>
              </a:r>
            </a:p>
          </p:txBody>
        </p:sp>
        <p:sp>
          <p:nvSpPr>
            <p:cNvPr id="87" name="Organigramme : Connecteur 86"/>
            <p:cNvSpPr/>
            <p:nvPr/>
          </p:nvSpPr>
          <p:spPr>
            <a:xfrm>
              <a:off x="7851990" y="898835"/>
              <a:ext cx="332380" cy="332380"/>
            </a:xfrm>
            <a:prstGeom prst="flowChartConnector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white"/>
                  </a:solidFill>
                </a:rPr>
                <a:t>Cu</a:t>
              </a:r>
              <a:r>
                <a:rPr lang="en-GB" sz="800" baseline="30000" dirty="0">
                  <a:solidFill>
                    <a:prstClr val="white"/>
                  </a:solidFill>
                </a:rPr>
                <a:t>2+</a:t>
              </a:r>
            </a:p>
          </p:txBody>
        </p:sp>
        <p:sp>
          <p:nvSpPr>
            <p:cNvPr id="88" name="Organigramme : Connecteur 87"/>
            <p:cNvSpPr/>
            <p:nvPr/>
          </p:nvSpPr>
          <p:spPr>
            <a:xfrm>
              <a:off x="4923487" y="3026836"/>
              <a:ext cx="457200" cy="457200"/>
            </a:xfrm>
            <a:prstGeom prst="flowChartConnector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white"/>
                  </a:solidFill>
                </a:rPr>
                <a:t>NH</a:t>
              </a:r>
              <a:r>
                <a:rPr lang="en-GB" sz="800" baseline="30000" dirty="0">
                  <a:solidFill>
                    <a:prstClr val="white"/>
                  </a:solidFill>
                </a:rPr>
                <a:t>4+</a:t>
              </a:r>
            </a:p>
          </p:txBody>
        </p:sp>
        <p:sp>
          <p:nvSpPr>
            <p:cNvPr id="89" name="Organigramme : Connecteur 88"/>
            <p:cNvSpPr/>
            <p:nvPr/>
          </p:nvSpPr>
          <p:spPr>
            <a:xfrm>
              <a:off x="6208030" y="175346"/>
              <a:ext cx="457200" cy="457200"/>
            </a:xfrm>
            <a:prstGeom prst="flowChartConnector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white"/>
                  </a:solidFill>
                </a:rPr>
                <a:t>NH</a:t>
              </a:r>
              <a:r>
                <a:rPr lang="en-GB" sz="800" baseline="30000" dirty="0">
                  <a:solidFill>
                    <a:prstClr val="white"/>
                  </a:solidFill>
                </a:rPr>
                <a:t>4+</a:t>
              </a:r>
            </a:p>
          </p:txBody>
        </p:sp>
        <p:sp>
          <p:nvSpPr>
            <p:cNvPr id="90" name="Organigramme : Connecteur 89"/>
            <p:cNvSpPr/>
            <p:nvPr/>
          </p:nvSpPr>
          <p:spPr>
            <a:xfrm>
              <a:off x="7986124" y="2966073"/>
              <a:ext cx="457200" cy="457200"/>
            </a:xfrm>
            <a:prstGeom prst="flowChartConnector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800" dirty="0">
                  <a:solidFill>
                    <a:prstClr val="white"/>
                  </a:solidFill>
                </a:rPr>
                <a:t>NH4+</a:t>
              </a:r>
            </a:p>
          </p:txBody>
        </p:sp>
        <p:pic>
          <p:nvPicPr>
            <p:cNvPr id="91" name="Picture 2" descr="https://upload.wikimedia.org/wikipedia/commons/0/0b/Fulvic_acid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8726" y="2570298"/>
              <a:ext cx="967376" cy="5248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2" name="ZoneTexte 91"/>
            <p:cNvSpPr txBox="1"/>
            <p:nvPr/>
          </p:nvSpPr>
          <p:spPr>
            <a:xfrm>
              <a:off x="2852808" y="2738056"/>
              <a:ext cx="16613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>
                  <a:solidFill>
                    <a:prstClr val="black"/>
                  </a:solidFill>
                  <a:latin typeface="Proxima Nova Alt Bd"/>
                </a:rPr>
                <a:t>KWASY FULWONOWE</a:t>
              </a:r>
              <a:endParaRPr lang="en-GB" sz="1200" dirty="0">
                <a:solidFill>
                  <a:prstClr val="black"/>
                </a:solidFill>
                <a:latin typeface="Proxima Nova Alt Bd"/>
              </a:endParaRPr>
            </a:p>
          </p:txBody>
        </p:sp>
      </p:grpSp>
      <p:sp>
        <p:nvSpPr>
          <p:cNvPr id="122" name="ZoneTexte 121">
            <a:extLst>
              <a:ext uri="{FF2B5EF4-FFF2-40B4-BE49-F238E27FC236}">
                <a16:creationId xmlns:a16="http://schemas.microsoft.com/office/drawing/2014/main" id="{7D711F1E-E905-494A-9A19-4FCCD8F89B1E}"/>
              </a:ext>
            </a:extLst>
          </p:cNvPr>
          <p:cNvSpPr txBox="1"/>
          <p:nvPr/>
        </p:nvSpPr>
        <p:spPr>
          <a:xfrm rot="16200000">
            <a:off x="-1350837" y="3181076"/>
            <a:ext cx="4922691" cy="1078157"/>
          </a:xfrm>
          <a:prstGeom prst="rect">
            <a:avLst/>
          </a:prstGeom>
          <a:noFill/>
        </p:spPr>
        <p:txBody>
          <a:bodyPr wrap="square" lIns="153326" tIns="76665" rIns="153326" bIns="76665" rtlCol="0">
            <a:spAutoFit/>
          </a:bodyPr>
          <a:lstStyle/>
          <a:p>
            <a:r>
              <a:rPr lang="fr-FR" sz="6000" b="1" spc="-300" dirty="0">
                <a:solidFill>
                  <a:prstClr val="white"/>
                </a:solidFill>
                <a:latin typeface="Proxima Nova Rg" panose="02000506030000020004" pitchFamily="2" charset="0"/>
              </a:rPr>
              <a:t>FULVACTIV</a:t>
            </a:r>
            <a:endParaRPr lang="fr-FR" sz="6600" b="1" spc="-300" dirty="0">
              <a:solidFill>
                <a:prstClr val="white"/>
              </a:solidFill>
              <a:latin typeface="Proxima Nova Rg" panose="02000506030000020004" pitchFamily="2" charset="0"/>
            </a:endParaRPr>
          </a:p>
        </p:txBody>
      </p:sp>
      <p:sp>
        <p:nvSpPr>
          <p:cNvPr id="123" name="Titre 1">
            <a:extLst>
              <a:ext uri="{FF2B5EF4-FFF2-40B4-BE49-F238E27FC236}">
                <a16:creationId xmlns:a16="http://schemas.microsoft.com/office/drawing/2014/main" id="{35FFDB3C-E9A3-084C-806F-D3C982C6F960}"/>
              </a:ext>
            </a:extLst>
          </p:cNvPr>
          <p:cNvSpPr txBox="1">
            <a:spLocks/>
          </p:cNvSpPr>
          <p:nvPr/>
        </p:nvSpPr>
        <p:spPr>
          <a:xfrm rot="16200000">
            <a:off x="-1668046" y="3535398"/>
            <a:ext cx="4530833" cy="504036"/>
          </a:xfrm>
          <a:prstGeom prst="rect">
            <a:avLst/>
          </a:prstGeom>
        </p:spPr>
        <p:txBody>
          <a:bodyPr vert="horz" lIns="104148" tIns="52074" rIns="104148" bIns="5207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fr-FR" sz="1800" b="0" dirty="0">
                <a:solidFill>
                  <a:srgbClr val="FFFFFF"/>
                </a:solidFill>
                <a:latin typeface="Proxima Nova Rg" panose="02000506030000020004" pitchFamily="2" charset="0"/>
                <a:cs typeface="Calibri"/>
              </a:rPr>
              <a:t>INNO</a:t>
            </a:r>
            <a:r>
              <a:rPr lang="pl-PL" sz="1800" b="0" dirty="0">
                <a:solidFill>
                  <a:srgbClr val="FFFFFF"/>
                </a:solidFill>
                <a:latin typeface="Proxima Nova Rg" panose="02000506030000020004" pitchFamily="2" charset="0"/>
                <a:cs typeface="Calibri"/>
              </a:rPr>
              <a:t>WACYJNY</a:t>
            </a:r>
            <a:endParaRPr lang="fr-FR" sz="1800" b="0" dirty="0">
              <a:solidFill>
                <a:srgbClr val="FFFFFF"/>
              </a:solidFill>
              <a:latin typeface="Proxima Nova Rg" panose="02000506030000020004" pitchFamily="2" charset="0"/>
              <a:cs typeface="Calibri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5F8075A-09D5-9B4E-85A0-3FCC9A0861CD}"/>
              </a:ext>
            </a:extLst>
          </p:cNvPr>
          <p:cNvSpPr/>
          <p:nvPr/>
        </p:nvSpPr>
        <p:spPr>
          <a:xfrm>
            <a:off x="10251333" y="2866201"/>
            <a:ext cx="319307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</a:rPr>
              <a:t>Kwasy </a:t>
            </a:r>
            <a:r>
              <a:rPr lang="pl-PL" sz="1800" dirty="0" err="1">
                <a:solidFill>
                  <a:srgbClr val="4F3721"/>
                </a:solidFill>
                <a:latin typeface="Proxima Nova Rg" panose="02000506030000020004" pitchFamily="2" charset="0"/>
              </a:rPr>
              <a:t>fulwowe</a:t>
            </a:r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</a:rPr>
              <a:t> zawierają grupy karboksylowe, fenolowo-OH i </a:t>
            </a:r>
            <a:r>
              <a:rPr lang="pl-PL" sz="1800" dirty="0" err="1">
                <a:solidFill>
                  <a:srgbClr val="4F3721"/>
                </a:solidFill>
                <a:latin typeface="Proxima Nova Rg" panose="02000506030000020004" pitchFamily="2" charset="0"/>
              </a:rPr>
              <a:t>enolowe</a:t>
            </a:r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</a:rPr>
              <a:t>, które mogą dysocjować, tworząc i zwiększając </a:t>
            </a:r>
            <a:r>
              <a:rPr lang="pl-PL" sz="18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liczbę ładunków </a:t>
            </a:r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</a:rPr>
              <a:t>ujemnych na cząsteczkach gleby (CAH).</a:t>
            </a:r>
            <a:br>
              <a:rPr lang="fr-FR" sz="1800" dirty="0">
                <a:solidFill>
                  <a:srgbClr val="4F3721"/>
                </a:solidFill>
                <a:latin typeface="Proxima Nova Rg" panose="02000506030000020004" pitchFamily="2" charset="0"/>
              </a:rPr>
            </a:br>
            <a:endParaRPr lang="fr-FR" sz="1800" dirty="0">
              <a:solidFill>
                <a:srgbClr val="4F3721"/>
              </a:solidFill>
              <a:latin typeface="Proxima Nova Rg" panose="02000506030000020004" pitchFamily="2" charset="0"/>
            </a:endParaRPr>
          </a:p>
          <a:p>
            <a:endParaRPr lang="fr-FR" sz="1800" dirty="0">
              <a:solidFill>
                <a:srgbClr val="4F3721"/>
              </a:solidFill>
              <a:latin typeface="Proxima Nova Rg" panose="02000506030000020004" pitchFamily="2" charset="0"/>
            </a:endParaRPr>
          </a:p>
          <a:p>
            <a:endParaRPr lang="fr-FR" sz="1800" dirty="0">
              <a:solidFill>
                <a:srgbClr val="4F3721"/>
              </a:solidFill>
              <a:latin typeface="Proxima Nova Rg" panose="02000506030000020004" pitchFamily="2" charset="0"/>
            </a:endParaRPr>
          </a:p>
          <a:p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</a:rPr>
              <a:t>Ulubione skojarzenia: </a:t>
            </a:r>
          </a:p>
          <a:p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</a:rPr>
              <a:t>Fe / Mg / Cu / Zn / Mn </a:t>
            </a:r>
          </a:p>
          <a:p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</a:rPr>
              <a:t>Tworzą się </a:t>
            </a:r>
            <a:r>
              <a:rPr lang="pl-PL" sz="1800" dirty="0" err="1">
                <a:solidFill>
                  <a:srgbClr val="4F3721"/>
                </a:solidFill>
                <a:latin typeface="Proxima Nova Rg" panose="02000506030000020004" pitchFamily="2" charset="0"/>
              </a:rPr>
              <a:t>fulwiany</a:t>
            </a:r>
            <a:r>
              <a:rPr lang="pl-PL" sz="1800" dirty="0">
                <a:solidFill>
                  <a:srgbClr val="4F3721"/>
                </a:solidFill>
                <a:latin typeface="Proxima Nova Rg" panose="02000506030000020004" pitchFamily="2" charset="0"/>
              </a:rPr>
              <a:t> metali</a:t>
            </a:r>
            <a:endParaRPr lang="fr-FR" sz="1800" dirty="0">
              <a:solidFill>
                <a:srgbClr val="4F3721"/>
              </a:solidFill>
              <a:latin typeface="Proxima Nova Rg" panose="02000506030000020004" pitchFamily="2" charset="0"/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fr-FR" sz="1800" dirty="0">
              <a:solidFill>
                <a:srgbClr val="4F3721"/>
              </a:solidFill>
              <a:latin typeface="Proxima Nova Rg" panose="02000506030000020004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19797" y="6959219"/>
            <a:ext cx="78410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solidFill>
                  <a:srgbClr val="4F3721"/>
                </a:solidFill>
                <a:latin typeface="Proxima Nova Rg" panose="02000506030000020004" pitchFamily="2" charset="0"/>
              </a:rPr>
              <a:t>Cząsteczki stale ładują roztwór glebowy kationami, gdy są one pobierane przez rośliny</a:t>
            </a:r>
            <a:endParaRPr lang="fr-FR" sz="1600" dirty="0">
              <a:solidFill>
                <a:srgbClr val="4F3721"/>
              </a:solidFill>
              <a:latin typeface="Proxima Nova Rg" panose="02000506030000020004" pitchFamily="2" charset="0"/>
            </a:endParaRPr>
          </a:p>
        </p:txBody>
      </p:sp>
      <p:grpSp>
        <p:nvGrpSpPr>
          <p:cNvPr id="126" name="Groupe 125">
            <a:extLst>
              <a:ext uri="{FF2B5EF4-FFF2-40B4-BE49-F238E27FC236}">
                <a16:creationId xmlns:a16="http://schemas.microsoft.com/office/drawing/2014/main" id="{CC17BA05-42AB-8C41-B7F7-47B0393BA903}"/>
              </a:ext>
            </a:extLst>
          </p:cNvPr>
          <p:cNvGrpSpPr/>
          <p:nvPr/>
        </p:nvGrpSpPr>
        <p:grpSpPr>
          <a:xfrm>
            <a:off x="10919502" y="205014"/>
            <a:ext cx="2727164" cy="2124739"/>
            <a:chOff x="4869412" y="363628"/>
            <a:chExt cx="2168142" cy="1689204"/>
          </a:xfrm>
        </p:grpSpPr>
        <p:sp>
          <p:nvSpPr>
            <p:cNvPr id="127" name="ZoneTexte 126">
              <a:extLst>
                <a:ext uri="{FF2B5EF4-FFF2-40B4-BE49-F238E27FC236}">
                  <a16:creationId xmlns:a16="http://schemas.microsoft.com/office/drawing/2014/main" id="{2B2F9E96-C773-DB40-8845-E089595B8E6D}"/>
                </a:ext>
              </a:extLst>
            </p:cNvPr>
            <p:cNvSpPr txBox="1"/>
            <p:nvPr/>
          </p:nvSpPr>
          <p:spPr>
            <a:xfrm>
              <a:off x="5155644" y="958893"/>
              <a:ext cx="1881910" cy="951514"/>
            </a:xfrm>
            <a:prstGeom prst="rect">
              <a:avLst/>
            </a:prstGeom>
            <a:noFill/>
          </p:spPr>
          <p:txBody>
            <a:bodyPr wrap="square" lIns="131168" tIns="65586" rIns="131168" bIns="65586" rtlCol="0">
              <a:spAutoFit/>
            </a:bodyPr>
            <a:lstStyle/>
            <a:p>
              <a:pPr>
                <a:lnSpc>
                  <a:spcPts val="2893"/>
                </a:lnSpc>
              </a:pPr>
              <a:r>
                <a:rPr lang="fr-FR" sz="5031" spc="-189" dirty="0">
                  <a:solidFill>
                    <a:schemeClr val="bg1"/>
                  </a:solidFill>
                  <a:latin typeface="Proxima Nova Rg" panose="02000506030000020004" pitchFamily="2" charset="0"/>
                  <a:cs typeface="Proxima Nova Alt Bd"/>
                </a:rPr>
                <a:t>SOIL</a:t>
              </a:r>
            </a:p>
            <a:p>
              <a:pPr>
                <a:lnSpc>
                  <a:spcPts val="2893"/>
                </a:lnSpc>
              </a:pPr>
              <a:r>
                <a:rPr lang="fr-FR" sz="3019" spc="-189" dirty="0">
                  <a:solidFill>
                    <a:schemeClr val="bg1"/>
                  </a:solidFill>
                  <a:latin typeface="Proxima Nova Light" panose="02000506030000020004" pitchFamily="2" charset="0"/>
                  <a:cs typeface="Proxima Nova Alt Bd"/>
                </a:rPr>
                <a:t>IMPROVER</a:t>
              </a:r>
            </a:p>
            <a:p>
              <a:pPr>
                <a:lnSpc>
                  <a:spcPts val="2516"/>
                </a:lnSpc>
              </a:pPr>
              <a:endParaRPr lang="fr-FR" sz="3522" spc="-189" dirty="0" err="1">
                <a:solidFill>
                  <a:schemeClr val="bg1"/>
                </a:solidFill>
                <a:latin typeface="Proxima Nova Light" panose="02000506030000020004" pitchFamily="2" charset="0"/>
                <a:cs typeface="Proxima Nova Alt Bd"/>
              </a:endParaRPr>
            </a:p>
          </p:txBody>
        </p:sp>
        <p:pic>
          <p:nvPicPr>
            <p:cNvPr id="128" name="Image 127" descr="plante 8.png">
              <a:extLst>
                <a:ext uri="{FF2B5EF4-FFF2-40B4-BE49-F238E27FC236}">
                  <a16:creationId xmlns:a16="http://schemas.microsoft.com/office/drawing/2014/main" id="{7CFE32AC-00C0-1240-86D4-FB99D0E0E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2672" y="408672"/>
              <a:ext cx="1591616" cy="1591616"/>
            </a:xfrm>
            <a:prstGeom prst="rect">
              <a:avLst/>
            </a:prstGeom>
          </p:spPr>
        </p:pic>
        <p:sp>
          <p:nvSpPr>
            <p:cNvPr id="129" name="Triangle 33">
              <a:extLst>
                <a:ext uri="{FF2B5EF4-FFF2-40B4-BE49-F238E27FC236}">
                  <a16:creationId xmlns:a16="http://schemas.microsoft.com/office/drawing/2014/main" id="{D9EF347B-8330-E241-8465-B4116CF5663D}"/>
                </a:ext>
              </a:extLst>
            </p:cNvPr>
            <p:cNvSpPr/>
            <p:nvPr/>
          </p:nvSpPr>
          <p:spPr>
            <a:xfrm rot="14229303">
              <a:off x="6506390" y="719140"/>
              <a:ext cx="133850" cy="12748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/>
            </a:p>
          </p:txBody>
        </p:sp>
        <p:sp>
          <p:nvSpPr>
            <p:cNvPr id="130" name="Triangle 34">
              <a:extLst>
                <a:ext uri="{FF2B5EF4-FFF2-40B4-BE49-F238E27FC236}">
                  <a16:creationId xmlns:a16="http://schemas.microsoft.com/office/drawing/2014/main" id="{4B60FEA7-D6F3-7C49-B783-6D7A814ECCCE}"/>
                </a:ext>
              </a:extLst>
            </p:cNvPr>
            <p:cNvSpPr/>
            <p:nvPr/>
          </p:nvSpPr>
          <p:spPr>
            <a:xfrm rot="14229303" flipH="1" flipV="1">
              <a:off x="4925746" y="1586702"/>
              <a:ext cx="133850" cy="12748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/>
            </a:p>
          </p:txBody>
        </p:sp>
        <p:grpSp>
          <p:nvGrpSpPr>
            <p:cNvPr id="131" name="Groupe 130">
              <a:extLst>
                <a:ext uri="{FF2B5EF4-FFF2-40B4-BE49-F238E27FC236}">
                  <a16:creationId xmlns:a16="http://schemas.microsoft.com/office/drawing/2014/main" id="{B05C77AC-DE38-9F47-A519-03304B374B36}"/>
                </a:ext>
              </a:extLst>
            </p:cNvPr>
            <p:cNvGrpSpPr/>
            <p:nvPr/>
          </p:nvGrpSpPr>
          <p:grpSpPr>
            <a:xfrm rot="5201905">
              <a:off x="4984336" y="686353"/>
              <a:ext cx="1689204" cy="1043753"/>
              <a:chOff x="5047312" y="920098"/>
              <a:chExt cx="1689204" cy="1043753"/>
            </a:xfrm>
          </p:grpSpPr>
          <p:sp>
            <p:nvSpPr>
              <p:cNvPr id="136" name="Triangle 40">
                <a:extLst>
                  <a:ext uri="{FF2B5EF4-FFF2-40B4-BE49-F238E27FC236}">
                    <a16:creationId xmlns:a16="http://schemas.microsoft.com/office/drawing/2014/main" id="{6823C694-025C-2B4B-A05B-12AFDBC5DE13}"/>
                  </a:ext>
                </a:extLst>
              </p:cNvPr>
              <p:cNvSpPr/>
              <p:nvPr/>
            </p:nvSpPr>
            <p:spPr>
              <a:xfrm rot="14229303">
                <a:off x="6605850" y="923281"/>
                <a:ext cx="133850" cy="12748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641"/>
              </a:p>
            </p:txBody>
          </p:sp>
          <p:sp>
            <p:nvSpPr>
              <p:cNvPr id="137" name="Triangle 41">
                <a:extLst>
                  <a:ext uri="{FF2B5EF4-FFF2-40B4-BE49-F238E27FC236}">
                    <a16:creationId xmlns:a16="http://schemas.microsoft.com/office/drawing/2014/main" id="{32CE9D7E-7A8A-E548-A96F-6902EBB662FA}"/>
                  </a:ext>
                </a:extLst>
              </p:cNvPr>
              <p:cNvSpPr/>
              <p:nvPr/>
            </p:nvSpPr>
            <p:spPr>
              <a:xfrm rot="14229303" flipH="1" flipV="1">
                <a:off x="5044129" y="1833184"/>
                <a:ext cx="133850" cy="12748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641"/>
              </a:p>
            </p:txBody>
          </p:sp>
        </p:grpSp>
        <p:grpSp>
          <p:nvGrpSpPr>
            <p:cNvPr id="132" name="Groupe 131">
              <a:extLst>
                <a:ext uri="{FF2B5EF4-FFF2-40B4-BE49-F238E27FC236}">
                  <a16:creationId xmlns:a16="http://schemas.microsoft.com/office/drawing/2014/main" id="{0849D2B6-BF41-6842-9351-BFBEF6208984}"/>
                </a:ext>
              </a:extLst>
            </p:cNvPr>
            <p:cNvGrpSpPr/>
            <p:nvPr/>
          </p:nvGrpSpPr>
          <p:grpSpPr>
            <a:xfrm rot="8058368">
              <a:off x="4960885" y="702578"/>
              <a:ext cx="1655187" cy="1025871"/>
              <a:chOff x="5081329" y="920098"/>
              <a:chExt cx="1655187" cy="1025871"/>
            </a:xfrm>
          </p:grpSpPr>
          <p:sp>
            <p:nvSpPr>
              <p:cNvPr id="134" name="Triangle 38">
                <a:extLst>
                  <a:ext uri="{FF2B5EF4-FFF2-40B4-BE49-F238E27FC236}">
                    <a16:creationId xmlns:a16="http://schemas.microsoft.com/office/drawing/2014/main" id="{0FE80624-1FE8-0B49-8314-BBA06E5C9463}"/>
                  </a:ext>
                </a:extLst>
              </p:cNvPr>
              <p:cNvSpPr/>
              <p:nvPr/>
            </p:nvSpPr>
            <p:spPr>
              <a:xfrm rot="14229303">
                <a:off x="6605850" y="923281"/>
                <a:ext cx="133850" cy="12748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641"/>
              </a:p>
            </p:txBody>
          </p:sp>
          <p:sp>
            <p:nvSpPr>
              <p:cNvPr id="135" name="Triangle 39">
                <a:extLst>
                  <a:ext uri="{FF2B5EF4-FFF2-40B4-BE49-F238E27FC236}">
                    <a16:creationId xmlns:a16="http://schemas.microsoft.com/office/drawing/2014/main" id="{717CF544-703D-4743-A7CE-B08D0C8F848A}"/>
                  </a:ext>
                </a:extLst>
              </p:cNvPr>
              <p:cNvSpPr/>
              <p:nvPr/>
            </p:nvSpPr>
            <p:spPr>
              <a:xfrm rot="14229303" flipH="1" flipV="1">
                <a:off x="5078146" y="1815302"/>
                <a:ext cx="133850" cy="12748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641"/>
              </a:p>
            </p:txBody>
          </p:sp>
        </p:grpSp>
        <p:sp>
          <p:nvSpPr>
            <p:cNvPr id="133" name="Triangle 37">
              <a:extLst>
                <a:ext uri="{FF2B5EF4-FFF2-40B4-BE49-F238E27FC236}">
                  <a16:creationId xmlns:a16="http://schemas.microsoft.com/office/drawing/2014/main" id="{B5FE0487-E3CB-F146-9EA0-79D25BF55DB1}"/>
                </a:ext>
              </a:extLst>
            </p:cNvPr>
            <p:cNvSpPr/>
            <p:nvPr/>
          </p:nvSpPr>
          <p:spPr>
            <a:xfrm rot="6133271">
              <a:off x="4866229" y="920417"/>
              <a:ext cx="133850" cy="12748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/>
            </a:p>
          </p:txBody>
        </p:sp>
      </p:grpSp>
    </p:spTree>
    <p:extLst>
      <p:ext uri="{BB962C8B-B14F-4D97-AF65-F5344CB8AC3E}">
        <p14:creationId xmlns:p14="http://schemas.microsoft.com/office/powerpoint/2010/main" val="2115626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F519B2C7-996F-8A43-8790-F9F5430E9364}"/>
              </a:ext>
            </a:extLst>
          </p:cNvPr>
          <p:cNvSpPr/>
          <p:nvPr/>
        </p:nvSpPr>
        <p:spPr>
          <a:xfrm>
            <a:off x="2286000" y="5846992"/>
            <a:ext cx="11185643" cy="1282766"/>
          </a:xfrm>
          <a:prstGeom prst="rect">
            <a:avLst/>
          </a:prstGeom>
          <a:solidFill>
            <a:srgbClr val="4F3721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641" dirty="0">
              <a:solidFill>
                <a:prstClr val="white"/>
              </a:solidFill>
              <a:latin typeface="Proxima Nova Rg" panose="02000506030000020004" pitchFamily="2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F8075A-09D5-9B4E-85A0-3FCC9A0861CD}"/>
              </a:ext>
            </a:extLst>
          </p:cNvPr>
          <p:cNvSpPr/>
          <p:nvPr/>
        </p:nvSpPr>
        <p:spPr>
          <a:xfrm>
            <a:off x="2301695" y="5682542"/>
            <a:ext cx="1099680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800" b="1" dirty="0">
              <a:solidFill>
                <a:schemeClr val="bg1"/>
              </a:solidFill>
              <a:latin typeface="Proxima Nova Rg" panose="02000506030000020004" pitchFamily="2" charset="0"/>
              <a:cs typeface="Calibri"/>
            </a:endParaRPr>
          </a:p>
          <a:p>
            <a:pPr algn="ctr"/>
            <a:r>
              <a:rPr lang="pl-PL" sz="20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Jedna cząsteczka kwasu </a:t>
            </a:r>
            <a:r>
              <a:rPr lang="pl-PL" sz="2000" dirty="0" err="1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fulwowego</a:t>
            </a:r>
            <a:r>
              <a:rPr lang="pl-PL" sz="20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 jest w stanie zatrzymać około 60 innych cząstek jonowych lub pierwiastków śladowych i przenieść je przez błonę komórki roślinnej.</a:t>
            </a:r>
          </a:p>
          <a:p>
            <a:pPr algn="ctr"/>
            <a:r>
              <a:rPr lang="pl-PL" sz="2000" b="1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&gt;&gt; </a:t>
            </a:r>
            <a:r>
              <a:rPr lang="pl-PL" sz="2000" b="1" dirty="0">
                <a:solidFill>
                  <a:srgbClr val="462D23"/>
                </a:solidFill>
                <a:latin typeface="Proxima Nova Rg" panose="02000506030000020004" pitchFamily="2" charset="0"/>
                <a:cs typeface="Calibri"/>
              </a:rPr>
              <a:t>PROMOCJA WZROSTU</a:t>
            </a:r>
            <a:endParaRPr lang="fr-FR" sz="1800" dirty="0">
              <a:solidFill>
                <a:srgbClr val="462D23"/>
              </a:solidFill>
              <a:latin typeface="Proxima Nova Rg" panose="02000506030000020004" pitchFamily="2" charset="0"/>
              <a:cs typeface="Calibri"/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6D66CFDB-83DB-614F-8B17-49D807EFD60F}"/>
              </a:ext>
            </a:extLst>
          </p:cNvPr>
          <p:cNvSpPr txBox="1">
            <a:spLocks/>
          </p:cNvSpPr>
          <p:nvPr/>
        </p:nvSpPr>
        <p:spPr>
          <a:xfrm>
            <a:off x="566304" y="1669655"/>
            <a:ext cx="4247282" cy="119307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252077" indent="-252077" algn="l" defTabSz="1008309" rtl="0" eaLnBrk="1" latinLnBrk="0" hangingPunct="1">
              <a:lnSpc>
                <a:spcPct val="90000"/>
              </a:lnSpc>
              <a:spcBef>
                <a:spcPts val="1103"/>
              </a:spcBef>
              <a:buFont typeface="Arial" panose="020B0604020202020204" pitchFamily="34" charset="0"/>
              <a:buChar char="•"/>
              <a:defRPr sz="30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6232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386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541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8695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2849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7004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81158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5313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1800" b="1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6000" y="7175258"/>
            <a:ext cx="111856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000" dirty="0">
                <a:solidFill>
                  <a:prstClr val="black"/>
                </a:solidFill>
              </a:rPr>
              <a:t>Kumar </a:t>
            </a:r>
            <a:r>
              <a:rPr lang="fr-FR" sz="1000" dirty="0" err="1">
                <a:solidFill>
                  <a:prstClr val="black"/>
                </a:solidFill>
              </a:rPr>
              <a:t>Sootahar</a:t>
            </a:r>
            <a:r>
              <a:rPr lang="fr-FR" sz="1000" dirty="0">
                <a:solidFill>
                  <a:prstClr val="black"/>
                </a:solidFill>
              </a:rPr>
              <a:t>, M.; </a:t>
            </a:r>
            <a:r>
              <a:rPr lang="fr-FR" sz="1000" dirty="0" err="1">
                <a:solidFill>
                  <a:prstClr val="black"/>
                </a:solidFill>
              </a:rPr>
              <a:t>Zeng</a:t>
            </a:r>
            <a:r>
              <a:rPr lang="fr-FR" sz="1000" dirty="0">
                <a:solidFill>
                  <a:prstClr val="black"/>
                </a:solidFill>
              </a:rPr>
              <a:t>, X.; Wang, Y.; Su, S.; </a:t>
            </a:r>
            <a:r>
              <a:rPr lang="fr-FR" sz="1000" dirty="0" err="1">
                <a:solidFill>
                  <a:prstClr val="black"/>
                </a:solidFill>
              </a:rPr>
              <a:t>Soothar</a:t>
            </a:r>
            <a:r>
              <a:rPr lang="fr-FR" sz="1000" dirty="0">
                <a:solidFill>
                  <a:prstClr val="black"/>
                </a:solidFill>
              </a:rPr>
              <a:t>, P.; Bai, L.; Kumar, M.; Zhang, Y.; Mustafa, A.; </a:t>
            </a:r>
            <a:r>
              <a:rPr lang="fr-FR" sz="1000" dirty="0" err="1">
                <a:solidFill>
                  <a:prstClr val="black"/>
                </a:solidFill>
              </a:rPr>
              <a:t>Ye</a:t>
            </a:r>
            <a:r>
              <a:rPr lang="fr-FR" sz="1000" dirty="0">
                <a:solidFill>
                  <a:prstClr val="black"/>
                </a:solidFill>
              </a:rPr>
              <a:t>, N. The Short-</a:t>
            </a:r>
            <a:r>
              <a:rPr lang="fr-FR" sz="1000" dirty="0" err="1">
                <a:solidFill>
                  <a:prstClr val="black"/>
                </a:solidFill>
              </a:rPr>
              <a:t>Term</a:t>
            </a:r>
            <a:r>
              <a:rPr lang="fr-FR" sz="1000" dirty="0">
                <a:solidFill>
                  <a:prstClr val="black"/>
                </a:solidFill>
              </a:rPr>
              <a:t> </a:t>
            </a:r>
            <a:r>
              <a:rPr lang="fr-FR" sz="1000" dirty="0" err="1">
                <a:solidFill>
                  <a:prstClr val="black"/>
                </a:solidFill>
              </a:rPr>
              <a:t>Effects</a:t>
            </a:r>
            <a:r>
              <a:rPr lang="fr-FR" sz="1000" dirty="0">
                <a:solidFill>
                  <a:prstClr val="black"/>
                </a:solidFill>
              </a:rPr>
              <a:t> of </a:t>
            </a:r>
            <a:r>
              <a:rPr lang="fr-FR" sz="1000" dirty="0" err="1">
                <a:solidFill>
                  <a:prstClr val="black"/>
                </a:solidFill>
              </a:rPr>
              <a:t>Mineral</a:t>
            </a:r>
            <a:r>
              <a:rPr lang="fr-FR" sz="1000" dirty="0">
                <a:solidFill>
                  <a:prstClr val="black"/>
                </a:solidFill>
              </a:rPr>
              <a:t>- and Plant-</a:t>
            </a:r>
            <a:r>
              <a:rPr lang="fr-FR" sz="1000" dirty="0" err="1">
                <a:solidFill>
                  <a:prstClr val="black"/>
                </a:solidFill>
              </a:rPr>
              <a:t>Derived</a:t>
            </a:r>
            <a:r>
              <a:rPr lang="fr-FR" sz="1000" dirty="0">
                <a:solidFill>
                  <a:prstClr val="black"/>
                </a:solidFill>
              </a:rPr>
              <a:t> </a:t>
            </a:r>
            <a:r>
              <a:rPr lang="fr-FR" sz="1000" dirty="0" err="1">
                <a:solidFill>
                  <a:prstClr val="black"/>
                </a:solidFill>
              </a:rPr>
              <a:t>Fulvic</a:t>
            </a:r>
            <a:r>
              <a:rPr lang="fr-FR" sz="1000" dirty="0">
                <a:solidFill>
                  <a:prstClr val="black"/>
                </a:solidFill>
              </a:rPr>
              <a:t> </a:t>
            </a:r>
            <a:r>
              <a:rPr lang="fr-FR" sz="1000" dirty="0" err="1">
                <a:solidFill>
                  <a:prstClr val="black"/>
                </a:solidFill>
              </a:rPr>
              <a:t>Acids</a:t>
            </a:r>
            <a:r>
              <a:rPr lang="fr-FR" sz="1000" dirty="0">
                <a:solidFill>
                  <a:prstClr val="black"/>
                </a:solidFill>
              </a:rPr>
              <a:t> on </a:t>
            </a:r>
            <a:r>
              <a:rPr lang="fr-FR" sz="1000" dirty="0" err="1">
                <a:solidFill>
                  <a:prstClr val="black"/>
                </a:solidFill>
              </a:rPr>
              <a:t>Some</a:t>
            </a:r>
            <a:r>
              <a:rPr lang="fr-FR" sz="1000" dirty="0">
                <a:solidFill>
                  <a:prstClr val="black"/>
                </a:solidFill>
              </a:rPr>
              <a:t> </a:t>
            </a:r>
            <a:r>
              <a:rPr lang="fr-FR" sz="1000" dirty="0" err="1">
                <a:solidFill>
                  <a:prstClr val="black"/>
                </a:solidFill>
              </a:rPr>
              <a:t>Selected</a:t>
            </a:r>
            <a:r>
              <a:rPr lang="fr-FR" sz="1000" dirty="0">
                <a:solidFill>
                  <a:prstClr val="black"/>
                </a:solidFill>
              </a:rPr>
              <a:t> </a:t>
            </a:r>
            <a:r>
              <a:rPr lang="fr-FR" sz="1000" dirty="0" err="1">
                <a:solidFill>
                  <a:prstClr val="black"/>
                </a:solidFill>
              </a:rPr>
              <a:t>Soil</a:t>
            </a:r>
            <a:r>
              <a:rPr lang="fr-FR" sz="1000" dirty="0">
                <a:solidFill>
                  <a:prstClr val="black"/>
                </a:solidFill>
              </a:rPr>
              <a:t> </a:t>
            </a:r>
            <a:r>
              <a:rPr lang="fr-FR" sz="1000" dirty="0" err="1">
                <a:solidFill>
                  <a:prstClr val="black"/>
                </a:solidFill>
              </a:rPr>
              <a:t>Properties</a:t>
            </a:r>
            <a:r>
              <a:rPr lang="fr-FR" sz="1000" dirty="0">
                <a:solidFill>
                  <a:prstClr val="black"/>
                </a:solidFill>
              </a:rPr>
              <a:t>: </a:t>
            </a:r>
            <a:r>
              <a:rPr lang="fr-FR" sz="1000" dirty="0" err="1">
                <a:solidFill>
                  <a:prstClr val="black"/>
                </a:solidFill>
              </a:rPr>
              <a:t>Improvement</a:t>
            </a:r>
            <a:r>
              <a:rPr lang="fr-FR" sz="1000" dirty="0">
                <a:solidFill>
                  <a:prstClr val="black"/>
                </a:solidFill>
              </a:rPr>
              <a:t> in the </a:t>
            </a:r>
            <a:r>
              <a:rPr lang="fr-FR" sz="1000" dirty="0" err="1">
                <a:solidFill>
                  <a:prstClr val="black"/>
                </a:solidFill>
              </a:rPr>
              <a:t>Growth</a:t>
            </a:r>
            <a:r>
              <a:rPr lang="fr-FR" sz="1000" dirty="0">
                <a:solidFill>
                  <a:prstClr val="black"/>
                </a:solidFill>
              </a:rPr>
              <a:t>, </a:t>
            </a:r>
            <a:r>
              <a:rPr lang="fr-FR" sz="1000" dirty="0" err="1">
                <a:solidFill>
                  <a:prstClr val="black"/>
                </a:solidFill>
              </a:rPr>
              <a:t>Yield</a:t>
            </a:r>
            <a:r>
              <a:rPr lang="fr-FR" sz="1000" dirty="0">
                <a:solidFill>
                  <a:prstClr val="black"/>
                </a:solidFill>
              </a:rPr>
              <a:t>, and </a:t>
            </a:r>
            <a:r>
              <a:rPr lang="fr-FR" sz="1000" dirty="0" err="1">
                <a:solidFill>
                  <a:prstClr val="black"/>
                </a:solidFill>
              </a:rPr>
              <a:t>Mineral</a:t>
            </a:r>
            <a:r>
              <a:rPr lang="fr-FR" sz="1000" dirty="0">
                <a:solidFill>
                  <a:prstClr val="black"/>
                </a:solidFill>
              </a:rPr>
              <a:t> </a:t>
            </a:r>
            <a:r>
              <a:rPr lang="fr-FR" sz="1000" dirty="0" err="1">
                <a:solidFill>
                  <a:prstClr val="black"/>
                </a:solidFill>
              </a:rPr>
              <a:t>Nutritional</a:t>
            </a:r>
            <a:r>
              <a:rPr lang="fr-FR" sz="1000" dirty="0">
                <a:solidFill>
                  <a:prstClr val="black"/>
                </a:solidFill>
              </a:rPr>
              <a:t> </a:t>
            </a:r>
            <a:r>
              <a:rPr lang="fr-FR" sz="1000" dirty="0" err="1">
                <a:solidFill>
                  <a:prstClr val="black"/>
                </a:solidFill>
              </a:rPr>
              <a:t>Status</a:t>
            </a:r>
            <a:r>
              <a:rPr lang="fr-FR" sz="1000" dirty="0">
                <a:solidFill>
                  <a:prstClr val="black"/>
                </a:solidFill>
              </a:rPr>
              <a:t> of </a:t>
            </a:r>
            <a:r>
              <a:rPr lang="fr-FR" sz="1000" dirty="0" err="1">
                <a:solidFill>
                  <a:prstClr val="black"/>
                </a:solidFill>
              </a:rPr>
              <a:t>Wheat</a:t>
            </a:r>
            <a:r>
              <a:rPr lang="fr-FR" sz="1000" dirty="0">
                <a:solidFill>
                  <a:prstClr val="black"/>
                </a:solidFill>
              </a:rPr>
              <a:t> (</a:t>
            </a:r>
            <a:r>
              <a:rPr lang="fr-FR" sz="1000" i="1" dirty="0" err="1">
                <a:solidFill>
                  <a:prstClr val="black"/>
                </a:solidFill>
              </a:rPr>
              <a:t>Triticum</a:t>
            </a:r>
            <a:r>
              <a:rPr lang="fr-FR" sz="1000" i="1" dirty="0">
                <a:solidFill>
                  <a:prstClr val="black"/>
                </a:solidFill>
              </a:rPr>
              <a:t> </a:t>
            </a:r>
            <a:r>
              <a:rPr lang="fr-FR" sz="1000" i="1" dirty="0" err="1">
                <a:solidFill>
                  <a:prstClr val="black"/>
                </a:solidFill>
              </a:rPr>
              <a:t>aestivum</a:t>
            </a:r>
            <a:r>
              <a:rPr lang="fr-FR" sz="1000" dirty="0">
                <a:solidFill>
                  <a:prstClr val="black"/>
                </a:solidFill>
              </a:rPr>
              <a:t> L.) </a:t>
            </a:r>
            <a:r>
              <a:rPr lang="fr-FR" sz="1000" dirty="0" err="1">
                <a:solidFill>
                  <a:prstClr val="black"/>
                </a:solidFill>
              </a:rPr>
              <a:t>under</a:t>
            </a:r>
            <a:r>
              <a:rPr lang="fr-FR" sz="1000" dirty="0">
                <a:solidFill>
                  <a:prstClr val="black"/>
                </a:solidFill>
              </a:rPr>
              <a:t> </a:t>
            </a:r>
            <a:r>
              <a:rPr lang="fr-FR" sz="1000" dirty="0" err="1">
                <a:solidFill>
                  <a:prstClr val="black"/>
                </a:solidFill>
              </a:rPr>
              <a:t>Soils</a:t>
            </a:r>
            <a:r>
              <a:rPr lang="fr-FR" sz="1000" dirty="0">
                <a:solidFill>
                  <a:prstClr val="black"/>
                </a:solidFill>
              </a:rPr>
              <a:t> of </a:t>
            </a:r>
            <a:r>
              <a:rPr lang="fr-FR" sz="1000" dirty="0" err="1">
                <a:solidFill>
                  <a:prstClr val="black"/>
                </a:solidFill>
              </a:rPr>
              <a:t>Contrasting</a:t>
            </a:r>
            <a:r>
              <a:rPr lang="fr-FR" sz="1000" dirty="0">
                <a:solidFill>
                  <a:prstClr val="black"/>
                </a:solidFill>
              </a:rPr>
              <a:t> Textures. </a:t>
            </a:r>
            <a:r>
              <a:rPr lang="fr-FR" sz="1000" i="1" dirty="0">
                <a:solidFill>
                  <a:prstClr val="black"/>
                </a:solidFill>
              </a:rPr>
              <a:t>Plants</a:t>
            </a:r>
            <a:r>
              <a:rPr lang="fr-FR" sz="1000" dirty="0">
                <a:solidFill>
                  <a:prstClr val="black"/>
                </a:solidFill>
              </a:rPr>
              <a:t> </a:t>
            </a:r>
            <a:r>
              <a:rPr lang="fr-FR" sz="1000" b="1" dirty="0">
                <a:solidFill>
                  <a:prstClr val="black"/>
                </a:solidFill>
              </a:rPr>
              <a:t>2020</a:t>
            </a:r>
            <a:endParaRPr lang="en-GB" sz="1000" dirty="0">
              <a:solidFill>
                <a:prstClr val="black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8135" y="2254657"/>
            <a:ext cx="4593859" cy="337621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D711F1E-E905-494A-9A19-4FCCD8F89B1E}"/>
              </a:ext>
            </a:extLst>
          </p:cNvPr>
          <p:cNvSpPr txBox="1"/>
          <p:nvPr/>
        </p:nvSpPr>
        <p:spPr>
          <a:xfrm rot="16200000">
            <a:off x="-1474363" y="3051616"/>
            <a:ext cx="5325872" cy="1078157"/>
          </a:xfrm>
          <a:prstGeom prst="rect">
            <a:avLst/>
          </a:prstGeom>
          <a:noFill/>
        </p:spPr>
        <p:txBody>
          <a:bodyPr wrap="square" lIns="153326" tIns="76665" rIns="153326" bIns="76665" rtlCol="0">
            <a:spAutoFit/>
          </a:bodyPr>
          <a:lstStyle/>
          <a:p>
            <a:r>
              <a:rPr lang="fr-FR" sz="6000" b="1" spc="-300" dirty="0">
                <a:solidFill>
                  <a:prstClr val="white"/>
                </a:solidFill>
                <a:latin typeface="Proxima Nova Rg" panose="02000506030000020004" pitchFamily="2" charset="0"/>
              </a:rPr>
              <a:t>FULVACTIV</a:t>
            </a:r>
            <a:endParaRPr lang="fr-FR" sz="7000" b="1" spc="-300" dirty="0">
              <a:solidFill>
                <a:prstClr val="white"/>
              </a:solidFill>
              <a:latin typeface="Proxima Nova Rg" panose="02000506030000020004" pitchFamily="2" charset="0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35FFDB3C-E9A3-084C-806F-D3C982C6F960}"/>
              </a:ext>
            </a:extLst>
          </p:cNvPr>
          <p:cNvSpPr txBox="1">
            <a:spLocks/>
          </p:cNvSpPr>
          <p:nvPr/>
        </p:nvSpPr>
        <p:spPr>
          <a:xfrm rot="16200000">
            <a:off x="-1668046" y="3535398"/>
            <a:ext cx="4530833" cy="504036"/>
          </a:xfrm>
          <a:prstGeom prst="rect">
            <a:avLst/>
          </a:prstGeom>
        </p:spPr>
        <p:txBody>
          <a:bodyPr vert="horz" lIns="104148" tIns="52074" rIns="104148" bIns="5207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fr-FR" sz="1800" b="0" dirty="0">
                <a:solidFill>
                  <a:srgbClr val="FFFFFF"/>
                </a:solidFill>
                <a:latin typeface="Proxima Nova Rg" panose="02000506030000020004" pitchFamily="2" charset="0"/>
                <a:cs typeface="Calibri"/>
              </a:rPr>
              <a:t>INNO</a:t>
            </a:r>
            <a:r>
              <a:rPr lang="pl-PL" sz="1800" b="0" dirty="0">
                <a:solidFill>
                  <a:srgbClr val="FFFFFF"/>
                </a:solidFill>
                <a:latin typeface="Proxima Nova Rg" panose="02000506030000020004" pitchFamily="2" charset="0"/>
                <a:cs typeface="Calibri"/>
              </a:rPr>
              <a:t>WACYJNY</a:t>
            </a:r>
            <a:endParaRPr lang="fr-FR" sz="1800" b="0" dirty="0">
              <a:solidFill>
                <a:srgbClr val="FFFFFF"/>
              </a:solidFill>
              <a:latin typeface="Proxima Nova Rg" panose="02000506030000020004" pitchFamily="2" charset="0"/>
              <a:cs typeface="Calibri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2A87F75-0A1C-CE4F-9C6E-D6FF709AAA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810" t="75518" r="275" b="2726"/>
          <a:stretch/>
        </p:blipFill>
        <p:spPr>
          <a:xfrm flipH="1">
            <a:off x="3846284" y="-11384"/>
            <a:ext cx="9598251" cy="187828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4A858B3-4046-8C42-A74B-AA42A5317148}"/>
              </a:ext>
            </a:extLst>
          </p:cNvPr>
          <p:cNvSpPr/>
          <p:nvPr/>
        </p:nvSpPr>
        <p:spPr>
          <a:xfrm>
            <a:off x="2240672" y="1793241"/>
            <a:ext cx="110578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POPRAWIA PRZYSWAJANIE SKŁADNIKÓW ODŻYWCZYCH</a:t>
            </a:r>
            <a:endParaRPr lang="fr-FR" sz="2800" b="1" dirty="0">
              <a:solidFill>
                <a:srgbClr val="4F3721"/>
              </a:solidFill>
              <a:latin typeface="Proxima Nova Rg" panose="02000506030000020004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655101" y="3651840"/>
            <a:ext cx="231403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900" b="1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CK: </a:t>
            </a:r>
            <a:r>
              <a:rPr lang="pl-PL" sz="9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Kontrola</a:t>
            </a:r>
          </a:p>
          <a:p>
            <a:pPr lvl="0"/>
            <a:r>
              <a:rPr lang="pl-PL" sz="900" b="1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PSFA: </a:t>
            </a:r>
            <a:r>
              <a:rPr lang="pl-PL" sz="9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Stałe pochodzenie roślinne</a:t>
            </a:r>
          </a:p>
          <a:p>
            <a:pPr lvl="0"/>
            <a:r>
              <a:rPr lang="pl-PL" sz="900" b="1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NLFA: </a:t>
            </a:r>
            <a:r>
              <a:rPr lang="pl-PL" sz="9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Płynna pochodna minerału</a:t>
            </a:r>
          </a:p>
          <a:p>
            <a:pPr lvl="0"/>
            <a:r>
              <a:rPr lang="pl-PL" sz="900" b="1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PLFA: płynny produkt pochodzenia roślinnego</a:t>
            </a:r>
            <a:endParaRPr lang="fr-FR" sz="1050" b="1" dirty="0">
              <a:solidFill>
                <a:srgbClr val="4F3721"/>
              </a:solidFill>
              <a:latin typeface="Proxima Nova Rg" panose="02000506030000020004" pitchFamily="2" charset="0"/>
              <a:cs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55101" y="2960388"/>
            <a:ext cx="23295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200" b="1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PLFA</a:t>
            </a:r>
            <a:r>
              <a:rPr lang="pl-PL" sz="12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: Znaczący wzrost w przypadku </a:t>
            </a:r>
            <a:r>
              <a:rPr lang="pl-PL" sz="1200" dirty="0" err="1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Mollisols</a:t>
            </a:r>
            <a:r>
              <a:rPr lang="pl-PL" sz="12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 i </a:t>
            </a:r>
            <a:r>
              <a:rPr lang="pl-PL" sz="1200" dirty="0" err="1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Aridisol</a:t>
            </a:r>
            <a:endParaRPr lang="fr-FR" sz="1200" dirty="0">
              <a:solidFill>
                <a:srgbClr val="4F3721"/>
              </a:solidFill>
              <a:latin typeface="Proxima Nova Rg" panose="02000506030000020004" pitchFamily="2" charset="0"/>
              <a:cs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581196" y="5541401"/>
            <a:ext cx="731322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l-PL" sz="105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Wpływ kwasów </a:t>
            </a:r>
            <a:r>
              <a:rPr lang="pl-PL" sz="1050" dirty="0" err="1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fulwowych</a:t>
            </a:r>
            <a:r>
              <a:rPr lang="pl-PL" sz="105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 (pochodzących z roślin lub minerałów) na przyswajanie potasu w zależności od rodzaju gleby</a:t>
            </a:r>
            <a:endParaRPr lang="fr-FR" sz="1050" dirty="0">
              <a:solidFill>
                <a:srgbClr val="4F3721"/>
              </a:solidFill>
              <a:latin typeface="Proxima Nova Rg" panose="02000506030000020004" pitchFamily="2" charset="0"/>
              <a:cs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27358" y="2820452"/>
            <a:ext cx="2871144" cy="210134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</p:spPr>
        <p:txBody>
          <a:bodyPr wrap="square">
            <a:spAutoFit/>
          </a:bodyPr>
          <a:lstStyle/>
          <a:p>
            <a:pPr defTabSz="1188739"/>
            <a:r>
              <a:rPr lang="pl-PL" sz="1088" b="1" u="sng" dirty="0">
                <a:solidFill>
                  <a:prstClr val="black"/>
                </a:solidFill>
                <a:latin typeface="Proxima Nova Rg" panose="02000506030000020004" pitchFamily="2" charset="0"/>
                <a:cs typeface="Calibri"/>
              </a:rPr>
              <a:t>MOLIZOLE:</a:t>
            </a:r>
            <a:r>
              <a:rPr lang="pl-PL" sz="1088" dirty="0">
                <a:solidFill>
                  <a:prstClr val="black"/>
                </a:solidFill>
                <a:latin typeface="Proxima Nova Rg" panose="02000506030000020004" pitchFamily="2" charset="0"/>
                <a:cs typeface="Calibri"/>
              </a:rPr>
              <a:t> Część gleby o grubości mniejszej niż 1 metr, która zamarza zimą i topi się latem.</a:t>
            </a:r>
          </a:p>
          <a:p>
            <a:pPr defTabSz="1188739"/>
            <a:endParaRPr lang="pl-PL" sz="1088" b="1" u="sng" dirty="0">
              <a:solidFill>
                <a:prstClr val="black"/>
              </a:solidFill>
              <a:latin typeface="Proxima Nova Rg" panose="02000506030000020004" pitchFamily="2" charset="0"/>
              <a:cs typeface="Calibri"/>
            </a:endParaRPr>
          </a:p>
          <a:p>
            <a:pPr defTabSz="1188739"/>
            <a:r>
              <a:rPr lang="pl-PL" sz="1088" b="1" u="sng" dirty="0">
                <a:solidFill>
                  <a:prstClr val="black"/>
                </a:solidFill>
                <a:latin typeface="Proxima Nova Rg" panose="02000506030000020004" pitchFamily="2" charset="0"/>
                <a:cs typeface="Calibri"/>
              </a:rPr>
              <a:t>ARIDISOLE</a:t>
            </a:r>
            <a:r>
              <a:rPr lang="pl-PL" sz="1088" dirty="0">
                <a:solidFill>
                  <a:prstClr val="black"/>
                </a:solidFill>
                <a:latin typeface="Proxima Nova Rg" panose="02000506030000020004" pitchFamily="2" charset="0"/>
                <a:cs typeface="Calibri"/>
              </a:rPr>
              <a:t>: </a:t>
            </a:r>
            <a:r>
              <a:rPr lang="pl-PL" sz="1088" dirty="0" err="1">
                <a:solidFill>
                  <a:prstClr val="black"/>
                </a:solidFill>
                <a:latin typeface="Proxima Nova Rg" panose="02000506030000020004" pitchFamily="2" charset="0"/>
                <a:cs typeface="Calibri"/>
              </a:rPr>
              <a:t>Aridisol</a:t>
            </a:r>
            <a:r>
              <a:rPr lang="pl-PL" sz="1088" dirty="0">
                <a:solidFill>
                  <a:prstClr val="black"/>
                </a:solidFill>
                <a:latin typeface="Proxima Nova Rg" panose="02000506030000020004" pitchFamily="2" charset="0"/>
                <a:cs typeface="Calibri"/>
              </a:rPr>
              <a:t> to suche, pustynne gleby o niskiej zawartości materii organicznej</a:t>
            </a:r>
          </a:p>
          <a:p>
            <a:pPr defTabSz="1188739"/>
            <a:endParaRPr lang="pl-PL" sz="1088" b="1" u="sng" dirty="0">
              <a:solidFill>
                <a:prstClr val="black"/>
              </a:solidFill>
              <a:latin typeface="Proxima Nova Rg" panose="02000506030000020004" pitchFamily="2" charset="0"/>
              <a:cs typeface="Calibri"/>
            </a:endParaRPr>
          </a:p>
          <a:p>
            <a:pPr defTabSz="1188739"/>
            <a:r>
              <a:rPr lang="pl-PL" sz="1088" b="1" u="sng" dirty="0">
                <a:solidFill>
                  <a:prstClr val="black"/>
                </a:solidFill>
                <a:latin typeface="Proxima Nova Rg" panose="02000506030000020004" pitchFamily="2" charset="0"/>
                <a:cs typeface="Calibri"/>
              </a:rPr>
              <a:t>VERTISOLS:</a:t>
            </a:r>
            <a:r>
              <a:rPr lang="pl-PL" sz="1088" dirty="0">
                <a:solidFill>
                  <a:prstClr val="black"/>
                </a:solidFill>
                <a:latin typeface="Proxima Nova Rg" panose="02000506030000020004" pitchFamily="2" charset="0"/>
                <a:cs typeface="Calibri"/>
              </a:rPr>
              <a:t> Gleba żyzna, ale trudna w uprawie, gorący klimat z silnymi zmianami sezonowymi, w tym bardzo wyraźna pora sucha</a:t>
            </a:r>
            <a:endParaRPr lang="fr-FR" sz="1088" dirty="0">
              <a:solidFill>
                <a:prstClr val="black"/>
              </a:solidFill>
              <a:latin typeface="Proxima Nova Rg" panose="02000506030000020004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234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D711F1E-E905-494A-9A19-4FCCD8F89B1E}"/>
              </a:ext>
            </a:extLst>
          </p:cNvPr>
          <p:cNvSpPr txBox="1"/>
          <p:nvPr/>
        </p:nvSpPr>
        <p:spPr>
          <a:xfrm rot="16200000">
            <a:off x="-1149385" y="3165270"/>
            <a:ext cx="4922691" cy="1078157"/>
          </a:xfrm>
          <a:prstGeom prst="rect">
            <a:avLst/>
          </a:prstGeom>
          <a:noFill/>
        </p:spPr>
        <p:txBody>
          <a:bodyPr wrap="square" lIns="153326" tIns="76665" rIns="153326" bIns="76665" rtlCol="0">
            <a:spAutoFit/>
          </a:bodyPr>
          <a:lstStyle/>
          <a:p>
            <a:pPr lvl="0"/>
            <a:r>
              <a:rPr lang="fr-FR" sz="6000" b="1" spc="-300" dirty="0">
                <a:solidFill>
                  <a:prstClr val="white"/>
                </a:solidFill>
                <a:latin typeface="Proxima Nova Rg" panose="02000506030000020004" pitchFamily="2" charset="0"/>
              </a:rPr>
              <a:t>FULVACTIV</a:t>
            </a:r>
            <a:endParaRPr lang="fr-FR" sz="7000" b="1" spc="-300" dirty="0">
              <a:solidFill>
                <a:prstClr val="white"/>
              </a:solidFill>
              <a:latin typeface="Proxima Nova Rg" panose="02000506030000020004" pitchFamily="2" charset="0"/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5FFDB3C-E9A3-084C-806F-D3C982C6F960}"/>
              </a:ext>
            </a:extLst>
          </p:cNvPr>
          <p:cNvSpPr txBox="1">
            <a:spLocks/>
          </p:cNvSpPr>
          <p:nvPr/>
        </p:nvSpPr>
        <p:spPr>
          <a:xfrm rot="16200000">
            <a:off x="-1668046" y="3535398"/>
            <a:ext cx="4530833" cy="504036"/>
          </a:xfrm>
          <a:prstGeom prst="rect">
            <a:avLst/>
          </a:prstGeom>
        </p:spPr>
        <p:txBody>
          <a:bodyPr vert="horz" lIns="104148" tIns="52074" rIns="104148" bIns="5207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fr-FR" sz="1800" b="0" dirty="0">
                <a:solidFill>
                  <a:srgbClr val="FFFFFF"/>
                </a:solidFill>
                <a:latin typeface="Proxima Nova Rg" panose="02000506030000020004" pitchFamily="2" charset="0"/>
                <a:cs typeface="Calibri"/>
              </a:rPr>
              <a:t>INNO</a:t>
            </a:r>
            <a:r>
              <a:rPr lang="pl-PL" sz="1800" b="0" dirty="0">
                <a:solidFill>
                  <a:srgbClr val="FFFFFF"/>
                </a:solidFill>
                <a:latin typeface="Proxima Nova Rg" panose="02000506030000020004" pitchFamily="2" charset="0"/>
                <a:cs typeface="Calibri"/>
              </a:rPr>
              <a:t>WACYJNY</a:t>
            </a:r>
            <a:endParaRPr lang="fr-FR" sz="1800" b="0" dirty="0">
              <a:solidFill>
                <a:srgbClr val="FFFFFF"/>
              </a:solidFill>
              <a:latin typeface="Proxima Nova Rg" panose="02000506030000020004" pitchFamily="2" charset="0"/>
              <a:cs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2A87F75-0A1C-CE4F-9C6E-D6FF709AAA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810" t="75518" r="275" b="2726"/>
          <a:stretch/>
        </p:blipFill>
        <p:spPr>
          <a:xfrm flipH="1">
            <a:off x="3846284" y="-11384"/>
            <a:ext cx="9598251" cy="187828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4A858B3-4046-8C42-A74B-AA42A5317148}"/>
              </a:ext>
            </a:extLst>
          </p:cNvPr>
          <p:cNvSpPr/>
          <p:nvPr/>
        </p:nvSpPr>
        <p:spPr>
          <a:xfrm>
            <a:off x="2240672" y="1793241"/>
            <a:ext cx="11090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POPRAWIA AKTYWNOŚĆ BIOLOGICZNĄ GLEBY</a:t>
            </a:r>
          </a:p>
        </p:txBody>
      </p:sp>
      <p:sp>
        <p:nvSpPr>
          <p:cNvPr id="8" name="Rectangle 7"/>
          <p:cNvSpPr/>
          <p:nvPr/>
        </p:nvSpPr>
        <p:spPr>
          <a:xfrm>
            <a:off x="3368078" y="7366788"/>
            <a:ext cx="1007645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1000" dirty="0" err="1">
                <a:solidFill>
                  <a:srgbClr val="303030"/>
                </a:solidFill>
                <a:latin typeface="arial" panose="020B0604020202020204" pitchFamily="34" charset="0"/>
              </a:rPr>
              <a:t>Yand</a:t>
            </a:r>
            <a:r>
              <a:rPr lang="en-US" sz="1000" dirty="0">
                <a:solidFill>
                  <a:srgbClr val="303030"/>
                </a:solidFill>
                <a:latin typeface="arial" panose="020B0604020202020204" pitchFamily="34" charset="0"/>
              </a:rPr>
              <a:t> S., Zhang Z., Cong L., Wang X., Shi S. Effect of </a:t>
            </a:r>
            <a:r>
              <a:rPr lang="en-US" sz="1000" dirty="0" err="1">
                <a:solidFill>
                  <a:srgbClr val="303030"/>
                </a:solidFill>
                <a:latin typeface="arial" panose="020B0604020202020204" pitchFamily="34" charset="0"/>
              </a:rPr>
              <a:t>fulvic</a:t>
            </a:r>
            <a:r>
              <a:rPr lang="en-US" sz="1000" dirty="0">
                <a:solidFill>
                  <a:srgbClr val="303030"/>
                </a:solidFill>
                <a:latin typeface="arial" panose="020B0604020202020204" pitchFamily="34" charset="0"/>
              </a:rPr>
              <a:t> acid on the phosphorus availability in acidic soil. </a:t>
            </a:r>
            <a:r>
              <a:rPr lang="en-US" sz="1000" i="1" dirty="0">
                <a:solidFill>
                  <a:srgbClr val="303030"/>
                </a:solidFill>
                <a:latin typeface="arial" panose="020B0604020202020204" pitchFamily="34" charset="0"/>
              </a:rPr>
              <a:t>Journal of Soil Science and Plant Nutrition</a:t>
            </a:r>
            <a:r>
              <a:rPr lang="en-US" sz="1000" dirty="0">
                <a:solidFill>
                  <a:srgbClr val="303030"/>
                </a:solidFill>
                <a:latin typeface="arial" panose="020B0604020202020204" pitchFamily="34" charset="0"/>
              </a:rPr>
              <a:t>. 2013, 13(3); 526-533.</a:t>
            </a:r>
            <a:endParaRPr lang="en-GB" sz="10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93137" y="2294687"/>
            <a:ext cx="534152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l-PL" sz="105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Wpływ samego P i w połączeniu z różnymi poziomami FA na populację drobnoustrojów</a:t>
            </a:r>
            <a:endParaRPr lang="fr-FR" sz="1050" dirty="0">
              <a:solidFill>
                <a:srgbClr val="4F3721"/>
              </a:solidFill>
              <a:latin typeface="Proxima Nova Rg" panose="02000506030000020004" pitchFamily="2" charset="0"/>
              <a:cs typeface="Calibri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2935714" y="2398619"/>
            <a:ext cx="10569439" cy="4144227"/>
            <a:chOff x="2972485" y="2106231"/>
            <a:chExt cx="10569439" cy="4144227"/>
          </a:xfrm>
        </p:grpSpPr>
        <p:graphicFrame>
          <p:nvGraphicFramePr>
            <p:cNvPr id="52" name="Graphique 5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380601"/>
                </p:ext>
              </p:extLst>
            </p:nvPr>
          </p:nvGraphicFramePr>
          <p:xfrm>
            <a:off x="2972485" y="2240433"/>
            <a:ext cx="5670337" cy="40100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6" name="ZoneTexte 55"/>
            <p:cNvSpPr txBox="1"/>
            <p:nvPr/>
          </p:nvSpPr>
          <p:spPr>
            <a:xfrm>
              <a:off x="7297789" y="3619692"/>
              <a:ext cx="1219143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tlCol="0">
              <a:spAutoFit/>
            </a:bodyPr>
            <a:lstStyle/>
            <a:p>
              <a:r>
                <a:rPr lang="en-GB" sz="1000" b="1" dirty="0">
                  <a:solidFill>
                    <a:schemeClr val="accent1">
                      <a:lumMod val="50000"/>
                    </a:schemeClr>
                  </a:solidFill>
                  <a:latin typeface="Proxima Nova Alt Bd"/>
                </a:rPr>
                <a:t>P </a:t>
              </a:r>
            </a:p>
            <a:p>
              <a:r>
                <a:rPr lang="en-GB" sz="1000" b="1" dirty="0">
                  <a:solidFill>
                    <a:schemeClr val="accent1">
                      <a:lumMod val="50000"/>
                    </a:schemeClr>
                  </a:solidFill>
                  <a:latin typeface="Proxima Nova Alt Bd"/>
                </a:rPr>
                <a:t>P+FA</a:t>
              </a:r>
            </a:p>
            <a:p>
              <a:r>
                <a:rPr lang="en-GB" sz="1000" b="1" dirty="0">
                  <a:solidFill>
                    <a:schemeClr val="accent1">
                      <a:lumMod val="50000"/>
                    </a:schemeClr>
                  </a:solidFill>
                  <a:latin typeface="Proxima Nova Alt Bd"/>
                </a:rPr>
                <a:t>P+2FA</a:t>
              </a:r>
            </a:p>
            <a:p>
              <a:r>
                <a:rPr lang="en-GB" sz="1000" b="1" dirty="0">
                  <a:solidFill>
                    <a:schemeClr val="accent1">
                      <a:lumMod val="50000"/>
                    </a:schemeClr>
                  </a:solidFill>
                  <a:latin typeface="Proxima Nova Alt Bd"/>
                </a:rPr>
                <a:t>P+3FA</a:t>
              </a:r>
            </a:p>
          </p:txBody>
        </p:sp>
        <p:graphicFrame>
          <p:nvGraphicFramePr>
            <p:cNvPr id="53" name="Graphique 5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19698244"/>
                </p:ext>
              </p:extLst>
            </p:nvPr>
          </p:nvGraphicFramePr>
          <p:xfrm>
            <a:off x="7836099" y="2106231"/>
            <a:ext cx="5705825" cy="365421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519B2C7-996F-8A43-8790-F9F5430E9364}"/>
              </a:ext>
            </a:extLst>
          </p:cNvPr>
          <p:cNvSpPr/>
          <p:nvPr/>
        </p:nvSpPr>
        <p:spPr>
          <a:xfrm>
            <a:off x="2286000" y="6186283"/>
            <a:ext cx="11185643" cy="850417"/>
          </a:xfrm>
          <a:prstGeom prst="rect">
            <a:avLst/>
          </a:prstGeom>
          <a:solidFill>
            <a:srgbClr val="4F3721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641" dirty="0">
              <a:latin typeface="Proxima Nova Rg" panose="0200050603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F8075A-09D5-9B4E-85A0-3FCC9A0861CD}"/>
              </a:ext>
            </a:extLst>
          </p:cNvPr>
          <p:cNvSpPr/>
          <p:nvPr/>
        </p:nvSpPr>
        <p:spPr>
          <a:xfrm>
            <a:off x="2314539" y="6405263"/>
            <a:ext cx="111856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Stosowanie kwasu </a:t>
            </a:r>
            <a:r>
              <a:rPr lang="pl-PL" sz="1600" dirty="0" err="1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fulwowego</a:t>
            </a:r>
            <a:r>
              <a:rPr lang="pl-PL" sz="16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 zwiększa populację bakterii i grzybów glebowych. </a:t>
            </a:r>
          </a:p>
          <a:p>
            <a:pPr algn="ctr"/>
            <a:r>
              <a:rPr lang="pl-PL" sz="16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Działanie kwasu </a:t>
            </a:r>
            <a:r>
              <a:rPr lang="pl-PL" sz="1600" dirty="0" err="1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fulwowego</a:t>
            </a:r>
            <a:r>
              <a:rPr lang="pl-PL" sz="16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 jest bardzo lokalne</a:t>
            </a:r>
            <a:endParaRPr lang="fr-FR" sz="1600" dirty="0">
              <a:solidFill>
                <a:schemeClr val="bg1"/>
              </a:solidFill>
              <a:latin typeface="Proxima Nova Rg" panose="02000506030000020004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6972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 44">
            <a:extLst>
              <a:ext uri="{FF2B5EF4-FFF2-40B4-BE49-F238E27FC236}">
                <a16:creationId xmlns:a16="http://schemas.microsoft.com/office/drawing/2014/main" id="{12A87F75-0A1C-CE4F-9C6E-D6FF709AAA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810" t="75518" r="275" b="2726"/>
          <a:stretch/>
        </p:blipFill>
        <p:spPr>
          <a:xfrm flipH="1">
            <a:off x="3846284" y="-11384"/>
            <a:ext cx="9598251" cy="1878284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F519B2C7-996F-8A43-8790-F9F5430E9364}"/>
              </a:ext>
            </a:extLst>
          </p:cNvPr>
          <p:cNvSpPr/>
          <p:nvPr/>
        </p:nvSpPr>
        <p:spPr>
          <a:xfrm>
            <a:off x="2307183" y="5207288"/>
            <a:ext cx="11137354" cy="2355562"/>
          </a:xfrm>
          <a:prstGeom prst="rect">
            <a:avLst/>
          </a:prstGeom>
          <a:solidFill>
            <a:srgbClr val="4F3721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641" dirty="0">
              <a:solidFill>
                <a:prstClr val="white"/>
              </a:solidFill>
              <a:latin typeface="Proxima Nova Rg" panose="02000506030000020004" pitchFamily="2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F8075A-09D5-9B4E-85A0-3FCC9A0861CD}"/>
              </a:ext>
            </a:extLst>
          </p:cNvPr>
          <p:cNvSpPr/>
          <p:nvPr/>
        </p:nvSpPr>
        <p:spPr>
          <a:xfrm>
            <a:off x="2705100" y="5329175"/>
            <a:ext cx="1056199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Zastosowanie kwasu </a:t>
            </a:r>
            <a:r>
              <a:rPr lang="pl-PL" sz="2000" dirty="0" err="1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fulwowego</a:t>
            </a:r>
            <a:r>
              <a:rPr lang="pl-PL" sz="20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 </a:t>
            </a:r>
          </a:p>
          <a:p>
            <a:pPr algn="ctr"/>
            <a:r>
              <a:rPr lang="pl-PL" sz="20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pomaga </a:t>
            </a:r>
            <a:r>
              <a:rPr lang="pl-PL" sz="2000" b="1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korzystnie</a:t>
            </a:r>
            <a:r>
              <a:rPr lang="pl-PL" sz="20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 i lokalnie </a:t>
            </a:r>
            <a:r>
              <a:rPr lang="pl-PL" sz="2000" b="1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zmienić </a:t>
            </a:r>
            <a:r>
              <a:rPr lang="pl-PL" sz="2000" b="1" dirty="0" err="1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pH</a:t>
            </a:r>
            <a:r>
              <a:rPr lang="pl-PL" sz="2000" b="1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 gleby</a:t>
            </a:r>
            <a:r>
              <a:rPr lang="pl-PL" sz="20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.</a:t>
            </a:r>
          </a:p>
          <a:p>
            <a:pPr algn="ctr"/>
            <a:endParaRPr lang="pl-PL" sz="2000" dirty="0">
              <a:solidFill>
                <a:schemeClr val="bg1"/>
              </a:solidFill>
              <a:latin typeface="Proxima Nova Rg" panose="02000506030000020004" pitchFamily="2" charset="0"/>
              <a:cs typeface="Calibri"/>
            </a:endParaRPr>
          </a:p>
          <a:p>
            <a:pPr algn="ctr"/>
            <a:r>
              <a:rPr lang="pl-PL" sz="20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Umożliwi to </a:t>
            </a:r>
            <a:r>
              <a:rPr lang="pl-PL" sz="2000" b="1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rozwój</a:t>
            </a:r>
            <a:r>
              <a:rPr lang="pl-PL" sz="20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 bakterii glebowych i </a:t>
            </a:r>
            <a:r>
              <a:rPr lang="pl-PL" sz="2000" b="1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przyspieszy rozkład materii organicznej i składników odżywczych</a:t>
            </a:r>
            <a:r>
              <a:rPr lang="pl-PL" sz="20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&gt;&gt; </a:t>
            </a:r>
            <a:r>
              <a:rPr lang="pl-PL" sz="2000" b="1" dirty="0">
                <a:solidFill>
                  <a:srgbClr val="462D23"/>
                </a:solidFill>
                <a:latin typeface="Proxima Nova Rg" panose="02000506030000020004" pitchFamily="2" charset="0"/>
                <a:cs typeface="Calibri"/>
              </a:rPr>
              <a:t>LEPSZY ROZWÓJ ROŚLIN</a:t>
            </a:r>
            <a:endParaRPr lang="fr-FR" sz="1600" b="1" dirty="0">
              <a:solidFill>
                <a:srgbClr val="462D23"/>
              </a:solidFill>
              <a:latin typeface="Proxima Nova Rg" panose="02000506030000020004" pitchFamily="2" charset="0"/>
              <a:cs typeface="Calibri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B190BF93-BD8E-8641-AE80-8B49E6AA342D}"/>
              </a:ext>
            </a:extLst>
          </p:cNvPr>
          <p:cNvGrpSpPr/>
          <p:nvPr/>
        </p:nvGrpSpPr>
        <p:grpSpPr>
          <a:xfrm>
            <a:off x="4745610" y="29838"/>
            <a:ext cx="3222158" cy="2124739"/>
            <a:chOff x="9436233" y="2531497"/>
            <a:chExt cx="3222158" cy="2124739"/>
          </a:xfrm>
        </p:grpSpPr>
        <p:sp>
          <p:nvSpPr>
            <p:cNvPr id="23" name="Titre 1">
              <a:extLst>
                <a:ext uri="{FF2B5EF4-FFF2-40B4-BE49-F238E27FC236}">
                  <a16:creationId xmlns:a16="http://schemas.microsoft.com/office/drawing/2014/main" id="{E2D00A35-C372-5049-877C-FD4F91BFDC9C}"/>
                </a:ext>
              </a:extLst>
            </p:cNvPr>
            <p:cNvSpPr txBox="1">
              <a:spLocks/>
            </p:cNvSpPr>
            <p:nvPr/>
          </p:nvSpPr>
          <p:spPr>
            <a:xfrm>
              <a:off x="10155588" y="3319520"/>
              <a:ext cx="2502803" cy="1230448"/>
            </a:xfrm>
            <a:prstGeom prst="rect">
              <a:avLst/>
            </a:prstGeom>
            <a:noFill/>
          </p:spPr>
          <p:txBody>
            <a:bodyPr vert="horz" lIns="131095" tIns="65547" rIns="131095" bIns="65547" rtlCol="0" anchor="ctr">
              <a:normAutofit/>
            </a:bodyPr>
            <a:lstStyle>
              <a:lvl1pPr algn="l" defTabSz="1042744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700" b="1" i="0" kern="1200">
                  <a:solidFill>
                    <a:schemeClr val="bg1"/>
                  </a:solidFill>
                  <a:latin typeface="Myriad Pro"/>
                  <a:ea typeface="+mj-ea"/>
                  <a:cs typeface="Myriad Pro"/>
                </a:defRPr>
              </a:lvl1pPr>
            </a:lstStyle>
            <a:p>
              <a:r>
                <a:rPr lang="fr-FR" sz="6000" dirty="0">
                  <a:solidFill>
                    <a:prstClr val="white"/>
                  </a:solidFill>
                  <a:latin typeface="Proxima Nova Rg" panose="02000506030000020004" pitchFamily="2" charset="0"/>
                  <a:cs typeface="Calibri"/>
                </a:rPr>
                <a:t>SOL</a:t>
              </a:r>
              <a:endParaRPr lang="fr-FR" sz="1600" dirty="0">
                <a:solidFill>
                  <a:prstClr val="white"/>
                </a:solidFill>
                <a:latin typeface="Proxima Nova Rg" panose="02000506030000020004" pitchFamily="2" charset="0"/>
                <a:cs typeface="Calibri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005FB523-9766-624E-AADB-050B56B1A075}"/>
                </a:ext>
              </a:extLst>
            </p:cNvPr>
            <p:cNvSpPr txBox="1"/>
            <p:nvPr/>
          </p:nvSpPr>
          <p:spPr>
            <a:xfrm>
              <a:off x="9718776" y="3156258"/>
              <a:ext cx="2001991" cy="888686"/>
            </a:xfrm>
            <a:prstGeom prst="rect">
              <a:avLst/>
            </a:prstGeom>
            <a:noFill/>
          </p:spPr>
          <p:txBody>
            <a:bodyPr wrap="square" lIns="131168" tIns="65586" rIns="131168" bIns="65586" rtlCol="0">
              <a:spAutoFit/>
            </a:bodyPr>
            <a:lstStyle/>
            <a:p>
              <a:pPr>
                <a:lnSpc>
                  <a:spcPts val="2893"/>
                </a:lnSpc>
              </a:pPr>
              <a:r>
                <a:rPr lang="fr-FR" sz="2400" spc="-189" dirty="0">
                  <a:solidFill>
                    <a:prstClr val="white"/>
                  </a:solidFill>
                  <a:latin typeface="Proxima Nova Light" panose="02000506030000020004" pitchFamily="2" charset="0"/>
                  <a:cs typeface="Proxima Nova Alt Bd"/>
                </a:rPr>
                <a:t>Amélioration du</a:t>
              </a:r>
              <a:endParaRPr lang="fr-FR" sz="2800" spc="-189" dirty="0">
                <a:solidFill>
                  <a:prstClr val="white"/>
                </a:solidFill>
                <a:latin typeface="Proxima Nova Light" panose="02000506030000020004" pitchFamily="2" charset="0"/>
                <a:cs typeface="Proxima Nova Alt Bd"/>
              </a:endParaRPr>
            </a:p>
          </p:txBody>
        </p:sp>
        <p:sp>
          <p:nvSpPr>
            <p:cNvPr id="27" name="Triangle 58">
              <a:extLst>
                <a:ext uri="{FF2B5EF4-FFF2-40B4-BE49-F238E27FC236}">
                  <a16:creationId xmlns:a16="http://schemas.microsoft.com/office/drawing/2014/main" id="{47E1099A-5249-184E-BA2C-A468CA294A10}"/>
                </a:ext>
              </a:extLst>
            </p:cNvPr>
            <p:cNvSpPr/>
            <p:nvPr/>
          </p:nvSpPr>
          <p:spPr>
            <a:xfrm rot="14229303">
              <a:off x="11495281" y="2978672"/>
              <a:ext cx="168361" cy="16035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>
                <a:solidFill>
                  <a:prstClr val="white"/>
                </a:solidFill>
              </a:endParaRPr>
            </a:p>
          </p:txBody>
        </p:sp>
        <p:sp>
          <p:nvSpPr>
            <p:cNvPr id="29" name="Triangle 59">
              <a:extLst>
                <a:ext uri="{FF2B5EF4-FFF2-40B4-BE49-F238E27FC236}">
                  <a16:creationId xmlns:a16="http://schemas.microsoft.com/office/drawing/2014/main" id="{EEE7FC95-4259-4147-9EB6-289D94FC144C}"/>
                </a:ext>
              </a:extLst>
            </p:cNvPr>
            <p:cNvSpPr/>
            <p:nvPr/>
          </p:nvSpPr>
          <p:spPr>
            <a:xfrm rot="14229303" flipH="1" flipV="1">
              <a:off x="9507092" y="4069922"/>
              <a:ext cx="168361" cy="16035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>
                <a:solidFill>
                  <a:prstClr val="white"/>
                </a:solidFill>
              </a:endParaRPr>
            </a:p>
          </p:txBody>
        </p: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A53447CB-20B0-AA4E-8AD0-55A6AFB65B27}"/>
                </a:ext>
              </a:extLst>
            </p:cNvPr>
            <p:cNvGrpSpPr/>
            <p:nvPr/>
          </p:nvGrpSpPr>
          <p:grpSpPr>
            <a:xfrm rot="5201905">
              <a:off x="9580788" y="2937432"/>
              <a:ext cx="2124739" cy="1312869"/>
              <a:chOff x="5047312" y="920098"/>
              <a:chExt cx="1689204" cy="1043753"/>
            </a:xfrm>
          </p:grpSpPr>
          <p:sp>
            <p:nvSpPr>
              <p:cNvPr id="35" name="Triangle 65">
                <a:extLst>
                  <a:ext uri="{FF2B5EF4-FFF2-40B4-BE49-F238E27FC236}">
                    <a16:creationId xmlns:a16="http://schemas.microsoft.com/office/drawing/2014/main" id="{FC609B79-E65C-924D-BDC8-9A4B76BC9A67}"/>
                  </a:ext>
                </a:extLst>
              </p:cNvPr>
              <p:cNvSpPr/>
              <p:nvPr/>
            </p:nvSpPr>
            <p:spPr>
              <a:xfrm rot="14229303">
                <a:off x="6605850" y="923281"/>
                <a:ext cx="133850" cy="12748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641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Triangle 66">
                <a:extLst>
                  <a:ext uri="{FF2B5EF4-FFF2-40B4-BE49-F238E27FC236}">
                    <a16:creationId xmlns:a16="http://schemas.microsoft.com/office/drawing/2014/main" id="{E217061E-F9F6-4540-A6AB-8A64AFF3244A}"/>
                  </a:ext>
                </a:extLst>
              </p:cNvPr>
              <p:cNvSpPr/>
              <p:nvPr/>
            </p:nvSpPr>
            <p:spPr>
              <a:xfrm rot="14229303" flipH="1" flipV="1">
                <a:off x="5044129" y="1833184"/>
                <a:ext cx="133850" cy="12748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64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8D821C60-19A4-EF48-9483-2D58BB435E7C}"/>
                </a:ext>
              </a:extLst>
            </p:cNvPr>
            <p:cNvGrpSpPr/>
            <p:nvPr/>
          </p:nvGrpSpPr>
          <p:grpSpPr>
            <a:xfrm rot="8058368">
              <a:off x="9551291" y="2957840"/>
              <a:ext cx="2081951" cy="1290376"/>
              <a:chOff x="5081329" y="920098"/>
              <a:chExt cx="1655187" cy="1025871"/>
            </a:xfrm>
          </p:grpSpPr>
          <p:sp>
            <p:nvSpPr>
              <p:cNvPr id="33" name="Triangle 63">
                <a:extLst>
                  <a:ext uri="{FF2B5EF4-FFF2-40B4-BE49-F238E27FC236}">
                    <a16:creationId xmlns:a16="http://schemas.microsoft.com/office/drawing/2014/main" id="{F8235E91-9F88-9247-A4FE-4CE196E690AD}"/>
                  </a:ext>
                </a:extLst>
              </p:cNvPr>
              <p:cNvSpPr/>
              <p:nvPr/>
            </p:nvSpPr>
            <p:spPr>
              <a:xfrm rot="14229303">
                <a:off x="6605850" y="923281"/>
                <a:ext cx="133850" cy="12748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641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Triangle 64">
                <a:extLst>
                  <a:ext uri="{FF2B5EF4-FFF2-40B4-BE49-F238E27FC236}">
                    <a16:creationId xmlns:a16="http://schemas.microsoft.com/office/drawing/2014/main" id="{978ECF9C-1660-874E-BF41-EEE33DC49C81}"/>
                  </a:ext>
                </a:extLst>
              </p:cNvPr>
              <p:cNvSpPr/>
              <p:nvPr/>
            </p:nvSpPr>
            <p:spPr>
              <a:xfrm rot="14229303" flipH="1" flipV="1">
                <a:off x="5078146" y="1815302"/>
                <a:ext cx="133850" cy="12748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641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2" name="Triangle 62">
              <a:extLst>
                <a:ext uri="{FF2B5EF4-FFF2-40B4-BE49-F238E27FC236}">
                  <a16:creationId xmlns:a16="http://schemas.microsoft.com/office/drawing/2014/main" id="{C4D14274-CE7D-6A42-97C5-AC99921ECAF9}"/>
                </a:ext>
              </a:extLst>
            </p:cNvPr>
            <p:cNvSpPr/>
            <p:nvPr/>
          </p:nvSpPr>
          <p:spPr>
            <a:xfrm rot="6133271">
              <a:off x="9432229" y="3231845"/>
              <a:ext cx="168361" cy="16035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>
                <a:solidFill>
                  <a:prstClr val="white"/>
                </a:solidFill>
              </a:endParaRPr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8153" y="2043449"/>
            <a:ext cx="4769973" cy="287616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07183" y="7320968"/>
            <a:ext cx="112158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solidFill>
                  <a:srgbClr val="303030"/>
                </a:solidFill>
                <a:latin typeface="arial" panose="020B0604020202020204" pitchFamily="34" charset="0"/>
              </a:rPr>
              <a:t>Kumar </a:t>
            </a:r>
            <a:r>
              <a:rPr lang="en-US" sz="1000" dirty="0" err="1">
                <a:solidFill>
                  <a:srgbClr val="303030"/>
                </a:solidFill>
                <a:latin typeface="arial" panose="020B0604020202020204" pitchFamily="34" charset="0"/>
              </a:rPr>
              <a:t>Sootahar</a:t>
            </a:r>
            <a:r>
              <a:rPr lang="en-US" sz="1000" dirty="0">
                <a:solidFill>
                  <a:srgbClr val="303030"/>
                </a:solidFill>
                <a:latin typeface="arial" panose="020B0604020202020204" pitchFamily="34" charset="0"/>
              </a:rPr>
              <a:t> M, Zeng X, Su S, et al. The Effect of </a:t>
            </a:r>
            <a:r>
              <a:rPr lang="en-US" sz="1000" dirty="0" err="1">
                <a:solidFill>
                  <a:srgbClr val="303030"/>
                </a:solidFill>
                <a:latin typeface="arial" panose="020B0604020202020204" pitchFamily="34" charset="0"/>
              </a:rPr>
              <a:t>Fulvic</a:t>
            </a:r>
            <a:r>
              <a:rPr lang="en-US" sz="1000" dirty="0">
                <a:solidFill>
                  <a:srgbClr val="303030"/>
                </a:solidFill>
                <a:latin typeface="arial" panose="020B0604020202020204" pitchFamily="34" charset="0"/>
              </a:rPr>
              <a:t> Acids Derived from Different Materials on Changing Properties of Albic Black Soil in the Northeast Plain of China. </a:t>
            </a:r>
            <a:r>
              <a:rPr lang="en-US" sz="1000" i="1" dirty="0">
                <a:solidFill>
                  <a:srgbClr val="303030"/>
                </a:solidFill>
                <a:latin typeface="arial" panose="020B0604020202020204" pitchFamily="34" charset="0"/>
              </a:rPr>
              <a:t>Molecules</a:t>
            </a:r>
            <a:r>
              <a:rPr lang="en-US" sz="1000" dirty="0">
                <a:solidFill>
                  <a:srgbClr val="303030"/>
                </a:solidFill>
                <a:latin typeface="arial" panose="020B0604020202020204" pitchFamily="34" charset="0"/>
              </a:rPr>
              <a:t>. 2019</a:t>
            </a:r>
            <a:endParaRPr lang="en-GB" sz="1000" dirty="0">
              <a:solidFill>
                <a:prstClr val="black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533566" y="4956791"/>
            <a:ext cx="489428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05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Wpływ kwasów </a:t>
            </a:r>
            <a:r>
              <a:rPr lang="pl-PL" sz="1050" dirty="0" err="1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fulwowych</a:t>
            </a:r>
            <a:r>
              <a:rPr lang="pl-PL" sz="105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 (pochodnych roślinnych lub minerałów) na </a:t>
            </a:r>
            <a:r>
              <a:rPr lang="pl-PL" sz="1050" dirty="0" err="1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pH</a:t>
            </a:r>
            <a:r>
              <a:rPr lang="pl-PL" sz="105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 gleby</a:t>
            </a:r>
            <a:endParaRPr lang="fr-FR" sz="1050" dirty="0">
              <a:solidFill>
                <a:srgbClr val="4F3721"/>
              </a:solidFill>
              <a:latin typeface="Proxima Nova Rg" panose="02000506030000020004" pitchFamily="2" charset="0"/>
              <a:cs typeface="Calibri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7D711F1E-E905-494A-9A19-4FCCD8F89B1E}"/>
              </a:ext>
            </a:extLst>
          </p:cNvPr>
          <p:cNvSpPr txBox="1"/>
          <p:nvPr/>
        </p:nvSpPr>
        <p:spPr>
          <a:xfrm rot="16200000">
            <a:off x="-1247625" y="3153981"/>
            <a:ext cx="4922691" cy="1078157"/>
          </a:xfrm>
          <a:prstGeom prst="rect">
            <a:avLst/>
          </a:prstGeom>
          <a:noFill/>
        </p:spPr>
        <p:txBody>
          <a:bodyPr wrap="square" lIns="153326" tIns="76665" rIns="153326" bIns="76665" rtlCol="0">
            <a:spAutoFit/>
          </a:bodyPr>
          <a:lstStyle/>
          <a:p>
            <a:r>
              <a:rPr lang="fr-FR" sz="6000" b="1" spc="-300" dirty="0">
                <a:solidFill>
                  <a:prstClr val="white"/>
                </a:solidFill>
                <a:latin typeface="Proxima Nova Rg" panose="02000506030000020004" pitchFamily="2" charset="0"/>
              </a:rPr>
              <a:t>FULVACTIV</a:t>
            </a:r>
            <a:endParaRPr lang="fr-FR" sz="7000" b="1" spc="-300" dirty="0">
              <a:solidFill>
                <a:prstClr val="white"/>
              </a:solidFill>
              <a:latin typeface="Proxima Nova Rg" panose="02000506030000020004" pitchFamily="2" charset="0"/>
            </a:endParaRPr>
          </a:p>
        </p:txBody>
      </p:sp>
      <p:sp>
        <p:nvSpPr>
          <p:cNvPr id="43" name="Titre 1">
            <a:extLst>
              <a:ext uri="{FF2B5EF4-FFF2-40B4-BE49-F238E27FC236}">
                <a16:creationId xmlns:a16="http://schemas.microsoft.com/office/drawing/2014/main" id="{35FFDB3C-E9A3-084C-806F-D3C982C6F960}"/>
              </a:ext>
            </a:extLst>
          </p:cNvPr>
          <p:cNvSpPr txBox="1">
            <a:spLocks/>
          </p:cNvSpPr>
          <p:nvPr/>
        </p:nvSpPr>
        <p:spPr>
          <a:xfrm rot="16200000">
            <a:off x="-1668046" y="3535398"/>
            <a:ext cx="4530833" cy="504036"/>
          </a:xfrm>
          <a:prstGeom prst="rect">
            <a:avLst/>
          </a:prstGeom>
        </p:spPr>
        <p:txBody>
          <a:bodyPr vert="horz" lIns="104148" tIns="52074" rIns="104148" bIns="5207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fr-FR" sz="1800" b="0" dirty="0">
                <a:solidFill>
                  <a:srgbClr val="FFFFFF"/>
                </a:solidFill>
                <a:latin typeface="Proxima Nova Rg" panose="02000506030000020004" pitchFamily="2" charset="0"/>
                <a:cs typeface="Calibri"/>
              </a:rPr>
              <a:t>INNO</a:t>
            </a:r>
            <a:r>
              <a:rPr lang="pl-PL" sz="1800" b="0" dirty="0">
                <a:solidFill>
                  <a:srgbClr val="FFFFFF"/>
                </a:solidFill>
                <a:latin typeface="Proxima Nova Rg" panose="02000506030000020004" pitchFamily="2" charset="0"/>
                <a:cs typeface="Calibri"/>
              </a:rPr>
              <a:t>WACYJNY</a:t>
            </a:r>
            <a:endParaRPr lang="fr-FR" sz="1800" b="0" dirty="0">
              <a:solidFill>
                <a:srgbClr val="FFFFFF"/>
              </a:solidFill>
              <a:latin typeface="Proxima Nova Rg" panose="02000506030000020004" pitchFamily="2" charset="0"/>
              <a:cs typeface="Calibri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4A858B3-4046-8C42-A74B-AA42A5317148}"/>
              </a:ext>
            </a:extLst>
          </p:cNvPr>
          <p:cNvSpPr/>
          <p:nvPr/>
        </p:nvSpPr>
        <p:spPr>
          <a:xfrm>
            <a:off x="2240672" y="1793241"/>
            <a:ext cx="104424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KORZYSTNIE MODYFIKUJE PH GLEBY</a:t>
            </a:r>
            <a:endParaRPr lang="fr-FR" sz="3200" b="1" dirty="0">
              <a:solidFill>
                <a:srgbClr val="4F3721"/>
              </a:solidFill>
              <a:latin typeface="Proxima Nova Rg" panose="02000506030000020004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0937497" y="3797562"/>
            <a:ext cx="23140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900" b="1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PDSF: </a:t>
            </a:r>
            <a:r>
              <a:rPr lang="pl-PL" sz="9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Stałe pochodzenie roślinne</a:t>
            </a:r>
          </a:p>
          <a:p>
            <a:pPr lvl="0"/>
            <a:r>
              <a:rPr lang="pl-PL" sz="900" b="1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MDLF: </a:t>
            </a:r>
            <a:r>
              <a:rPr lang="pl-PL" sz="9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Pochodzi z płynnego minerału</a:t>
            </a:r>
          </a:p>
          <a:p>
            <a:pPr lvl="0"/>
            <a:r>
              <a:rPr lang="pl-PL" sz="900" b="1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PDLF: Płynny produkt pochodzenia roślinnego</a:t>
            </a:r>
            <a:endParaRPr lang="fr-FR" sz="1050" b="1" dirty="0">
              <a:solidFill>
                <a:srgbClr val="4F3721"/>
              </a:solidFill>
              <a:latin typeface="Proxima Nova Rg" panose="02000506030000020004" pitchFamily="2" charset="0"/>
              <a:cs typeface="Calibri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937497" y="2931855"/>
            <a:ext cx="23295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2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Odczyn gleby obniżył się o 10%, 13% i 8% (PDSF, MDLF, PDLF) w porównaniu do </a:t>
            </a:r>
            <a:r>
              <a:rPr lang="pl-PL" sz="1200" dirty="0" err="1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pH</a:t>
            </a:r>
            <a:r>
              <a:rPr lang="pl-PL" sz="1200" dirty="0">
                <a:solidFill>
                  <a:srgbClr val="4F3721"/>
                </a:solidFill>
                <a:latin typeface="Proxima Nova Rg" panose="02000506030000020004" pitchFamily="2" charset="0"/>
                <a:cs typeface="Calibri"/>
              </a:rPr>
              <a:t> kontrolnego</a:t>
            </a:r>
            <a:endParaRPr lang="en-US" sz="1200" dirty="0">
              <a:solidFill>
                <a:srgbClr val="4F3721"/>
              </a:solidFill>
              <a:latin typeface="Proxima Nova Rg" panose="02000506030000020004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4260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711F1E-E905-494A-9A19-4FCCD8F89B1E}"/>
              </a:ext>
            </a:extLst>
          </p:cNvPr>
          <p:cNvSpPr txBox="1"/>
          <p:nvPr/>
        </p:nvSpPr>
        <p:spPr>
          <a:xfrm rot="16200000">
            <a:off x="-1698147" y="2812693"/>
            <a:ext cx="5151913" cy="1078157"/>
          </a:xfrm>
          <a:prstGeom prst="rect">
            <a:avLst/>
          </a:prstGeom>
          <a:noFill/>
        </p:spPr>
        <p:txBody>
          <a:bodyPr wrap="square" lIns="153326" tIns="76665" rIns="153326" bIns="76665" rtlCol="0">
            <a:spAutoFit/>
          </a:bodyPr>
          <a:lstStyle/>
          <a:p>
            <a:pPr lvl="0"/>
            <a:r>
              <a:rPr lang="fr-FR" sz="6000" b="1" spc="-300" dirty="0">
                <a:solidFill>
                  <a:prstClr val="white"/>
                </a:solidFill>
                <a:latin typeface="Proxima Nova Rg" panose="02000506030000020004"/>
              </a:rPr>
              <a:t>FULVA</a:t>
            </a:r>
            <a:r>
              <a:rPr lang="pl-PL" sz="6000" b="1" spc="-300" dirty="0">
                <a:solidFill>
                  <a:prstClr val="white"/>
                </a:solidFill>
                <a:latin typeface="Proxima Nova Rg" panose="02000506030000020004"/>
              </a:rPr>
              <a:t>CTIV</a:t>
            </a:r>
            <a:endParaRPr lang="fr-FR" sz="6000" b="1" spc="-300" dirty="0">
              <a:solidFill>
                <a:prstClr val="white"/>
              </a:solidFill>
              <a:latin typeface="Proxima Nova Rg" panose="020005060300000200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E6529CA-1BD9-874B-8AAD-C9211602BC28}"/>
              </a:ext>
            </a:extLst>
          </p:cNvPr>
          <p:cNvSpPr txBox="1"/>
          <p:nvPr/>
        </p:nvSpPr>
        <p:spPr>
          <a:xfrm rot="16200000">
            <a:off x="-994529" y="4237913"/>
            <a:ext cx="50535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400" b="1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PODSUMOWANIE</a:t>
            </a:r>
            <a:endParaRPr lang="en-US" sz="2400" dirty="0">
              <a:solidFill>
                <a:schemeClr val="bg1"/>
              </a:solidFill>
              <a:latin typeface="Proxima Nova Rg" panose="02000506030000020004" pitchFamily="2" charset="0"/>
              <a:cs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A858B3-4046-8C42-A74B-AA42A5317148}"/>
              </a:ext>
            </a:extLst>
          </p:cNvPr>
          <p:cNvSpPr/>
          <p:nvPr/>
        </p:nvSpPr>
        <p:spPr>
          <a:xfrm>
            <a:off x="3612300" y="367158"/>
            <a:ext cx="503876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l-PL" sz="32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Bezpośrednie i pośrednie działanie substancji humusowych</a:t>
            </a:r>
            <a:endParaRPr lang="fr-FR" sz="3200" b="1" dirty="0">
              <a:solidFill>
                <a:srgbClr val="4F3721"/>
              </a:solidFill>
              <a:latin typeface="Proxima Nova Rg" panose="02000506030000020004" pitchFamily="2" charset="0"/>
            </a:endParaRPr>
          </a:p>
        </p:txBody>
      </p:sp>
      <p:pic>
        <p:nvPicPr>
          <p:cNvPr id="43" name="Picture 2" descr="schéma action acide humiqu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" t="28761" r="84390" b="60854"/>
          <a:stretch/>
        </p:blipFill>
        <p:spPr bwMode="auto">
          <a:xfrm>
            <a:off x="4821927" y="3426200"/>
            <a:ext cx="1114426" cy="47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ZoneTexte 43"/>
          <p:cNvSpPr txBox="1"/>
          <p:nvPr/>
        </p:nvSpPr>
        <p:spPr>
          <a:xfrm>
            <a:off x="4356284" y="2937045"/>
            <a:ext cx="2235868" cy="338554"/>
          </a:xfrm>
          <a:prstGeom prst="rect">
            <a:avLst/>
          </a:prstGeom>
          <a:noFill/>
          <a:ln w="38100">
            <a:solidFill>
              <a:srgbClr val="462D23"/>
            </a:solidFill>
          </a:ln>
        </p:spPr>
        <p:txBody>
          <a:bodyPr wrap="none" rtlCol="0">
            <a:spAutoFit/>
          </a:bodyPr>
          <a:lstStyle/>
          <a:p>
            <a:r>
              <a:rPr lang="pl-PL" sz="1600" b="1" dirty="0"/>
              <a:t>SUBSTANCJE HUMICZNE</a:t>
            </a:r>
            <a:endParaRPr lang="fr-FR" sz="1600" b="1" dirty="0"/>
          </a:p>
        </p:txBody>
      </p:sp>
      <p:sp>
        <p:nvSpPr>
          <p:cNvPr id="47" name="Rectangle à coins arrondis 46"/>
          <p:cNvSpPr/>
          <p:nvPr/>
        </p:nvSpPr>
        <p:spPr>
          <a:xfrm>
            <a:off x="2465699" y="4642759"/>
            <a:ext cx="1828800" cy="631596"/>
          </a:xfrm>
          <a:prstGeom prst="roundRect">
            <a:avLst/>
          </a:prstGeom>
          <a:solidFill>
            <a:srgbClr val="92D050"/>
          </a:solidFill>
          <a:ln w="19050">
            <a:solidFill>
              <a:srgbClr val="4E3F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4F3721"/>
                </a:solidFill>
              </a:rPr>
              <a:t>Płodność fizyczna</a:t>
            </a:r>
          </a:p>
        </p:txBody>
      </p:sp>
      <p:sp>
        <p:nvSpPr>
          <p:cNvPr id="48" name="Rectangle à coins arrondis 47"/>
          <p:cNvSpPr/>
          <p:nvPr/>
        </p:nvSpPr>
        <p:spPr>
          <a:xfrm>
            <a:off x="4511420" y="4642759"/>
            <a:ext cx="1828800" cy="6315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4E3F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4F3721"/>
                </a:solidFill>
              </a:rPr>
              <a:t>Płodność chemiczna</a:t>
            </a:r>
          </a:p>
        </p:txBody>
      </p:sp>
      <p:sp>
        <p:nvSpPr>
          <p:cNvPr id="49" name="Rectangle à coins arrondis 48"/>
          <p:cNvSpPr/>
          <p:nvPr/>
        </p:nvSpPr>
        <p:spPr>
          <a:xfrm>
            <a:off x="6566929" y="4642759"/>
            <a:ext cx="1828800" cy="63159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9050">
            <a:solidFill>
              <a:srgbClr val="4E3F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rgbClr val="4F3721"/>
                </a:solidFill>
              </a:rPr>
              <a:t>Płodność biologiczna</a:t>
            </a:r>
            <a:endParaRPr lang="fr-FR" sz="1600" b="1" dirty="0">
              <a:solidFill>
                <a:srgbClr val="4F3721"/>
              </a:solidFill>
            </a:endParaRPr>
          </a:p>
        </p:txBody>
      </p:sp>
      <p:sp>
        <p:nvSpPr>
          <p:cNvPr id="50" name="Rectangle à coins arrondis 49"/>
          <p:cNvSpPr/>
          <p:nvPr/>
        </p:nvSpPr>
        <p:spPr>
          <a:xfrm>
            <a:off x="4525304" y="6175863"/>
            <a:ext cx="1828800" cy="631596"/>
          </a:xfrm>
          <a:prstGeom prst="roundRect">
            <a:avLst/>
          </a:prstGeom>
          <a:solidFill>
            <a:schemeClr val="accent1">
              <a:lumMod val="40000"/>
              <a:lumOff val="60000"/>
              <a:alpha val="41000"/>
            </a:schemeClr>
          </a:solidFill>
          <a:ln w="19050">
            <a:solidFill>
              <a:srgbClr val="4E3F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rgbClr val="4F3721"/>
                </a:solidFill>
              </a:rPr>
              <a:t>Właściwości </a:t>
            </a:r>
            <a:r>
              <a:rPr lang="pl-PL" sz="1400" dirty="0" err="1">
                <a:solidFill>
                  <a:srgbClr val="4F3721"/>
                </a:solidFill>
              </a:rPr>
              <a:t>chelatujące</a:t>
            </a:r>
            <a:r>
              <a:rPr lang="fr-FR" sz="1400" dirty="0">
                <a:solidFill>
                  <a:srgbClr val="4F3721"/>
                </a:solidFill>
              </a:rPr>
              <a:t> </a:t>
            </a:r>
          </a:p>
        </p:txBody>
      </p:sp>
      <p:sp>
        <p:nvSpPr>
          <p:cNvPr id="60" name="Rectangle à coins arrondis 59"/>
          <p:cNvSpPr/>
          <p:nvPr/>
        </p:nvSpPr>
        <p:spPr>
          <a:xfrm>
            <a:off x="2465699" y="5427938"/>
            <a:ext cx="1828800" cy="631596"/>
          </a:xfrm>
          <a:prstGeom prst="roundRect">
            <a:avLst/>
          </a:prstGeom>
          <a:solidFill>
            <a:srgbClr val="92D050">
              <a:alpha val="33000"/>
            </a:srgbClr>
          </a:solidFill>
          <a:ln w="19050">
            <a:solidFill>
              <a:srgbClr val="4E3F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rgbClr val="4F3721"/>
                </a:solidFill>
              </a:rPr>
              <a:t>Agregacja gleby</a:t>
            </a:r>
            <a:endParaRPr lang="fr-FR" sz="1400" dirty="0">
              <a:solidFill>
                <a:srgbClr val="4F3721"/>
              </a:solidFill>
            </a:endParaRPr>
          </a:p>
        </p:txBody>
      </p:sp>
      <p:sp>
        <p:nvSpPr>
          <p:cNvPr id="62" name="Rectangle à coins arrondis 61"/>
          <p:cNvSpPr/>
          <p:nvPr/>
        </p:nvSpPr>
        <p:spPr>
          <a:xfrm>
            <a:off x="4511420" y="5399640"/>
            <a:ext cx="1828800" cy="631596"/>
          </a:xfrm>
          <a:prstGeom prst="roundRect">
            <a:avLst/>
          </a:prstGeom>
          <a:solidFill>
            <a:schemeClr val="accent1">
              <a:lumMod val="40000"/>
              <a:lumOff val="60000"/>
              <a:alpha val="41000"/>
            </a:schemeClr>
          </a:solidFill>
          <a:ln w="19050">
            <a:solidFill>
              <a:srgbClr val="4E3F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4F3721"/>
                </a:solidFill>
              </a:rPr>
              <a:t>CEC</a:t>
            </a:r>
          </a:p>
        </p:txBody>
      </p:sp>
      <p:sp>
        <p:nvSpPr>
          <p:cNvPr id="64" name="Rectangle à coins arrondis 63"/>
          <p:cNvSpPr/>
          <p:nvPr/>
        </p:nvSpPr>
        <p:spPr>
          <a:xfrm>
            <a:off x="6566929" y="5406517"/>
            <a:ext cx="1828800" cy="631596"/>
          </a:xfrm>
          <a:prstGeom prst="roundRect">
            <a:avLst/>
          </a:prstGeom>
          <a:solidFill>
            <a:schemeClr val="accent2">
              <a:lumMod val="75000"/>
              <a:alpha val="41000"/>
            </a:schemeClr>
          </a:solidFill>
          <a:ln w="19050">
            <a:solidFill>
              <a:srgbClr val="4E3F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rgbClr val="4F3721"/>
                </a:solidFill>
              </a:rPr>
              <a:t>Aktywność biologiczna</a:t>
            </a:r>
            <a:endParaRPr lang="fr-FR" sz="1400" dirty="0">
              <a:solidFill>
                <a:srgbClr val="4F3721"/>
              </a:solidFill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8622438" y="1042032"/>
            <a:ext cx="4448650" cy="5953494"/>
            <a:chOff x="8756392" y="1042032"/>
            <a:chExt cx="4448650" cy="5953494"/>
          </a:xfrm>
        </p:grpSpPr>
        <p:grpSp>
          <p:nvGrpSpPr>
            <p:cNvPr id="3" name="Groupe 2"/>
            <p:cNvGrpSpPr/>
            <p:nvPr/>
          </p:nvGrpSpPr>
          <p:grpSpPr>
            <a:xfrm>
              <a:off x="9129147" y="1042032"/>
              <a:ext cx="4075895" cy="5953494"/>
              <a:chOff x="6346412" y="853998"/>
              <a:chExt cx="4075895" cy="5953494"/>
            </a:xfrm>
          </p:grpSpPr>
          <p:grpSp>
            <p:nvGrpSpPr>
              <p:cNvPr id="34" name="Groupe 33"/>
              <p:cNvGrpSpPr/>
              <p:nvPr/>
            </p:nvGrpSpPr>
            <p:grpSpPr>
              <a:xfrm>
                <a:off x="6346412" y="853998"/>
                <a:ext cx="4075895" cy="5953494"/>
                <a:chOff x="5863580" y="1131886"/>
                <a:chExt cx="4011136" cy="5169833"/>
              </a:xfrm>
            </p:grpSpPr>
            <p:pic>
              <p:nvPicPr>
                <p:cNvPr id="35" name="Image 34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63580" y="1131886"/>
                  <a:ext cx="4006620" cy="5169833"/>
                </a:xfrm>
                <a:prstGeom prst="rect">
                  <a:avLst/>
                </a:prstGeom>
              </p:spPr>
            </p:pic>
            <p:pic>
              <p:nvPicPr>
                <p:cNvPr id="36" name="Image 35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68096" y="1131886"/>
                  <a:ext cx="4006620" cy="5169833"/>
                </a:xfrm>
                <a:prstGeom prst="rect">
                  <a:avLst/>
                </a:prstGeom>
              </p:spPr>
            </p:pic>
          </p:grpSp>
          <p:cxnSp>
            <p:nvCxnSpPr>
              <p:cNvPr id="37" name="Connecteur droit avec flèche 36"/>
              <p:cNvCxnSpPr/>
              <p:nvPr/>
            </p:nvCxnSpPr>
            <p:spPr>
              <a:xfrm flipH="1">
                <a:off x="7935394" y="5152549"/>
                <a:ext cx="108708" cy="95904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avec flèche 37"/>
              <p:cNvCxnSpPr/>
              <p:nvPr/>
            </p:nvCxnSpPr>
            <p:spPr>
              <a:xfrm flipH="1">
                <a:off x="7279404" y="4814228"/>
                <a:ext cx="181344" cy="45419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avec flèche 38"/>
              <p:cNvCxnSpPr/>
              <p:nvPr/>
            </p:nvCxnSpPr>
            <p:spPr>
              <a:xfrm>
                <a:off x="8291856" y="5392371"/>
                <a:ext cx="40853" cy="15240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necteur droit avec flèche 39"/>
              <p:cNvCxnSpPr/>
              <p:nvPr/>
            </p:nvCxnSpPr>
            <p:spPr>
              <a:xfrm>
                <a:off x="8816082" y="4796324"/>
                <a:ext cx="85995" cy="13229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avec flèche 40"/>
              <p:cNvCxnSpPr/>
              <p:nvPr/>
            </p:nvCxnSpPr>
            <p:spPr>
              <a:xfrm>
                <a:off x="8968482" y="4337730"/>
                <a:ext cx="160665" cy="65992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2" name="Connecteur droit avec flèche 51"/>
            <p:cNvCxnSpPr/>
            <p:nvPr/>
          </p:nvCxnSpPr>
          <p:spPr>
            <a:xfrm flipH="1">
              <a:off x="10539726" y="5020744"/>
              <a:ext cx="108708" cy="9590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avec flèche 58"/>
            <p:cNvCxnSpPr/>
            <p:nvPr/>
          </p:nvCxnSpPr>
          <p:spPr>
            <a:xfrm>
              <a:off x="11957256" y="4855887"/>
              <a:ext cx="107375" cy="8965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/>
            <p:cNvSpPr/>
            <p:nvPr/>
          </p:nvSpPr>
          <p:spPr>
            <a:xfrm rot="16200000">
              <a:off x="8729631" y="5349645"/>
              <a:ext cx="126987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pl-PL" sz="2400" b="1" dirty="0">
                  <a:solidFill>
                    <a:schemeClr val="bg1"/>
                  </a:solidFill>
                  <a:latin typeface="Proxima Nova Rg" panose="02000506030000020004" pitchFamily="2" charset="0"/>
                  <a:cs typeface="Calibri"/>
                </a:rPr>
                <a:t>GLEBA</a:t>
              </a:r>
              <a:endParaRPr lang="fr-FR" sz="2400" b="1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endParaRPr>
            </a:p>
          </p:txBody>
        </p:sp>
        <p:sp>
          <p:nvSpPr>
            <p:cNvPr id="5" name="Accolade ouvrante 4"/>
            <p:cNvSpPr/>
            <p:nvPr/>
          </p:nvSpPr>
          <p:spPr>
            <a:xfrm rot="10800000">
              <a:off x="8756392" y="5147519"/>
              <a:ext cx="261709" cy="1539466"/>
            </a:xfrm>
            <a:prstGeom prst="leftBrace">
              <a:avLst>
                <a:gd name="adj1" fmla="val 90829"/>
                <a:gd name="adj2" fmla="val 50000"/>
              </a:avLst>
            </a:prstGeom>
            <a:ln>
              <a:solidFill>
                <a:srgbClr val="4E3F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</p:grpSp>
      <p:sp>
        <p:nvSpPr>
          <p:cNvPr id="72" name="Rectangle 71"/>
          <p:cNvSpPr/>
          <p:nvPr/>
        </p:nvSpPr>
        <p:spPr>
          <a:xfrm>
            <a:off x="10981491" y="5313199"/>
            <a:ext cx="23849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600" b="1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ROZWÓJ KORZENI</a:t>
            </a:r>
            <a:endParaRPr lang="fr-FR" sz="1600" b="1" dirty="0">
              <a:solidFill>
                <a:schemeClr val="bg1"/>
              </a:solidFill>
              <a:latin typeface="Proxima Nova Rg" panose="02000506030000020004" pitchFamily="2" charset="0"/>
              <a:cs typeface="Calibri"/>
            </a:endParaRPr>
          </a:p>
        </p:txBody>
      </p:sp>
      <p:cxnSp>
        <p:nvCxnSpPr>
          <p:cNvPr id="73" name="Connecteur en arc 72"/>
          <p:cNvCxnSpPr>
            <a:stCxn id="43" idx="2"/>
            <a:endCxn id="47" idx="0"/>
          </p:cNvCxnSpPr>
          <p:nvPr/>
        </p:nvCxnSpPr>
        <p:spPr>
          <a:xfrm rot="5400000">
            <a:off x="4009466" y="3273085"/>
            <a:ext cx="740308" cy="1999041"/>
          </a:xfrm>
          <a:prstGeom prst="curvedConnector3">
            <a:avLst>
              <a:gd name="adj1" fmla="val 50000"/>
            </a:avLst>
          </a:prstGeom>
          <a:ln w="12700">
            <a:solidFill>
              <a:srgbClr val="8358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en arc 73"/>
          <p:cNvCxnSpPr>
            <a:stCxn id="43" idx="2"/>
            <a:endCxn id="48" idx="0"/>
          </p:cNvCxnSpPr>
          <p:nvPr/>
        </p:nvCxnSpPr>
        <p:spPr>
          <a:xfrm rot="16200000" flipH="1">
            <a:off x="5032326" y="4249265"/>
            <a:ext cx="740308" cy="46680"/>
          </a:xfrm>
          <a:prstGeom prst="curvedConnector3">
            <a:avLst>
              <a:gd name="adj1" fmla="val 50000"/>
            </a:avLst>
          </a:prstGeom>
          <a:ln w="28575">
            <a:solidFill>
              <a:srgbClr val="8358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en arc 75"/>
          <p:cNvCxnSpPr>
            <a:stCxn id="43" idx="2"/>
            <a:endCxn id="49" idx="0"/>
          </p:cNvCxnSpPr>
          <p:nvPr/>
        </p:nvCxnSpPr>
        <p:spPr>
          <a:xfrm rot="16200000" flipH="1">
            <a:off x="6060080" y="3221510"/>
            <a:ext cx="740308" cy="2102189"/>
          </a:xfrm>
          <a:prstGeom prst="curvedConnector3">
            <a:avLst>
              <a:gd name="adj1" fmla="val 50000"/>
            </a:avLst>
          </a:prstGeom>
          <a:ln w="28575">
            <a:solidFill>
              <a:srgbClr val="8358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en arc 80"/>
          <p:cNvCxnSpPr>
            <a:cxnSpLocks/>
            <a:stCxn id="71" idx="2"/>
            <a:endCxn id="72" idx="2"/>
          </p:cNvCxnSpPr>
          <p:nvPr/>
        </p:nvCxnSpPr>
        <p:spPr>
          <a:xfrm>
            <a:off x="9461447" y="5580477"/>
            <a:ext cx="2712495" cy="71276"/>
          </a:xfrm>
          <a:prstGeom prst="curvedConnector4">
            <a:avLst>
              <a:gd name="adj1" fmla="val 20570"/>
              <a:gd name="adj2" fmla="val 420725"/>
            </a:avLst>
          </a:prstGeom>
          <a:ln w="28575">
            <a:solidFill>
              <a:schemeClr val="bg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10860158" y="1508903"/>
            <a:ext cx="25062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2000" b="1" dirty="0">
                <a:solidFill>
                  <a:srgbClr val="4E3F36"/>
                </a:solidFill>
                <a:latin typeface="Proxima Nova Rg" panose="02000506030000020004" pitchFamily="2" charset="0"/>
                <a:cs typeface="Calibri"/>
              </a:rPr>
              <a:t>ROZWÓJ WEGETATYWNY</a:t>
            </a:r>
            <a:endParaRPr lang="fr-FR" sz="2000" b="1" dirty="0">
              <a:solidFill>
                <a:srgbClr val="4E3F36"/>
              </a:solidFill>
              <a:latin typeface="Proxima Nova Rg" panose="02000506030000020004" pitchFamily="2" charset="0"/>
              <a:cs typeface="Calibri"/>
            </a:endParaRPr>
          </a:p>
        </p:txBody>
      </p:sp>
      <p:cxnSp>
        <p:nvCxnSpPr>
          <p:cNvPr id="93" name="Connecteur en arc 92"/>
          <p:cNvCxnSpPr>
            <a:cxnSpLocks/>
            <a:stCxn id="72" idx="0"/>
            <a:endCxn id="87" idx="2"/>
          </p:cNvCxnSpPr>
          <p:nvPr/>
        </p:nvCxnSpPr>
        <p:spPr>
          <a:xfrm rot="16200000" flipV="1">
            <a:off x="10595404" y="3734660"/>
            <a:ext cx="3096410" cy="60667"/>
          </a:xfrm>
          <a:prstGeom prst="curvedConnector3">
            <a:avLst>
              <a:gd name="adj1" fmla="val 50000"/>
            </a:avLst>
          </a:prstGeom>
          <a:ln w="38100">
            <a:solidFill>
              <a:srgbClr val="BF9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2" name="Image 1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48411">
            <a:off x="12247358" y="928002"/>
            <a:ext cx="341305" cy="390649"/>
          </a:xfrm>
          <a:prstGeom prst="rect">
            <a:avLst/>
          </a:prstGeom>
        </p:spPr>
      </p:pic>
      <p:sp>
        <p:nvSpPr>
          <p:cNvPr id="133" name="ZoneTexte 132"/>
          <p:cNvSpPr txBox="1"/>
          <p:nvPr/>
        </p:nvSpPr>
        <p:spPr>
          <a:xfrm>
            <a:off x="11919135" y="407955"/>
            <a:ext cx="1200393" cy="338554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pl-PL" sz="1600" b="1" dirty="0"/>
              <a:t>Fotosynteza</a:t>
            </a:r>
            <a:endParaRPr lang="fr-FR" sz="1600" b="1" dirty="0"/>
          </a:p>
        </p:txBody>
      </p:sp>
      <p:pic>
        <p:nvPicPr>
          <p:cNvPr id="134" name="Image 1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53496">
            <a:off x="11204124" y="16390"/>
            <a:ext cx="526175" cy="602246"/>
          </a:xfrm>
          <a:prstGeom prst="rect">
            <a:avLst/>
          </a:prstGeom>
        </p:spPr>
      </p:pic>
      <p:sp>
        <p:nvSpPr>
          <p:cNvPr id="135" name="ZoneTexte 134"/>
          <p:cNvSpPr txBox="1"/>
          <p:nvPr/>
        </p:nvSpPr>
        <p:spPr>
          <a:xfrm>
            <a:off x="9650150" y="427990"/>
            <a:ext cx="1397434" cy="338554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pl-PL" sz="1600" b="1" dirty="0"/>
              <a:t>Synteza białek</a:t>
            </a:r>
            <a:endParaRPr lang="fr-FR" sz="1600" b="1" dirty="0"/>
          </a:p>
        </p:txBody>
      </p:sp>
      <p:pic>
        <p:nvPicPr>
          <p:cNvPr id="136" name="Image 1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7542">
            <a:off x="10208486" y="977704"/>
            <a:ext cx="503279" cy="566067"/>
          </a:xfrm>
          <a:prstGeom prst="rect">
            <a:avLst/>
          </a:prstGeom>
        </p:spPr>
      </p:pic>
      <p:cxnSp>
        <p:nvCxnSpPr>
          <p:cNvPr id="145" name="Connecteur droit avec flèche 144"/>
          <p:cNvCxnSpPr/>
          <p:nvPr/>
        </p:nvCxnSpPr>
        <p:spPr>
          <a:xfrm flipV="1">
            <a:off x="11507860" y="2389201"/>
            <a:ext cx="93590" cy="108096"/>
          </a:xfrm>
          <a:prstGeom prst="straightConnector1">
            <a:avLst/>
          </a:prstGeom>
          <a:ln>
            <a:solidFill>
              <a:srgbClr val="BF9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necteur droit avec flèche 148"/>
          <p:cNvCxnSpPr/>
          <p:nvPr/>
        </p:nvCxnSpPr>
        <p:spPr>
          <a:xfrm flipV="1">
            <a:off x="11118394" y="2571234"/>
            <a:ext cx="93590" cy="108096"/>
          </a:xfrm>
          <a:prstGeom prst="straightConnector1">
            <a:avLst/>
          </a:prstGeom>
          <a:ln>
            <a:solidFill>
              <a:srgbClr val="BF9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necteur droit avec flèche 149"/>
          <p:cNvCxnSpPr/>
          <p:nvPr/>
        </p:nvCxnSpPr>
        <p:spPr>
          <a:xfrm flipH="1" flipV="1">
            <a:off x="10541500" y="2093678"/>
            <a:ext cx="85350" cy="108096"/>
          </a:xfrm>
          <a:prstGeom prst="straightConnector1">
            <a:avLst/>
          </a:prstGeom>
          <a:ln>
            <a:solidFill>
              <a:srgbClr val="BF9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necteur droit avec flèche 151"/>
          <p:cNvCxnSpPr/>
          <p:nvPr/>
        </p:nvCxnSpPr>
        <p:spPr>
          <a:xfrm>
            <a:off x="9272425" y="6686986"/>
            <a:ext cx="513348" cy="0"/>
          </a:xfrm>
          <a:prstGeom prst="straightConnector1">
            <a:avLst/>
          </a:prstGeom>
          <a:ln w="38100">
            <a:solidFill>
              <a:srgbClr val="8358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necteur droit avec flèche 153"/>
          <p:cNvCxnSpPr/>
          <p:nvPr/>
        </p:nvCxnSpPr>
        <p:spPr>
          <a:xfrm>
            <a:off x="9272425" y="6837942"/>
            <a:ext cx="513348" cy="0"/>
          </a:xfrm>
          <a:prstGeom prst="straightConnector1">
            <a:avLst/>
          </a:prstGeom>
          <a:ln w="38100">
            <a:solidFill>
              <a:schemeClr val="bg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Rectangle 154"/>
          <p:cNvSpPr/>
          <p:nvPr/>
        </p:nvSpPr>
        <p:spPr>
          <a:xfrm>
            <a:off x="9928184" y="6538529"/>
            <a:ext cx="16226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1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Bezpośredni efekt</a:t>
            </a:r>
          </a:p>
          <a:p>
            <a:pPr lvl="0"/>
            <a:r>
              <a:rPr lang="fr-FR" sz="1100" dirty="0">
                <a:solidFill>
                  <a:schemeClr val="bg1"/>
                </a:solidFill>
                <a:latin typeface="Proxima Nova Rg" panose="02000506030000020004" pitchFamily="2" charset="0"/>
                <a:cs typeface="Calibri"/>
              </a:rPr>
              <a:t>Efekt pośredni</a:t>
            </a:r>
          </a:p>
        </p:txBody>
      </p:sp>
    </p:spTree>
    <p:extLst>
      <p:ext uri="{BB962C8B-B14F-4D97-AF65-F5344CB8AC3E}">
        <p14:creationId xmlns:p14="http://schemas.microsoft.com/office/powerpoint/2010/main" val="262395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60" grpId="0" animBg="1"/>
      <p:bldP spid="62" grpId="0" animBg="1"/>
      <p:bldP spid="64" grpId="0" animBg="1"/>
      <p:bldP spid="72" grpId="0"/>
      <p:bldP spid="87" grpId="0"/>
      <p:bldP spid="133" grpId="0"/>
      <p:bldP spid="1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2A87F75-0A1C-CE4F-9C6E-D6FF709AAA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265" t="74341" r="5558" b="1095"/>
          <a:stretch/>
        </p:blipFill>
        <p:spPr>
          <a:xfrm flipH="1">
            <a:off x="4990453" y="-11384"/>
            <a:ext cx="8454084" cy="2120732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4A858B3-4046-8C42-A74B-AA42A5317148}"/>
              </a:ext>
            </a:extLst>
          </p:cNvPr>
          <p:cNvSpPr/>
          <p:nvPr/>
        </p:nvSpPr>
        <p:spPr>
          <a:xfrm>
            <a:off x="4924409" y="2269579"/>
            <a:ext cx="971158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28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NASZE REKOMENDACJE</a:t>
            </a:r>
          </a:p>
          <a:p>
            <a:pPr lvl="0"/>
            <a:endParaRPr lang="pl-PL" sz="2800" b="1" dirty="0">
              <a:solidFill>
                <a:srgbClr val="4F3721"/>
              </a:solidFill>
              <a:latin typeface="Proxima Nova Rg" panose="02000506030000020004" pitchFamily="2" charset="0"/>
            </a:endParaRPr>
          </a:p>
          <a:p>
            <a:pPr lvl="0"/>
            <a:r>
              <a:rPr lang="pl-PL" sz="14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Uprawy Polowe: 3-8 l l/ha </a:t>
            </a:r>
          </a:p>
          <a:p>
            <a:pPr lvl="0"/>
            <a:endParaRPr lang="pl-PL" sz="1400" b="1" dirty="0">
              <a:solidFill>
                <a:srgbClr val="4F3721"/>
              </a:solidFill>
              <a:latin typeface="Proxima Nova Rg" panose="02000506030000020004" pitchFamily="2" charset="0"/>
            </a:endParaRPr>
          </a:p>
          <a:p>
            <a:pPr lvl="0"/>
            <a:r>
              <a:rPr lang="pl-PL" sz="11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-Wiosna nalistnie razem z RSM </a:t>
            </a:r>
          </a:p>
          <a:p>
            <a:pPr lvl="0"/>
            <a:r>
              <a:rPr lang="pl-PL" sz="11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-Po zbiorach na resztki pożniwne</a:t>
            </a:r>
          </a:p>
          <a:p>
            <a:pPr lvl="0"/>
            <a:endParaRPr lang="pl-PL" sz="1100" b="1" dirty="0">
              <a:solidFill>
                <a:srgbClr val="4F3721"/>
              </a:solidFill>
              <a:latin typeface="Proxima Nova Rg" panose="02000506030000020004" pitchFamily="2" charset="0"/>
            </a:endParaRPr>
          </a:p>
          <a:p>
            <a:pPr lvl="0"/>
            <a:endParaRPr lang="pl-PL" sz="1100" b="1" dirty="0">
              <a:solidFill>
                <a:srgbClr val="4F3721"/>
              </a:solidFill>
              <a:latin typeface="Proxima Nova Rg" panose="02000506030000020004" pitchFamily="2" charset="0"/>
            </a:endParaRPr>
          </a:p>
          <a:p>
            <a:pPr lvl="0"/>
            <a:endParaRPr lang="pl-PL" sz="1100" b="1" dirty="0">
              <a:solidFill>
                <a:srgbClr val="4F3721"/>
              </a:solidFill>
              <a:latin typeface="Proxima Nova Rg" panose="02000506030000020004" pitchFamily="2" charset="0"/>
            </a:endParaRPr>
          </a:p>
          <a:p>
            <a:pPr lvl="0"/>
            <a:r>
              <a:rPr lang="pl-PL" sz="14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Drzewa Owocowe: 3-8 l /ha</a:t>
            </a:r>
          </a:p>
          <a:p>
            <a:pPr lvl="0"/>
            <a:r>
              <a:rPr lang="pl-PL" sz="11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Liczba aplikacji 2-3</a:t>
            </a:r>
          </a:p>
          <a:p>
            <a:pPr lvl="0"/>
            <a:endParaRPr lang="pl-PL" sz="1100" b="1" dirty="0">
              <a:solidFill>
                <a:srgbClr val="4F3721"/>
              </a:solidFill>
              <a:latin typeface="Proxima Nova Rg" panose="02000506030000020004" pitchFamily="2" charset="0"/>
            </a:endParaRPr>
          </a:p>
          <a:p>
            <a:pPr lvl="0"/>
            <a:endParaRPr lang="pl-PL" sz="1400" b="1" dirty="0">
              <a:solidFill>
                <a:srgbClr val="4F3721"/>
              </a:solidFill>
              <a:latin typeface="Proxima Nova Rg" panose="02000506030000020004" pitchFamily="2" charset="0"/>
            </a:endParaRPr>
          </a:p>
          <a:p>
            <a:pPr lvl="0"/>
            <a:r>
              <a:rPr lang="pl-PL" sz="14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Warzywa:  3-8 l/ ha</a:t>
            </a:r>
            <a:endParaRPr lang="pl-PL" sz="2000" b="1" dirty="0">
              <a:solidFill>
                <a:srgbClr val="4F3721"/>
              </a:solidFill>
              <a:latin typeface="Proxima Nova Rg" panose="02000506030000020004" pitchFamily="2" charset="0"/>
            </a:endParaRPr>
          </a:p>
          <a:p>
            <a:pPr lvl="0"/>
            <a:r>
              <a:rPr lang="pl-PL" sz="11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Stosować co 15 dni </a:t>
            </a:r>
          </a:p>
          <a:p>
            <a:pPr lvl="0"/>
            <a:r>
              <a:rPr lang="pl-PL" sz="2000" b="1" dirty="0">
                <a:solidFill>
                  <a:srgbClr val="4F3721"/>
                </a:solidFill>
                <a:latin typeface="Proxima Nova Rg" panose="02000506030000020004" pitchFamily="2" charset="0"/>
              </a:rPr>
              <a:t> </a:t>
            </a:r>
            <a:endParaRPr lang="fr-FR" sz="2000" b="1" dirty="0">
              <a:solidFill>
                <a:srgbClr val="4F3721"/>
              </a:solidFill>
              <a:latin typeface="Proxima Nova Rg" panose="02000506030000020004" pitchFamily="2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D711F1E-E905-494A-9A19-4FCCD8F89B1E}"/>
              </a:ext>
            </a:extLst>
          </p:cNvPr>
          <p:cNvSpPr txBox="1"/>
          <p:nvPr/>
        </p:nvSpPr>
        <p:spPr>
          <a:xfrm>
            <a:off x="4900296" y="1090175"/>
            <a:ext cx="4922691" cy="1170490"/>
          </a:xfrm>
          <a:prstGeom prst="rect">
            <a:avLst/>
          </a:prstGeom>
          <a:noFill/>
        </p:spPr>
        <p:txBody>
          <a:bodyPr wrap="square" lIns="153326" tIns="76665" rIns="153326" bIns="76665" rtlCol="0">
            <a:spAutoFit/>
          </a:bodyPr>
          <a:lstStyle/>
          <a:p>
            <a:pPr lvl="0"/>
            <a:r>
              <a:rPr lang="fr-FR" sz="6600" b="1" spc="-300" dirty="0">
                <a:solidFill>
                  <a:prstClr val="white"/>
                </a:solidFill>
                <a:latin typeface="Proxima Nova Rg" panose="02000506030000020004" pitchFamily="2" charset="0"/>
              </a:rPr>
              <a:t>FULVACTIV</a:t>
            </a:r>
            <a:endParaRPr lang="fr-FR" sz="7000" b="1" spc="-300" dirty="0">
              <a:solidFill>
                <a:prstClr val="white"/>
              </a:solidFill>
              <a:latin typeface="Proxima Nova Rg" panose="02000506030000020004" pitchFamily="2" charset="0"/>
            </a:endParaRPr>
          </a:p>
        </p:txBody>
      </p:sp>
      <p:sp>
        <p:nvSpPr>
          <p:cNvPr id="38" name="Titre 1">
            <a:extLst>
              <a:ext uri="{FF2B5EF4-FFF2-40B4-BE49-F238E27FC236}">
                <a16:creationId xmlns:a16="http://schemas.microsoft.com/office/drawing/2014/main" id="{35FFDB3C-E9A3-084C-806F-D3C982C6F960}"/>
              </a:ext>
            </a:extLst>
          </p:cNvPr>
          <p:cNvSpPr txBox="1">
            <a:spLocks/>
          </p:cNvSpPr>
          <p:nvPr/>
        </p:nvSpPr>
        <p:spPr>
          <a:xfrm>
            <a:off x="5096226" y="811896"/>
            <a:ext cx="4530833" cy="504036"/>
          </a:xfrm>
          <a:prstGeom prst="rect">
            <a:avLst/>
          </a:prstGeom>
        </p:spPr>
        <p:txBody>
          <a:bodyPr vert="horz" lIns="104148" tIns="52074" rIns="104148" bIns="52074" rtlCol="0" anchor="ctr">
            <a:noAutofit/>
          </a:bodyPr>
          <a:lstStyle>
            <a:lvl1pPr algn="l" defTabSz="10427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pl-PL" sz="1800" b="0" dirty="0">
                <a:solidFill>
                  <a:srgbClr val="FFFFFF"/>
                </a:solidFill>
                <a:latin typeface="Proxima Nova Rg" panose="02000506030000020004" pitchFamily="2" charset="0"/>
                <a:cs typeface="Calibri"/>
              </a:rPr>
              <a:t>INNOWACYJNY</a:t>
            </a:r>
            <a:endParaRPr lang="fr-FR" sz="1800" b="0" dirty="0">
              <a:solidFill>
                <a:srgbClr val="FFFFFF"/>
              </a:solidFill>
              <a:latin typeface="Proxima Nova Rg" panose="02000506030000020004" pitchFamily="2" charset="0"/>
              <a:cs typeface="Calibri"/>
            </a:endParaRP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4391F007-0E7E-2E43-BB5D-E654CC42CD4A}"/>
              </a:ext>
            </a:extLst>
          </p:cNvPr>
          <p:cNvSpPr txBox="1">
            <a:spLocks/>
          </p:cNvSpPr>
          <p:nvPr/>
        </p:nvSpPr>
        <p:spPr>
          <a:xfrm>
            <a:off x="5140056" y="3202287"/>
            <a:ext cx="8154878" cy="5054584"/>
          </a:xfrm>
          <a:prstGeom prst="rect">
            <a:avLst/>
          </a:prstGeom>
        </p:spPr>
        <p:txBody>
          <a:bodyPr>
            <a:noAutofit/>
          </a:bodyPr>
          <a:lstStyle>
            <a:lvl1pPr marL="252077" indent="-252077" algn="l" defTabSz="1008309" rtl="0" eaLnBrk="1" latinLnBrk="0" hangingPunct="1">
              <a:lnSpc>
                <a:spcPct val="90000"/>
              </a:lnSpc>
              <a:spcBef>
                <a:spcPts val="1103"/>
              </a:spcBef>
              <a:buFont typeface="Arial" panose="020B0604020202020204" pitchFamily="34" charset="0"/>
              <a:buChar char="•"/>
              <a:defRPr sz="30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6232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386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541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8695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2849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7004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81158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5313" indent="-252077" algn="l" defTabSz="100830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fr-FR" sz="1800" dirty="0">
              <a:solidFill>
                <a:schemeClr val="tx1">
                  <a:lumMod val="85000"/>
                  <a:lumOff val="15000"/>
                </a:schemeClr>
              </a:solidFill>
              <a:latin typeface="Proxima Nova Rg" panose="02000506030000020004" pitchFamily="2" charset="0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CC17BA05-42AB-8C41-B7F7-47B0393BA903}"/>
              </a:ext>
            </a:extLst>
          </p:cNvPr>
          <p:cNvGrpSpPr/>
          <p:nvPr/>
        </p:nvGrpSpPr>
        <p:grpSpPr>
          <a:xfrm>
            <a:off x="10919502" y="205014"/>
            <a:ext cx="2727164" cy="2124739"/>
            <a:chOff x="4869412" y="363628"/>
            <a:chExt cx="2168142" cy="1689204"/>
          </a:xfrm>
        </p:grpSpPr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2B2F9E96-C773-DB40-8845-E089595B8E6D}"/>
                </a:ext>
              </a:extLst>
            </p:cNvPr>
            <p:cNvSpPr txBox="1"/>
            <p:nvPr/>
          </p:nvSpPr>
          <p:spPr>
            <a:xfrm>
              <a:off x="5155644" y="958893"/>
              <a:ext cx="1881910" cy="951514"/>
            </a:xfrm>
            <a:prstGeom prst="rect">
              <a:avLst/>
            </a:prstGeom>
            <a:noFill/>
          </p:spPr>
          <p:txBody>
            <a:bodyPr wrap="square" lIns="131168" tIns="65586" rIns="131168" bIns="65586" rtlCol="0">
              <a:spAutoFit/>
            </a:bodyPr>
            <a:lstStyle/>
            <a:p>
              <a:pPr>
                <a:lnSpc>
                  <a:spcPts val="2893"/>
                </a:lnSpc>
              </a:pPr>
              <a:r>
                <a:rPr lang="fr-FR" sz="5031" spc="-189" dirty="0">
                  <a:solidFill>
                    <a:schemeClr val="bg1"/>
                  </a:solidFill>
                  <a:latin typeface="Proxima Nova Rg" panose="02000506030000020004" pitchFamily="2" charset="0"/>
                  <a:cs typeface="Proxima Nova Alt Bd"/>
                </a:rPr>
                <a:t>SOIL</a:t>
              </a:r>
            </a:p>
            <a:p>
              <a:pPr>
                <a:lnSpc>
                  <a:spcPts val="2893"/>
                </a:lnSpc>
              </a:pPr>
              <a:r>
                <a:rPr lang="fr-FR" sz="3019" spc="-189" dirty="0">
                  <a:solidFill>
                    <a:schemeClr val="bg1"/>
                  </a:solidFill>
                  <a:latin typeface="Proxima Nova Light" panose="02000506030000020004" pitchFamily="2" charset="0"/>
                  <a:cs typeface="Proxima Nova Alt Bd"/>
                </a:rPr>
                <a:t>IMPROVER</a:t>
              </a:r>
            </a:p>
            <a:p>
              <a:pPr>
                <a:lnSpc>
                  <a:spcPts val="2516"/>
                </a:lnSpc>
              </a:pPr>
              <a:endParaRPr lang="fr-FR" sz="3522" spc="-189" dirty="0" err="1">
                <a:solidFill>
                  <a:schemeClr val="bg1"/>
                </a:solidFill>
                <a:latin typeface="Proxima Nova Light" panose="02000506030000020004" pitchFamily="2" charset="0"/>
                <a:cs typeface="Proxima Nova Alt Bd"/>
              </a:endParaRPr>
            </a:p>
          </p:txBody>
        </p:sp>
        <p:pic>
          <p:nvPicPr>
            <p:cNvPr id="41" name="Image 40" descr="plante 8.png">
              <a:extLst>
                <a:ext uri="{FF2B5EF4-FFF2-40B4-BE49-F238E27FC236}">
                  <a16:creationId xmlns:a16="http://schemas.microsoft.com/office/drawing/2014/main" id="{7CFE32AC-00C0-1240-86D4-FB99D0E0E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2672" y="408672"/>
              <a:ext cx="1591616" cy="1591616"/>
            </a:xfrm>
            <a:prstGeom prst="rect">
              <a:avLst/>
            </a:prstGeom>
          </p:spPr>
        </p:pic>
        <p:sp>
          <p:nvSpPr>
            <p:cNvPr id="42" name="Triangle 33">
              <a:extLst>
                <a:ext uri="{FF2B5EF4-FFF2-40B4-BE49-F238E27FC236}">
                  <a16:creationId xmlns:a16="http://schemas.microsoft.com/office/drawing/2014/main" id="{D9EF347B-8330-E241-8465-B4116CF5663D}"/>
                </a:ext>
              </a:extLst>
            </p:cNvPr>
            <p:cNvSpPr/>
            <p:nvPr/>
          </p:nvSpPr>
          <p:spPr>
            <a:xfrm rot="14229303">
              <a:off x="6506390" y="719140"/>
              <a:ext cx="133850" cy="12748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/>
            </a:p>
          </p:txBody>
        </p:sp>
        <p:sp>
          <p:nvSpPr>
            <p:cNvPr id="43" name="Triangle 34">
              <a:extLst>
                <a:ext uri="{FF2B5EF4-FFF2-40B4-BE49-F238E27FC236}">
                  <a16:creationId xmlns:a16="http://schemas.microsoft.com/office/drawing/2014/main" id="{4B60FEA7-D6F3-7C49-B783-6D7A814ECCCE}"/>
                </a:ext>
              </a:extLst>
            </p:cNvPr>
            <p:cNvSpPr/>
            <p:nvPr/>
          </p:nvSpPr>
          <p:spPr>
            <a:xfrm rot="14229303" flipH="1" flipV="1">
              <a:off x="4925746" y="1586702"/>
              <a:ext cx="133850" cy="12748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/>
            </a:p>
          </p:txBody>
        </p:sp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B05C77AC-DE38-9F47-A519-03304B374B36}"/>
                </a:ext>
              </a:extLst>
            </p:cNvPr>
            <p:cNvGrpSpPr/>
            <p:nvPr/>
          </p:nvGrpSpPr>
          <p:grpSpPr>
            <a:xfrm rot="5201905">
              <a:off x="4984336" y="686353"/>
              <a:ext cx="1689204" cy="1043753"/>
              <a:chOff x="5047312" y="920098"/>
              <a:chExt cx="1689204" cy="1043753"/>
            </a:xfrm>
          </p:grpSpPr>
          <p:sp>
            <p:nvSpPr>
              <p:cNvPr id="50" name="Triangle 40">
                <a:extLst>
                  <a:ext uri="{FF2B5EF4-FFF2-40B4-BE49-F238E27FC236}">
                    <a16:creationId xmlns:a16="http://schemas.microsoft.com/office/drawing/2014/main" id="{6823C694-025C-2B4B-A05B-12AFDBC5DE13}"/>
                  </a:ext>
                </a:extLst>
              </p:cNvPr>
              <p:cNvSpPr/>
              <p:nvPr/>
            </p:nvSpPr>
            <p:spPr>
              <a:xfrm rot="14229303">
                <a:off x="6605850" y="923281"/>
                <a:ext cx="133850" cy="12748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641"/>
              </a:p>
            </p:txBody>
          </p:sp>
          <p:sp>
            <p:nvSpPr>
              <p:cNvPr id="51" name="Triangle 41">
                <a:extLst>
                  <a:ext uri="{FF2B5EF4-FFF2-40B4-BE49-F238E27FC236}">
                    <a16:creationId xmlns:a16="http://schemas.microsoft.com/office/drawing/2014/main" id="{32CE9D7E-7A8A-E548-A96F-6902EBB662FA}"/>
                  </a:ext>
                </a:extLst>
              </p:cNvPr>
              <p:cNvSpPr/>
              <p:nvPr/>
            </p:nvSpPr>
            <p:spPr>
              <a:xfrm rot="14229303" flipH="1" flipV="1">
                <a:off x="5044129" y="1833184"/>
                <a:ext cx="133850" cy="12748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641"/>
              </a:p>
            </p:txBody>
          </p:sp>
        </p:grp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0849D2B6-BF41-6842-9351-BFBEF6208984}"/>
                </a:ext>
              </a:extLst>
            </p:cNvPr>
            <p:cNvGrpSpPr/>
            <p:nvPr/>
          </p:nvGrpSpPr>
          <p:grpSpPr>
            <a:xfrm rot="8058368">
              <a:off x="4960885" y="702578"/>
              <a:ext cx="1655187" cy="1025871"/>
              <a:chOff x="5081329" y="920098"/>
              <a:chExt cx="1655187" cy="1025871"/>
            </a:xfrm>
          </p:grpSpPr>
          <p:sp>
            <p:nvSpPr>
              <p:cNvPr id="48" name="Triangle 38">
                <a:extLst>
                  <a:ext uri="{FF2B5EF4-FFF2-40B4-BE49-F238E27FC236}">
                    <a16:creationId xmlns:a16="http://schemas.microsoft.com/office/drawing/2014/main" id="{0FE80624-1FE8-0B49-8314-BBA06E5C9463}"/>
                  </a:ext>
                </a:extLst>
              </p:cNvPr>
              <p:cNvSpPr/>
              <p:nvPr/>
            </p:nvSpPr>
            <p:spPr>
              <a:xfrm rot="14229303">
                <a:off x="6605850" y="923281"/>
                <a:ext cx="133850" cy="12748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641"/>
              </a:p>
            </p:txBody>
          </p:sp>
          <p:sp>
            <p:nvSpPr>
              <p:cNvPr id="49" name="Triangle 39">
                <a:extLst>
                  <a:ext uri="{FF2B5EF4-FFF2-40B4-BE49-F238E27FC236}">
                    <a16:creationId xmlns:a16="http://schemas.microsoft.com/office/drawing/2014/main" id="{717CF544-703D-4743-A7CE-B08D0C8F848A}"/>
                  </a:ext>
                </a:extLst>
              </p:cNvPr>
              <p:cNvSpPr/>
              <p:nvPr/>
            </p:nvSpPr>
            <p:spPr>
              <a:xfrm rot="14229303" flipH="1" flipV="1">
                <a:off x="5078146" y="1815302"/>
                <a:ext cx="133850" cy="12748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641"/>
              </a:p>
            </p:txBody>
          </p:sp>
        </p:grpSp>
        <p:sp>
          <p:nvSpPr>
            <p:cNvPr id="47" name="Triangle 37">
              <a:extLst>
                <a:ext uri="{FF2B5EF4-FFF2-40B4-BE49-F238E27FC236}">
                  <a16:creationId xmlns:a16="http://schemas.microsoft.com/office/drawing/2014/main" id="{B5FE0487-E3CB-F146-9EA0-79D25BF55DB1}"/>
                </a:ext>
              </a:extLst>
            </p:cNvPr>
            <p:cNvSpPr/>
            <p:nvPr/>
          </p:nvSpPr>
          <p:spPr>
            <a:xfrm rot="6133271">
              <a:off x="4866229" y="920417"/>
              <a:ext cx="133850" cy="12748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41"/>
            </a:p>
          </p:txBody>
        </p:sp>
      </p:grpSp>
    </p:spTree>
    <p:extLst>
      <p:ext uri="{BB962C8B-B14F-4D97-AF65-F5344CB8AC3E}">
        <p14:creationId xmlns:p14="http://schemas.microsoft.com/office/powerpoint/2010/main" val="2344849459"/>
      </p:ext>
    </p:extLst>
  </p:cSld>
  <p:clrMapOvr>
    <a:masterClrMapping/>
  </p:clrMapOvr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9048</TotalTime>
  <Words>1234</Words>
  <Application>Microsoft Office PowerPoint</Application>
  <PresentationFormat>Niestandardowy</PresentationFormat>
  <Paragraphs>259</Paragraphs>
  <Slides>11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11</vt:i4>
      </vt:variant>
    </vt:vector>
  </HeadingPairs>
  <TitlesOfParts>
    <vt:vector size="19" baseType="lpstr">
      <vt:lpstr>arial</vt:lpstr>
      <vt:lpstr>arial</vt:lpstr>
      <vt:lpstr>Courier New</vt:lpstr>
      <vt:lpstr>Proxima Nova Alt Bd</vt:lpstr>
      <vt:lpstr>Proxima Nova Light</vt:lpstr>
      <vt:lpstr>Proxima Nova Rg</vt:lpstr>
      <vt:lpstr>2_Thème Office</vt:lpstr>
      <vt:lpstr>3_Thème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Agronutrition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Guillaume Laurendeau</dc:creator>
  <cp:lastModifiedBy>Marcin Kosmal</cp:lastModifiedBy>
  <cp:revision>901</cp:revision>
  <dcterms:created xsi:type="dcterms:W3CDTF">2015-11-01T20:02:56Z</dcterms:created>
  <dcterms:modified xsi:type="dcterms:W3CDTF">2024-11-30T09:44:58Z</dcterms:modified>
</cp:coreProperties>
</file>