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85" r:id="rId2"/>
    <p:sldMasterId id="2147483690" r:id="rId3"/>
    <p:sldMasterId id="2147483706" r:id="rId4"/>
  </p:sldMasterIdLst>
  <p:notesMasterIdLst>
    <p:notesMasterId r:id="rId27"/>
  </p:notesMasterIdLst>
  <p:handoutMasterIdLst>
    <p:handoutMasterId r:id="rId28"/>
  </p:handoutMasterIdLst>
  <p:sldIdLst>
    <p:sldId id="447" r:id="rId5"/>
    <p:sldId id="412" r:id="rId6"/>
    <p:sldId id="423" r:id="rId7"/>
    <p:sldId id="446" r:id="rId8"/>
    <p:sldId id="448" r:id="rId9"/>
    <p:sldId id="404" r:id="rId10"/>
    <p:sldId id="407" r:id="rId11"/>
    <p:sldId id="406" r:id="rId12"/>
    <p:sldId id="505" r:id="rId13"/>
    <p:sldId id="506" r:id="rId14"/>
    <p:sldId id="507" r:id="rId15"/>
    <p:sldId id="405" r:id="rId16"/>
    <p:sldId id="409" r:id="rId17"/>
    <p:sldId id="504" r:id="rId18"/>
    <p:sldId id="513" r:id="rId19"/>
    <p:sldId id="452" r:id="rId20"/>
    <p:sldId id="508" r:id="rId21"/>
    <p:sldId id="509" r:id="rId22"/>
    <p:sldId id="510" r:id="rId23"/>
    <p:sldId id="511" r:id="rId24"/>
    <p:sldId id="512" r:id="rId25"/>
    <p:sldId id="515" r:id="rId26"/>
  </p:sldIdLst>
  <p:sldSz cx="10661650" cy="7562850"/>
  <p:notesSz cx="6808788" cy="9940925"/>
  <p:defaultTextStyle>
    <a:defPPr>
      <a:defRPr lang="fr-FR"/>
    </a:defPPr>
    <a:lvl1pPr marL="0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21154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42305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63455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84608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605759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26913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48064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69218" algn="l" defTabSz="5211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  <p15:guide id="3" pos="33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le Cot" initials="CC" lastIdx="34" clrIdx="0"/>
  <p:cmAuthor id="2" name="Guillaume Laurendeau" initials="" lastIdx="0" clrIdx="1"/>
  <p:cmAuthor id="3" name="Christelle Venant Valery" initials="CVV" lastIdx="3" clrIdx="2"/>
  <p:cmAuthor id="4" name="  " initials="T" lastIdx="3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3E1"/>
    <a:srgbClr val="FCF8D9"/>
    <a:srgbClr val="F7F7EB"/>
    <a:srgbClr val="F6F6EA"/>
    <a:srgbClr val="FBF8E6"/>
    <a:srgbClr val="FAF7E4"/>
    <a:srgbClr val="F5EDDE"/>
    <a:srgbClr val="454541"/>
    <a:srgbClr val="F4EDDF"/>
    <a:srgbClr val="F9F6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216" autoAdjust="0"/>
    <p:restoredTop sz="96247" autoAdjust="0"/>
  </p:normalViewPr>
  <p:slideViewPr>
    <p:cSldViewPr snapToGrid="0" snapToObjects="1">
      <p:cViewPr varScale="1">
        <p:scale>
          <a:sx n="100" d="100"/>
          <a:sy n="100" d="100"/>
        </p:scale>
        <p:origin x="888" y="96"/>
      </p:cViewPr>
      <p:guideLst>
        <p:guide orient="horz" pos="2382"/>
        <p:guide pos="3367"/>
        <p:guide pos="3358"/>
      </p:guideLst>
    </p:cSldViewPr>
  </p:slideViewPr>
  <p:outlineViewPr>
    <p:cViewPr>
      <p:scale>
        <a:sx n="33" d="100"/>
        <a:sy n="33" d="100"/>
      </p:scale>
      <p:origin x="0" y="4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338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noramix\TECHNIQUE%20&amp;%20DEV\Essais\Essais%202019\Essais%20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noramix\TECHNIQUE%20&amp;%20DEV\Essais\Essais%202019\Essais%202019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'Kaoua Tonus - BTH - ETS Bernard'!$E$7</c:f>
              <c:strCache>
                <c:ptCount val="1"/>
                <c:pt idx="0">
                  <c:v>Yield (q/ha)</c:v>
                </c:pt>
              </c:strCache>
            </c:strRef>
          </c:tx>
          <c:spPr>
            <a:solidFill>
              <a:srgbClr val="0E8A8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'Kaoua Tonus - BTH - ETS Bernard'!$D$8:$D$10</c:f>
              <c:strCache>
                <c:ptCount val="3"/>
                <c:pt idx="0">
                  <c:v>X=184 UN</c:v>
                </c:pt>
                <c:pt idx="1">
                  <c:v>X+40 UN</c:v>
                </c:pt>
                <c:pt idx="2">
                  <c:v>X + N-ERGY Tonus</c:v>
                </c:pt>
              </c:strCache>
            </c:strRef>
          </c:cat>
          <c:val>
            <c:numRef>
              <c:f>'Kaoua Tonus - BTH - ETS Bernard'!$E$8:$E$10</c:f>
              <c:numCache>
                <c:formatCode>General</c:formatCode>
                <c:ptCount val="3"/>
                <c:pt idx="0">
                  <c:v>87.2</c:v>
                </c:pt>
                <c:pt idx="1">
                  <c:v>88.9</c:v>
                </c:pt>
                <c:pt idx="2">
                  <c:v>100.6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F2-4B04-B686-66FC027219DF}"/>
            </c:ext>
          </c:extLst>
        </c:ser>
        <c:ser>
          <c:idx val="2"/>
          <c:order val="2"/>
          <c:tx>
            <c:strRef>
              <c:f>'Kaoua Tonus - BTH - ETS Bernard'!$G$7</c:f>
              <c:strCache>
                <c:ptCount val="1"/>
                <c:pt idx="0">
                  <c:v>Specific Weight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6047685127738309E-3"/>
                  <c:y val="1.2759170653907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F2-4B04-B686-66FC027219DF}"/>
                </c:ext>
              </c:extLst>
            </c:dLbl>
            <c:dLbl>
              <c:idx val="1"/>
              <c:layout>
                <c:manualLayout>
                  <c:x val="0"/>
                  <c:y val="9.56937799043056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F2-4B04-B686-66FC027219DF}"/>
                </c:ext>
              </c:extLst>
            </c:dLbl>
            <c:dLbl>
              <c:idx val="2"/>
              <c:layout>
                <c:manualLayout>
                  <c:x val="0"/>
                  <c:y val="1.594896331738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F2-4B04-B686-66FC027219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'Kaoua Tonus - BTH - ETS Bernard'!$D$8:$D$10</c:f>
              <c:strCache>
                <c:ptCount val="3"/>
                <c:pt idx="0">
                  <c:v>X=184 UN</c:v>
                </c:pt>
                <c:pt idx="1">
                  <c:v>X+40 UN</c:v>
                </c:pt>
                <c:pt idx="2">
                  <c:v>X + N-ERGY Tonus</c:v>
                </c:pt>
              </c:strCache>
            </c:strRef>
          </c:cat>
          <c:val>
            <c:numRef>
              <c:f>'Kaoua Tonus - BTH - ETS Bernard'!$G$8:$G$10</c:f>
              <c:numCache>
                <c:formatCode>0.0</c:formatCode>
                <c:ptCount val="3"/>
                <c:pt idx="0">
                  <c:v>87.2</c:v>
                </c:pt>
                <c:pt idx="1">
                  <c:v>88.3</c:v>
                </c:pt>
                <c:pt idx="2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F2-4B04-B686-66FC02721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8236496"/>
        <c:axId val="1518224528"/>
      </c:barChart>
      <c:lineChart>
        <c:grouping val="stacked"/>
        <c:varyColors val="0"/>
        <c:ser>
          <c:idx val="1"/>
          <c:order val="1"/>
          <c:tx>
            <c:strRef>
              <c:f>'Kaoua Tonus - BTH - ETS Bernard'!$F$7</c:f>
              <c:strCache>
                <c:ptCount val="1"/>
                <c:pt idx="0">
                  <c:v>Protein rate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7"/>
            <c:spPr>
              <a:solidFill>
                <a:srgbClr val="CA2B36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1.1233379589416817E-2"/>
                  <c:y val="-3.18979266347687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F2-4B04-B686-66FC027219DF}"/>
                </c:ext>
              </c:extLst>
            </c:dLbl>
            <c:dLbl>
              <c:idx val="2"/>
              <c:layout>
                <c:manualLayout>
                  <c:x val="-3.2095370255477798E-3"/>
                  <c:y val="-2.551834130781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F2-4B04-B686-66FC027219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'Kaoua Tonus - BTH - ETS Bernard'!$D$8:$D$10</c:f>
              <c:strCache>
                <c:ptCount val="3"/>
                <c:pt idx="0">
                  <c:v>X=184 UN</c:v>
                </c:pt>
                <c:pt idx="1">
                  <c:v>X+40 UN</c:v>
                </c:pt>
                <c:pt idx="2">
                  <c:v>X + N-ERGY Tonus</c:v>
                </c:pt>
              </c:strCache>
            </c:strRef>
          </c:cat>
          <c:val>
            <c:numRef>
              <c:f>'Kaoua Tonus - BTH - ETS Bernard'!$F$8:$F$10</c:f>
              <c:numCache>
                <c:formatCode>0.0</c:formatCode>
                <c:ptCount val="3"/>
                <c:pt idx="0">
                  <c:v>10.9</c:v>
                </c:pt>
                <c:pt idx="1">
                  <c:v>12.7</c:v>
                </c:pt>
                <c:pt idx="2" formatCode="General">
                  <c:v>11.7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BF2-4B04-B686-66FC02721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8230512"/>
        <c:axId val="1518227248"/>
      </c:lineChart>
      <c:catAx>
        <c:axId val="151823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18224528"/>
        <c:crosses val="autoZero"/>
        <c:auto val="1"/>
        <c:lblAlgn val="ctr"/>
        <c:lblOffset val="100"/>
        <c:noMultiLvlLbl val="0"/>
      </c:catAx>
      <c:valAx>
        <c:axId val="151822452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18236496"/>
        <c:crosses val="autoZero"/>
        <c:crossBetween val="between"/>
      </c:valAx>
      <c:valAx>
        <c:axId val="1518227248"/>
        <c:scaling>
          <c:orientation val="minMax"/>
          <c:min val="0"/>
        </c:scaling>
        <c:delete val="0"/>
        <c:axPos val="r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18230512"/>
        <c:crosses val="max"/>
        <c:crossBetween val="between"/>
        <c:majorUnit val="2"/>
      </c:valAx>
      <c:catAx>
        <c:axId val="1518230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18227248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730291124156116E-2"/>
          <c:y val="0.12495200040617883"/>
          <c:w val="0.92913519872550077"/>
          <c:h val="0.7617783239503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'Kaoua Tonus - Maïs - Bagolin '!$F$7</c:f>
              <c:strCache>
                <c:ptCount val="1"/>
                <c:pt idx="0">
                  <c:v>Yield (q/ha)</c:v>
                </c:pt>
              </c:strCache>
            </c:strRef>
          </c:tx>
          <c:spPr>
            <a:solidFill>
              <a:srgbClr val="0E8A8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'Kaoua Tonus - Maïs - Bagolin '!$E$8:$E$9</c:f>
              <c:strCache>
                <c:ptCount val="2"/>
                <c:pt idx="0">
                  <c:v>Control</c:v>
                </c:pt>
                <c:pt idx="1">
                  <c:v>N-ERGY Tonus</c:v>
                </c:pt>
              </c:strCache>
            </c:strRef>
          </c:cat>
          <c:val>
            <c:numRef>
              <c:f>'Kaoua Tonus - Maïs - Bagolin '!$F$8:$F$9</c:f>
              <c:numCache>
                <c:formatCode>General</c:formatCode>
                <c:ptCount val="2"/>
                <c:pt idx="0">
                  <c:v>115.5</c:v>
                </c:pt>
                <c:pt idx="1">
                  <c:v>120.4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6A-4DCA-97B3-B2EEEABC1D1A}"/>
            </c:ext>
          </c:extLst>
        </c:ser>
        <c:ser>
          <c:idx val="1"/>
          <c:order val="1"/>
          <c:tx>
            <c:strRef>
              <c:f>'Kaoua Tonus - Maïs - Bagolin '!$G$7</c:f>
              <c:strCache>
                <c:ptCount val="1"/>
                <c:pt idx="0">
                  <c:v>Specific weight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'Kaoua Tonus - Maïs - Bagolin '!$E$8:$E$9</c:f>
              <c:strCache>
                <c:ptCount val="2"/>
                <c:pt idx="0">
                  <c:v>Control</c:v>
                </c:pt>
                <c:pt idx="1">
                  <c:v>N-ERGY Tonus</c:v>
                </c:pt>
              </c:strCache>
            </c:strRef>
          </c:cat>
          <c:val>
            <c:numRef>
              <c:f>'Kaoua Tonus - Maïs - Bagolin '!$G$8:$G$9</c:f>
              <c:numCache>
                <c:formatCode>General</c:formatCode>
                <c:ptCount val="2"/>
                <c:pt idx="0">
                  <c:v>68.400000000000006</c:v>
                </c:pt>
                <c:pt idx="1">
                  <c:v>66.8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6A-4DCA-97B3-B2EEEABC1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833541808"/>
        <c:axId val="-1833544528"/>
      </c:barChart>
      <c:catAx>
        <c:axId val="-183354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833544528"/>
        <c:crosses val="autoZero"/>
        <c:auto val="1"/>
        <c:lblAlgn val="ctr"/>
        <c:lblOffset val="100"/>
        <c:noMultiLvlLbl val="0"/>
      </c:catAx>
      <c:valAx>
        <c:axId val="-183354452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83354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0.21743</cdr:x>
      <cdr:y>0.77463</cdr:y>
    </cdr:from>
    <cdr:to>
      <cdr:x>0.34651</cdr:x>
      <cdr:y>1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DAFD91CD-C859-3944-A2DB-CFAC9000551A}"/>
            </a:ext>
          </a:extLst>
        </cdr:cNvPr>
        <cdr:cNvSpPr txBox="1"/>
      </cdr:nvSpPr>
      <cdr:spPr>
        <a:xfrm xmlns:a="http://schemas.openxmlformats.org/drawingml/2006/main">
          <a:off x="1540332" y="37761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0.23063</cdr:x>
      <cdr:y>0.88691</cdr:y>
    </cdr:from>
    <cdr:to>
      <cdr:x>0.36558</cdr:x>
      <cdr:y>0.98552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AF72BD50-AB5F-B085-15A5-FBE874DBED5B}"/>
            </a:ext>
          </a:extLst>
        </cdr:cNvPr>
        <cdr:cNvSpPr txBox="1"/>
      </cdr:nvSpPr>
      <cdr:spPr>
        <a:xfrm xmlns:a="http://schemas.openxmlformats.org/drawingml/2006/main">
          <a:off x="1633850" y="3598467"/>
          <a:ext cx="955964" cy="4001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0.6648</cdr:x>
      <cdr:y>0.90996</cdr:y>
    </cdr:from>
    <cdr:to>
      <cdr:x>0.867</cdr:x>
      <cdr:y>1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85746206-2573-C8BA-7186-D7F07BE92737}"/>
            </a:ext>
          </a:extLst>
        </cdr:cNvPr>
        <cdr:cNvSpPr txBox="1"/>
      </cdr:nvSpPr>
      <cdr:spPr>
        <a:xfrm xmlns:a="http://schemas.openxmlformats.org/drawingml/2006/main">
          <a:off x="4709591" y="3691985"/>
          <a:ext cx="1432435" cy="36534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0.35531</cdr:x>
      <cdr:y>0.04304</cdr:y>
    </cdr:from>
    <cdr:to>
      <cdr:x>0.37878</cdr:x>
      <cdr:y>0.07767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170C25FC-1350-E14D-D10C-40DB40D1F266}"/>
            </a:ext>
          </a:extLst>
        </cdr:cNvPr>
        <cdr:cNvSpPr txBox="1"/>
      </cdr:nvSpPr>
      <cdr:spPr>
        <a:xfrm xmlns:a="http://schemas.openxmlformats.org/drawingml/2006/main">
          <a:off x="2517077" y="174621"/>
          <a:ext cx="166255" cy="140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0.35238</cdr:x>
      <cdr:y>0</cdr:y>
    </cdr:from>
    <cdr:to>
      <cdr:x>0.48292</cdr:x>
      <cdr:y>0.07767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0D54F3DC-0902-7049-7366-64A3D2E51AB3}"/>
            </a:ext>
          </a:extLst>
        </cdr:cNvPr>
        <cdr:cNvSpPr txBox="1"/>
      </cdr:nvSpPr>
      <cdr:spPr>
        <a:xfrm xmlns:a="http://schemas.openxmlformats.org/drawingml/2006/main">
          <a:off x="2496295" y="0"/>
          <a:ext cx="924791" cy="31511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0.36118</cdr:x>
      <cdr:y>0</cdr:y>
    </cdr:from>
    <cdr:to>
      <cdr:x>0.49612</cdr:x>
      <cdr:y>0.07767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7AECC1FE-AD36-87E1-FA7C-9E3956DBAD5B}"/>
            </a:ext>
          </a:extLst>
        </cdr:cNvPr>
        <cdr:cNvSpPr txBox="1"/>
      </cdr:nvSpPr>
      <cdr:spPr>
        <a:xfrm xmlns:a="http://schemas.openxmlformats.org/drawingml/2006/main">
          <a:off x="2558641" y="0"/>
          <a:ext cx="955964" cy="315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kern="1200" dirty="0"/>
        </a:p>
        <a:p xmlns:a="http://schemas.openxmlformats.org/drawingml/2006/main">
          <a:r>
            <a:rPr lang="pl-PL" sz="1100" kern="1200" dirty="0"/>
            <a:t>Dawka )q/ha</a:t>
          </a:r>
        </a:p>
      </cdr:txBody>
    </cdr:sp>
  </cdr:relSizeAnchor>
  <cdr:relSizeAnchor xmlns:cdr="http://schemas.openxmlformats.org/drawingml/2006/chartDrawing">
    <cdr:from>
      <cdr:x>0.35678</cdr:x>
      <cdr:y>0</cdr:y>
    </cdr:from>
    <cdr:to>
      <cdr:x>0.49905</cdr:x>
      <cdr:y>0.07767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7D3DD8D4-4C0F-8FCD-E6EA-0C0C0A1246CB}"/>
            </a:ext>
          </a:extLst>
        </cdr:cNvPr>
        <cdr:cNvSpPr txBox="1"/>
      </cdr:nvSpPr>
      <cdr:spPr>
        <a:xfrm xmlns:a="http://schemas.openxmlformats.org/drawingml/2006/main">
          <a:off x="2527468" y="0"/>
          <a:ext cx="1007918" cy="315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kern="1200" dirty="0"/>
            <a:t>Dawka</a:t>
          </a:r>
          <a:r>
            <a:rPr lang="pl-PL" sz="1100" kern="1200" dirty="0"/>
            <a:t> (q/ha)</a:t>
          </a:r>
        </a:p>
      </cdr:txBody>
    </cdr:sp>
  </cdr:relSizeAnchor>
  <cdr:relSizeAnchor xmlns:cdr="http://schemas.openxmlformats.org/drawingml/2006/chartDrawing">
    <cdr:from>
      <cdr:x>0.43546</cdr:x>
      <cdr:y>0.38731</cdr:y>
    </cdr:from>
    <cdr:to>
      <cdr:x>0.56454</cdr:x>
      <cdr:y>0.61269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A37F26BE-A02C-D33F-E881-F2BE969F4554}"/>
            </a:ext>
          </a:extLst>
        </cdr:cNvPr>
        <cdr:cNvSpPr txBox="1"/>
      </cdr:nvSpPr>
      <cdr:spPr>
        <a:xfrm xmlns:a="http://schemas.openxmlformats.org/drawingml/2006/main">
          <a:off x="3084897" y="15714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0.51372</cdr:x>
      <cdr:y>0.00889</cdr:y>
    </cdr:from>
    <cdr:to>
      <cdr:x>0.70147</cdr:x>
      <cdr:y>0.08935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F5190199-A495-8E8A-CF88-F05C6E54C33C}"/>
            </a:ext>
          </a:extLst>
        </cdr:cNvPr>
        <cdr:cNvSpPr txBox="1"/>
      </cdr:nvSpPr>
      <cdr:spPr>
        <a:xfrm xmlns:a="http://schemas.openxmlformats.org/drawingml/2006/main">
          <a:off x="3639296" y="36051"/>
          <a:ext cx="1330035" cy="32647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0.53132</cdr:x>
      <cdr:y>0</cdr:y>
    </cdr:from>
    <cdr:to>
      <cdr:x>0.69413</cdr:x>
      <cdr:y>0.07767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5E4FF3F8-2769-916F-1FCA-9B55FD9604E5}"/>
            </a:ext>
          </a:extLst>
        </cdr:cNvPr>
        <cdr:cNvSpPr txBox="1"/>
      </cdr:nvSpPr>
      <cdr:spPr>
        <a:xfrm xmlns:a="http://schemas.openxmlformats.org/drawingml/2006/main">
          <a:off x="3763986" y="0"/>
          <a:ext cx="1153391" cy="315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Ciężar </a:t>
          </a:r>
          <a:r>
            <a:rPr lang="pl-PL" sz="1200" kern="1200" dirty="0"/>
            <a:t>właściwy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EBF37-7111-9F4E-AE7D-AAF2B0952908}" type="datetimeFigureOut">
              <a:rPr lang="fr-FR" smtClean="0"/>
              <a:t>19/02/2025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2A751-1C43-1D44-A1BC-6DDCECDC0C42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2196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8A565-FC81-594A-A516-C1F1CFA68E0F}" type="datetimeFigureOut">
              <a:rPr lang="fr-FR" smtClean="0"/>
              <a:t>19/02/2025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46125"/>
            <a:ext cx="52530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93720-9A6C-EE4C-9692-D0FEFCE97AF2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740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6949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901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852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802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4751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1702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8653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5603" algn="l" defTabSz="4569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000" dirty="0"/>
              <a:t>Działanie biostymulujące: Zwiększa „efekt pompy” i transport składników odżywczych L-metionina i wodorosty stymulują </a:t>
            </a:r>
            <a:r>
              <a:rPr lang="pl-PL" sz="2000" dirty="0" err="1"/>
              <a:t>ryzogenezę</a:t>
            </a:r>
            <a:r>
              <a:rPr lang="pl-PL" sz="2000" dirty="0"/>
              <a:t>. Ich połączone działanie pomaga wzmocnić rozwój korzeni, a tym samym efekt pompy. W łyku dominuje L-arginina AA o wysokim stosunku C/N (= źródło azotu). Wspomaga transport składników odżywczych i przyswajanie &gt;&gt; rozwój wegetatywny EFEKT POMPY Przywraca równowagę powstałego soku, wznawiając w ten sposób fotosyntezę. Wznawia aktywność </a:t>
            </a:r>
            <a:r>
              <a:rPr lang="pl-PL" sz="2000" dirty="0" err="1"/>
              <a:t>korzen</a:t>
            </a:r>
            <a:r>
              <a:rPr lang="pl-PL" sz="2000" dirty="0"/>
              <a:t> WZMOCNIONY METABOLIZM Aktywność i wzrost liści. Efektywna dystrybucja składników odżywczych w roślinie</a:t>
            </a: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endParaRPr lang="fr-FR" sz="14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632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361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pl-PL" dirty="0"/>
              <a:t>OSZCZĘDNOŚĆ ENERGII, nawet w okresach stresu Roślina reaguje na brak aminokwasów ogromnym wydatkiem energii, bo musi je wytworzyć  W okresie stresu fotosynteza ulega spowolnieniu, a produkcja energii (ATP) nie jest wystarczająca do wsparcia funkcji produkcyjnych. Aminokwasy pełnią rolę „cegieł” podczas metabolizmu roślin. Można je włączyć w takiej postaci, w jakiej są, do struktury komórkowej  Zewnętrzne zaopatrzenie w aminokwasy pozwala na: - oszczędność energii dla zakładu - utrzymanie produktywności w warunkach stresu Fotosynteza = ATP + Węglowodany = ENERGIA Węglowodany wytwarzane podczas fotosyntezy służą roślinie na kilka sposobów: jako źródło natychmiastowej energii (poprzez oddychanie), na przykład do funkcjonowania, wzrostu, rozmnażania i wchłaniania składników odżywczych; do przechowywania zapasów energii: na przykład przed zimą roślina magazynuje cukry w postaci skrobi. Rezerwy te pozwalają mu przetrwać zimę i ponownie rozpocząć wzrost wczesną wiosną; do tworzenia tkanek roślinnych: cukry mogą być przekształcane (białka, lipidy lub cukry złożone) w celu utworzenia liści, kwiatów, owoców, korzeni itp.</a:t>
            </a:r>
            <a:endParaRPr lang="en-GB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200" cap="all" spc="-100" dirty="0">
              <a:solidFill>
                <a:srgbClr val="005A7D"/>
              </a:solidFill>
              <a:cs typeface="Calibri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24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/ L-Arginina ma wysoki stosunek C/N. / L-Arginina syntetyzuje tlenek azotu w wysokim stężeniu w nowo powstałych narządach (aktywnie rosnących tkankach). / L-Arginina jest bezpośrednim źródłem azotu podczas wzrostu po kiełkowaniu. / L-Arginina stymuluje fotosyntezę (syntezę chlorofilu) i tworzenie cukrów (źródło energii i węgla do syntezy białek i produkcji suchej masy). / L-Arginina pomaga utrzymać jędrność komórek, co zapewnia spowolnienie procesów starzenia, a wypełnianie ziaren trwa dłużej / L-Arginina wspomaga przyswajanie i transport składników odżywczych w łyku.  / L-Arginina ma wysoki współczynnik C/N. / L-Arginina syntetyzuje tlenek azotu z dużą siłą w nowo powstałych narządach (aktywnie rosnących tkankach). / Stymulacja L-argininy fotosynteza (synteza chlorofilu) i powstawanie cukrów (źródło energii i węgla do syntezy białek i rozwoju suchej masy). / L-Arginina pozwala na utrzymanie jędrności komórek co spowalnia starzenie w przypadku dłuższego wypełnienia ziarna / L-Arginina ułatwia przyswajanie i transport składników odżywczych w łyku.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0580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7EA539"/>
              </a:buClr>
            </a:pPr>
            <a:r>
              <a:rPr lang="pl-PL" sz="2000" dirty="0"/>
              <a:t>/ L-Metionina jest prekursorem syntezy etylenu, który umożliwia różnicowanie komórkowe podczas </a:t>
            </a:r>
            <a:r>
              <a:rPr lang="pl-PL" sz="2000" dirty="0" err="1"/>
              <a:t>ryzogenezy</a:t>
            </a:r>
            <a:r>
              <a:rPr lang="pl-PL" sz="2000" dirty="0"/>
              <a:t>. Etylen to hormon wzrostu, który wzmacnia działanie auksyny, która odpowiada za rozwój korzeni w bok i na głębokość. / Metionina podkreśla „efekt pompy” w korzeniach. Tak więc, im większy jest wzrost i rozwój korzeni (gęstsze włośniki), tym większa jest objętość gleby skolonizowanej przez korzenie. / Korzenie mają zatem większy dostęp do wody i minerałów.</a:t>
            </a:r>
            <a:endParaRPr lang="en-GB" sz="1400" b="1" dirty="0">
              <a:solidFill>
                <a:srgbClr val="CA2B36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333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2000" dirty="0"/>
              <a:t> Stres oksydacyjny, zwany także stresem oksydacyjnym (lub ciśnieniem oksydacyjnym), to rodzaj ataku na składniki komórki w wyniku utleniania reaktywnych form tlenu1 (ROS) oraz reaktywnych form tlenu i azotu (RONS, N oznacza azot w języku angielskim). Stres oksydacyjny staje się sytuacją patologiczną, gdy tylko system ochronny zostanie przytłoczony przez ROS i RONS. 1) Prolina odgrywa ważną rolę w roślinach. Chroni rośliny przed wieloma stresami, a także pomaga roślinom szybciej zregenerować się po stresie. 2) Prolina stosowana na rośliny narażone na stres zwiększa wzrost i inne cechy fizjologiczne roślin. 3) Egzogenna prolina wychwytuje ROS powstające w roślinach poddawanych różnym stresom biotycznym i abiotycznym. 4) Zastosowanie egzogennej proliny wpływa na relację z wodą utrzymując jędrność komórek poddanych stresowi, a także zwiększa tempo fotosyntezy. 5) Zastosowanie proliny chroni roślinę przed promieniowaniem UV-B. 6) Niskie stężenie proliny chroni rośliny przed zasoleniem, suszą i stresem T°C.</a:t>
            </a:r>
            <a:r>
              <a:rPr lang="fr-FR" sz="1400" b="1" dirty="0">
                <a:solidFill>
                  <a:srgbClr val="0E8A80"/>
                </a:solidFill>
              </a:rPr>
              <a:t>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4923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/>
            <a:r>
              <a:rPr lang="pl-PL" sz="2000" dirty="0"/>
              <a:t>Receptura „Wodorostów” została opracowana zgodnie z następującym procesem produkcyjnym: 1- mielenie zebranych wodorostów brunatnych, szybko po zbiorze, 2- następnie wywar, 3- naciśnięcie, 4- na koniec filtracja w celu otrzymania ekstraktu wodnego. Ten proces produkcyjny umożliwia ekstrakcję substancji z wodorostów przy jednoczesnym poszanowaniu naturalnej równowagi ich składu. Jest to proces niedenaturujący, który rozpuszcza cząsteczki naturalnie obecne w wodorostach. Zoptymalizowana ekstrakcja cząsteczek glonów za pomocą procesów chemicznych, takich jak zakwaszanie, dodanie rozpuszczalnika, a nawet ekstrakcja w wysokiej temperaturze, może osiągnąć wyższą wydajność ekstrakcji. Ale te inne procesy mogą również zmienić strukturę cząsteczek naturalnie obecnych w wodorostach, a nawet je zniszczyć.</a:t>
            </a:r>
            <a:endParaRPr lang="en-GB" sz="1600" b="0" u="sng" dirty="0">
              <a:solidFill>
                <a:schemeClr val="tx1"/>
              </a:solidFill>
              <a:latin typeface="Barmeno-Regular" pitchFamily="2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041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558800" y="1465263"/>
            <a:ext cx="5572125" cy="39544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Ksenobiotyk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substancja chemiczna występująca w organizmie, która nie jest naturalnie wytwarzana ani nie oczekuje się jej obecności w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organizmie.Faza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- Funkcjonalizacja - gdy cząsteczka hydrofobowego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ksenobiotyku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organicznego nabywa hydrofilową grupę funkcyjną (hydroksylową, aminową, karboksylową) poprzez transformacje enzymatyczne (utlenianie, redukcja, hydroliza itp.).transformacje enzymatyczne (utlenianie, redukcja, hydroliza itp.). Polarność związku wzrasta w wyniku tych procesów i powoduje wzrost ich powinowactwa do enzymów katalizujących dalsze przemiany (koniugację lub głębokie utlenianie). W przypadku niskiego stężenia następuje degradacja oksydacyjna związku do wspólnych metabolitów komórki i CO2. Podążając tą ścieżką, komórka roślinna nie tylko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detoksykuje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związek, ale także asymiluje powstałe atomy węgla na potrzeby komórki. W przypadku wysokiego stężenia, pełna detoksykacja nie jest osiągana i zanieczyszczenie jest narażone na koniugację. (następny krok)Niskie stężenie = bezpośrednia detoksykacja Wysokie stężenie = potrzeba fazy 2II Faza - Koniugacja - gdy następuje chemiczne sprzężenie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ksenobiotyku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ze związkami komórkowymi (białka, peptydy, aminokwasy, kwasy organiczne, mono-,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oligo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 polisacharydy, polisacharydy). i polisacharydami, pektynami, ligniną itp.) zachodzi w wyniku tworzenia wiązań peptydowych, eterowych, estrowych i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innych.Sprzężone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są pośrednimi produktami transformacji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ksenobiotyków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lub same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ksenobiotyki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gdy zawierają już grupy funkcyjne zdolne do reagowania ze związkami komórkowymi. Koniugacja zwiększa hydrofilowość i ruch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ksenobiotyków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W formie sprzężonej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ksenobiotyk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pozostaje w komórce roślinnej bez zakłócania procesów życiowych. III Faza -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kompartmentalizacja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potencjalny końcowy etap w nieutleniającym wykorzystaniu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ksenobiotyków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poprzez przechowywanie w niektórych przedziałach komórki roślinnej. Rozpuszczalne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koniugaty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 peptydami, cukrami, aminokwasami itp.) są gromadzone w wakuolach, nierozpuszczalne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koniugaty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(sprzężone z pektyną, ligniną, ksylanem i innymi polisacharydami) są wyprowadzane z komórki i gromadzone w ścianie komórkowej rośliny (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Sandermann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1987</a:t>
            </a:r>
            <a:endParaRPr lang="es-E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1E1E9-31EF-4625-9FED-76C29F0242F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7026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0530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9D5A6-BA0D-7F1E-D25A-FDB3B7F02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BDABB9-ECD3-4453-768C-A404288DD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58800" y="1465263"/>
            <a:ext cx="5572125" cy="3954462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AD9BAEBE-E652-C6CD-8B27-C020B02FB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Energoplant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można łączyć z herbicydami celem szybkiego odbudowania potencjału rośliny i detoksykacji po herbicydowej rośliny. </a:t>
            </a:r>
            <a:endParaRPr lang="es-E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C85C72-E9A2-184C-6327-3FE6D5709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1E1E9-31EF-4625-9FED-76C29F0242F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005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emf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0661650" cy="7562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05" tIns="52103" rIns="104205" bIns="52103" rtlCol="0" anchor="ctr"/>
          <a:lstStyle/>
          <a:p>
            <a:pPr algn="ctr"/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7774"/>
            <a:ext cx="2495316" cy="6305078"/>
          </a:xfrm>
          <a:prstGeom prst="rect">
            <a:avLst/>
          </a:prstGeom>
        </p:spPr>
      </p:pic>
      <p:pic>
        <p:nvPicPr>
          <p:cNvPr id="4" name="Image 3" descr="iStock_000026611540_Full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98565" y="173414"/>
            <a:ext cx="10299722" cy="6735871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91948" y="6141205"/>
            <a:ext cx="10310317" cy="12318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05" tIns="52103" rIns="104205" bIns="52103"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Nouveau Logo AGN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611" y="3617719"/>
            <a:ext cx="3995743" cy="1121994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165581" y="6341261"/>
            <a:ext cx="7130168" cy="766943"/>
          </a:xfrm>
          <a:prstGeom prst="rect">
            <a:avLst/>
          </a:prstGeom>
          <a:noFill/>
        </p:spPr>
        <p:txBody>
          <a:bodyPr wrap="square" lIns="104205" tIns="52103" rIns="104205" bIns="52103" rtlCol="0">
            <a:spAutoFit/>
          </a:bodyPr>
          <a:lstStyle/>
          <a:p>
            <a:r>
              <a:rPr lang="fr-FR" sz="2300" b="1" dirty="0">
                <a:solidFill>
                  <a:schemeClr val="bg1"/>
                </a:solidFill>
                <a:latin typeface="+mn-lt"/>
                <a:cs typeface="Myriad Pro"/>
              </a:rPr>
              <a:t>Expert en nutrition :</a:t>
            </a:r>
          </a:p>
          <a:p>
            <a:r>
              <a:rPr lang="fr-FR" dirty="0">
                <a:solidFill>
                  <a:schemeClr val="bg1"/>
                </a:solidFill>
                <a:latin typeface="+mn-lt"/>
                <a:cs typeface="Myriad Pro"/>
              </a:rPr>
              <a:t>Sol, Semences et Plantes</a:t>
            </a:r>
            <a:endParaRPr lang="fr-FR" sz="1700" dirty="0">
              <a:solidFill>
                <a:schemeClr val="bg1"/>
              </a:solidFill>
              <a:latin typeface="+mn-lt"/>
              <a:cs typeface="Myriad Pro"/>
            </a:endParaRPr>
          </a:p>
        </p:txBody>
      </p:sp>
      <p:sp>
        <p:nvSpPr>
          <p:cNvPr id="10" name="ZoneTexte 9"/>
          <p:cNvSpPr txBox="1"/>
          <p:nvPr userDrawn="1"/>
        </p:nvSpPr>
        <p:spPr>
          <a:xfrm>
            <a:off x="5511649" y="2020203"/>
            <a:ext cx="4073262" cy="1296319"/>
          </a:xfrm>
          <a:prstGeom prst="rect">
            <a:avLst/>
          </a:prstGeom>
          <a:noFill/>
        </p:spPr>
        <p:txBody>
          <a:bodyPr wrap="square" lIns="104205" tIns="52103" rIns="104205" bIns="52103" rtlCol="0">
            <a:spAutoFit/>
          </a:bodyPr>
          <a:lstStyle/>
          <a:p>
            <a:pPr>
              <a:lnSpc>
                <a:spcPct val="70000"/>
              </a:lnSpc>
            </a:pPr>
            <a:r>
              <a:rPr lang="fr-FR" sz="3600" b="1" spc="-137" dirty="0">
                <a:solidFill>
                  <a:schemeClr val="bg1"/>
                </a:solidFill>
                <a:latin typeface="+mn-lt"/>
                <a:cs typeface="Myriad Pro"/>
              </a:rPr>
              <a:t>Révélons </a:t>
            </a:r>
          </a:p>
          <a:p>
            <a:pPr>
              <a:lnSpc>
                <a:spcPct val="70000"/>
              </a:lnSpc>
            </a:pPr>
            <a:r>
              <a:rPr lang="fr-FR" sz="1800" spc="-137" dirty="0">
                <a:solidFill>
                  <a:schemeClr val="bg1"/>
                </a:solidFill>
                <a:latin typeface="+mn-lt"/>
                <a:cs typeface="Myriad Pro"/>
              </a:rPr>
              <a:t>le </a:t>
            </a:r>
            <a:r>
              <a:rPr lang="fr-FR" sz="3600" b="1" spc="-137" dirty="0">
                <a:solidFill>
                  <a:schemeClr val="bg1"/>
                </a:solidFill>
                <a:latin typeface="+mn-lt"/>
                <a:cs typeface="Myriad Pro"/>
              </a:rPr>
              <a:t>Potentiel</a:t>
            </a:r>
          </a:p>
          <a:p>
            <a:pPr>
              <a:lnSpc>
                <a:spcPct val="70000"/>
              </a:lnSpc>
            </a:pPr>
            <a:r>
              <a:rPr lang="fr-FR" sz="1800" spc="-137" dirty="0">
                <a:solidFill>
                  <a:schemeClr val="bg1"/>
                </a:solidFill>
                <a:latin typeface="+mn-lt"/>
                <a:cs typeface="Myriad Pro"/>
              </a:rPr>
              <a:t>de la </a:t>
            </a:r>
            <a:r>
              <a:rPr lang="fr-FR" sz="3600" b="1" spc="-137" dirty="0">
                <a:solidFill>
                  <a:schemeClr val="bg1"/>
                </a:solidFill>
                <a:latin typeface="+mn-lt"/>
                <a:cs typeface="Myriad Pro"/>
              </a:rPr>
              <a:t>Nature</a:t>
            </a:r>
            <a:endParaRPr lang="fr-FR" sz="3200" b="1" spc="-137" dirty="0">
              <a:solidFill>
                <a:schemeClr val="bg1"/>
              </a:solidFill>
              <a:latin typeface="+mn-lt"/>
              <a:cs typeface="Myriad Pro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847746" y="6103136"/>
            <a:ext cx="628691" cy="67890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95" t="1" b="-6951"/>
          <a:stretch/>
        </p:blipFill>
        <p:spPr>
          <a:xfrm>
            <a:off x="5670086" y="2542782"/>
            <a:ext cx="3582090" cy="7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6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9"/>
          <p:cNvSpPr>
            <a:spLocks noGrp="1"/>
          </p:cNvSpPr>
          <p:nvPr>
            <p:ph type="title"/>
          </p:nvPr>
        </p:nvSpPr>
        <p:spPr>
          <a:xfrm>
            <a:off x="2642373" y="170741"/>
            <a:ext cx="8019290" cy="1260475"/>
          </a:xfrm>
          <a:prstGeom prst="rect">
            <a:avLst/>
          </a:prstGeom>
        </p:spPr>
        <p:txBody>
          <a:bodyPr vert="horz" lIns="104205" tIns="52103" rIns="104205" bIns="52103" rtlCol="0" anchor="ctr">
            <a:norm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2631472" y="1862686"/>
            <a:ext cx="7791176" cy="5479243"/>
          </a:xfrm>
          <a:prstGeom prst="rect">
            <a:avLst/>
          </a:prstGeom>
        </p:spPr>
        <p:txBody>
          <a:bodyPr vert="horz" lIns="104205" tIns="52103" rIns="104205" bIns="52103"/>
          <a:lstStyle>
            <a:lvl1pPr marL="0" indent="0">
              <a:buFontTx/>
              <a:buNone/>
              <a:defRPr sz="2700" b="1" i="0">
                <a:latin typeface="+mn-lt"/>
                <a:cs typeface="Myriad Pro"/>
              </a:defRPr>
            </a:lvl1pPr>
            <a:lvl2pPr marL="521025" indent="0">
              <a:buFontTx/>
              <a:buNone/>
              <a:defRPr sz="2300" b="0" i="0">
                <a:latin typeface="+mn-lt"/>
                <a:cs typeface="Myriad Pro"/>
              </a:defRPr>
            </a:lvl2pPr>
            <a:lvl3pPr marL="1042047" indent="0">
              <a:buFontTx/>
              <a:buNone/>
              <a:defRPr sz="2000" b="0" i="0">
                <a:latin typeface="+mn-lt"/>
                <a:cs typeface="Myriad Pro"/>
              </a:defRPr>
            </a:lvl3pPr>
            <a:lvl4pPr marL="1563069" indent="0">
              <a:buFontTx/>
              <a:buNone/>
              <a:defRPr sz="1800" b="0" i="0">
                <a:latin typeface="+mn-lt"/>
                <a:cs typeface="Myriad Pro"/>
              </a:defRPr>
            </a:lvl4pPr>
            <a:lvl5pPr marL="2084093" indent="0">
              <a:buFontTx/>
              <a:buNone/>
              <a:defRPr sz="1800" b="0" i="0">
                <a:latin typeface="+mn-lt"/>
                <a:cs typeface="Myriad Pro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Image 6" descr="iStock_68410209_XXXLARGE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80" y="1724458"/>
            <a:ext cx="2398640" cy="575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8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58405" y="10"/>
            <a:ext cx="8316958" cy="18702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18" tIns="52108" rIns="104218" bIns="52108" rtlCol="0" anchor="ctr"/>
          <a:lstStyle/>
          <a:p>
            <a:pPr algn="ctr"/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88368" y="102812"/>
            <a:ext cx="569670" cy="36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9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0661650" cy="7562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019" tIns="52010" rIns="104019" bIns="52010" rtlCol="0" anchor="ctr"/>
          <a:lstStyle/>
          <a:p>
            <a:pPr algn="ctr"/>
            <a:endParaRPr lang="fr-FR" sz="1996">
              <a:solidFill>
                <a:prstClr val="white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257774"/>
            <a:ext cx="2495316" cy="6305078"/>
          </a:xfrm>
          <a:prstGeom prst="rect">
            <a:avLst/>
          </a:prstGeom>
        </p:spPr>
      </p:pic>
      <p:pic>
        <p:nvPicPr>
          <p:cNvPr id="4" name="Image 3" descr="iStock_000026611540_Full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98566" y="173410"/>
            <a:ext cx="10299722" cy="6735871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91949" y="6141205"/>
            <a:ext cx="10310317" cy="12318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019" tIns="52010" rIns="104019" bIns="52010" rtlCol="0" anchor="ctr"/>
          <a:lstStyle/>
          <a:p>
            <a:pPr algn="ctr"/>
            <a:endParaRPr lang="fr-FR" sz="1996">
              <a:solidFill>
                <a:prstClr val="white"/>
              </a:solidFill>
            </a:endParaRPr>
          </a:p>
        </p:txBody>
      </p:sp>
      <p:pic>
        <p:nvPicPr>
          <p:cNvPr id="6" name="Image 5" descr="Nouveau Logo AGN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609" y="3617719"/>
            <a:ext cx="3995743" cy="1121994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165578" y="6341257"/>
            <a:ext cx="7130168" cy="766943"/>
          </a:xfrm>
          <a:prstGeom prst="rect">
            <a:avLst/>
          </a:prstGeom>
          <a:noFill/>
        </p:spPr>
        <p:txBody>
          <a:bodyPr wrap="square" lIns="104019" tIns="52010" rIns="104019" bIns="52010" rtlCol="0">
            <a:spAutoFit/>
          </a:bodyPr>
          <a:lstStyle/>
          <a:p>
            <a:r>
              <a:rPr lang="fr-FR" sz="2296" b="1" dirty="0">
                <a:solidFill>
                  <a:prstClr val="white"/>
                </a:solidFill>
                <a:cs typeface="Myriad Pro"/>
              </a:rPr>
              <a:t>Expert en nutrition :</a:t>
            </a:r>
          </a:p>
          <a:p>
            <a:r>
              <a:rPr lang="fr-FR" sz="1996" dirty="0">
                <a:solidFill>
                  <a:prstClr val="white"/>
                </a:solidFill>
                <a:cs typeface="Myriad Pro"/>
              </a:rPr>
              <a:t>Sol, Semences et Plantes</a:t>
            </a:r>
            <a:endParaRPr lang="fr-FR" sz="1697" dirty="0">
              <a:solidFill>
                <a:prstClr val="white"/>
              </a:solidFill>
              <a:cs typeface="Myriad Pro"/>
            </a:endParaRPr>
          </a:p>
        </p:txBody>
      </p:sp>
      <p:sp>
        <p:nvSpPr>
          <p:cNvPr id="10" name="ZoneTexte 9"/>
          <p:cNvSpPr txBox="1"/>
          <p:nvPr userDrawn="1"/>
        </p:nvSpPr>
        <p:spPr>
          <a:xfrm>
            <a:off x="5511646" y="2020199"/>
            <a:ext cx="4073262" cy="1296319"/>
          </a:xfrm>
          <a:prstGeom prst="rect">
            <a:avLst/>
          </a:prstGeom>
          <a:noFill/>
        </p:spPr>
        <p:txBody>
          <a:bodyPr wrap="square" lIns="104019" tIns="52010" rIns="104019" bIns="52010" rtlCol="0">
            <a:spAutoFit/>
          </a:bodyPr>
          <a:lstStyle/>
          <a:p>
            <a:pPr>
              <a:lnSpc>
                <a:spcPct val="70000"/>
              </a:lnSpc>
            </a:pPr>
            <a:r>
              <a:rPr lang="fr-FR" sz="3594" b="1" spc="-137" dirty="0">
                <a:solidFill>
                  <a:prstClr val="white"/>
                </a:solidFill>
                <a:cs typeface="Myriad Pro"/>
              </a:rPr>
              <a:t>Révélons </a:t>
            </a:r>
          </a:p>
          <a:p>
            <a:pPr>
              <a:lnSpc>
                <a:spcPct val="70000"/>
              </a:lnSpc>
            </a:pPr>
            <a:r>
              <a:rPr lang="fr-FR" sz="1797" spc="-137" dirty="0">
                <a:solidFill>
                  <a:prstClr val="white"/>
                </a:solidFill>
                <a:cs typeface="Myriad Pro"/>
              </a:rPr>
              <a:t>le </a:t>
            </a:r>
            <a:r>
              <a:rPr lang="fr-FR" sz="3594" b="1" spc="-137" dirty="0">
                <a:solidFill>
                  <a:prstClr val="white"/>
                </a:solidFill>
                <a:cs typeface="Myriad Pro"/>
              </a:rPr>
              <a:t>Potentiel</a:t>
            </a:r>
          </a:p>
          <a:p>
            <a:pPr>
              <a:lnSpc>
                <a:spcPct val="70000"/>
              </a:lnSpc>
            </a:pPr>
            <a:r>
              <a:rPr lang="fr-FR" sz="1797" spc="-137" dirty="0">
                <a:solidFill>
                  <a:prstClr val="white"/>
                </a:solidFill>
                <a:cs typeface="Myriad Pro"/>
              </a:rPr>
              <a:t>de la </a:t>
            </a:r>
            <a:r>
              <a:rPr lang="fr-FR" sz="3594" b="1" spc="-137" dirty="0">
                <a:solidFill>
                  <a:prstClr val="white"/>
                </a:solidFill>
                <a:cs typeface="Myriad Pro"/>
              </a:rPr>
              <a:t>Nature</a:t>
            </a:r>
            <a:endParaRPr lang="fr-FR" sz="3194" b="1" spc="-137" dirty="0">
              <a:solidFill>
                <a:prstClr val="white"/>
              </a:solidFill>
              <a:cs typeface="Myriad Pro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847744" y="6103134"/>
            <a:ext cx="628691" cy="67890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95" t="1" b="-6951"/>
          <a:stretch/>
        </p:blipFill>
        <p:spPr>
          <a:xfrm>
            <a:off x="5670083" y="2542778"/>
            <a:ext cx="3582090" cy="7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1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9"/>
          <p:cNvSpPr>
            <a:spLocks noGrp="1"/>
          </p:cNvSpPr>
          <p:nvPr>
            <p:ph type="title"/>
          </p:nvPr>
        </p:nvSpPr>
        <p:spPr>
          <a:xfrm>
            <a:off x="2642370" y="170737"/>
            <a:ext cx="8019290" cy="1260475"/>
          </a:xfrm>
          <a:prstGeom prst="rect">
            <a:avLst/>
          </a:prstGeom>
        </p:spPr>
        <p:txBody>
          <a:bodyPr vert="horz" lIns="104205" tIns="52103" rIns="104205" bIns="52103" rtlCol="0" anchor="ctr">
            <a:norm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2631473" y="1862682"/>
            <a:ext cx="7791176" cy="5479243"/>
          </a:xfrm>
          <a:prstGeom prst="rect">
            <a:avLst/>
          </a:prstGeom>
        </p:spPr>
        <p:txBody>
          <a:bodyPr vert="horz" lIns="104205" tIns="52103" rIns="104205" bIns="52103"/>
          <a:lstStyle>
            <a:lvl1pPr marL="0" indent="0">
              <a:buFontTx/>
              <a:buNone/>
              <a:defRPr sz="2695" b="1" i="0">
                <a:latin typeface="+mn-lt"/>
                <a:cs typeface="Myriad Pro"/>
              </a:defRPr>
            </a:lvl1pPr>
            <a:lvl2pPr marL="520087" indent="0">
              <a:buFontTx/>
              <a:buNone/>
              <a:defRPr sz="2296" b="0" i="0">
                <a:latin typeface="+mn-lt"/>
                <a:cs typeface="Myriad Pro"/>
              </a:defRPr>
            </a:lvl2pPr>
            <a:lvl3pPr marL="1040171" indent="0">
              <a:buFontTx/>
              <a:buNone/>
              <a:defRPr sz="1996" b="0" i="0">
                <a:latin typeface="+mn-lt"/>
                <a:cs typeface="Myriad Pro"/>
              </a:defRPr>
            </a:lvl3pPr>
            <a:lvl4pPr marL="1560255" indent="0">
              <a:buFontTx/>
              <a:buNone/>
              <a:defRPr sz="1797" b="0" i="0">
                <a:latin typeface="+mn-lt"/>
                <a:cs typeface="Myriad Pro"/>
              </a:defRPr>
            </a:lvl4pPr>
            <a:lvl5pPr marL="2080342" indent="0">
              <a:buFontTx/>
              <a:buNone/>
              <a:defRPr sz="1797" b="0" i="0">
                <a:latin typeface="+mn-lt"/>
                <a:cs typeface="Myriad Pro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Image 6" descr="iStock_68410209_XXXLARGE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80" y="1724454"/>
            <a:ext cx="2398640" cy="575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570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58403" y="6"/>
            <a:ext cx="8316958" cy="18702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032" tIns="52015" rIns="104032" bIns="52015" rtlCol="0" anchor="ctr"/>
          <a:lstStyle/>
          <a:p>
            <a:pPr algn="ctr"/>
            <a:endParaRPr lang="fr-FR" sz="1996">
              <a:solidFill>
                <a:prstClr val="white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88368" y="102807"/>
            <a:ext cx="569670" cy="36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7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82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4" name="Image 3" descr="Nouveau Logo AGN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9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10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Directed</a:t>
            </a:r>
            <a:r>
              <a:rPr lang="fr-FR" sz="1224" b="1" u="sng" baseline="0" dirty="0">
                <a:solidFill>
                  <a:schemeClr val="tx1"/>
                </a:solidFill>
                <a:latin typeface="+mj-lt"/>
              </a:rPr>
              <a:t> by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Place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Trial type:</a:t>
            </a: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17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20" name="Groupe 19"/>
          <p:cNvGrpSpPr/>
          <p:nvPr userDrawn="1"/>
        </p:nvGrpSpPr>
        <p:grpSpPr>
          <a:xfrm>
            <a:off x="-27602" y="754546"/>
            <a:ext cx="1045479" cy="1974322"/>
            <a:chOff x="-36002" y="736472"/>
            <a:chExt cx="1195544" cy="1160201"/>
          </a:xfrm>
        </p:grpSpPr>
        <p:sp>
          <p:nvSpPr>
            <p:cNvPr id="21" name="ZoneTexte 20"/>
            <p:cNvSpPr txBox="1"/>
            <p:nvPr userDrawn="1"/>
          </p:nvSpPr>
          <p:spPr>
            <a:xfrm>
              <a:off x="-36002" y="1178193"/>
              <a:ext cx="1195544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Crop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Variety:</a:t>
              </a:r>
            </a:p>
            <a:p>
              <a:endParaRPr lang="en-GB" sz="1049" b="0" dirty="0"/>
            </a:p>
            <a:p>
              <a:r>
                <a:rPr lang="en-GB" sz="1049" b="0" dirty="0"/>
                <a:t>Soil : </a:t>
              </a:r>
            </a:p>
            <a:p>
              <a:r>
                <a:rPr lang="en-GB" sz="962" b="0" dirty="0"/>
                <a:t>Planting density :</a:t>
              </a:r>
            </a:p>
            <a:p>
              <a:r>
                <a:rPr lang="en-GB" sz="962" b="0" dirty="0"/>
                <a:t>Planting date: </a:t>
              </a:r>
            </a:p>
            <a:p>
              <a:r>
                <a:rPr lang="en-GB" sz="962" b="0" dirty="0"/>
                <a:t>Harvest date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22" name="ZoneTexte 21"/>
            <p:cNvSpPr txBox="1"/>
            <p:nvPr userDrawn="1"/>
          </p:nvSpPr>
          <p:spPr>
            <a:xfrm>
              <a:off x="0" y="736472"/>
              <a:ext cx="913248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TRIAL</a:t>
              </a:r>
            </a:p>
          </p:txBody>
        </p:sp>
      </p:grpSp>
      <p:sp>
        <p:nvSpPr>
          <p:cNvPr id="23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367482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28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902367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30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902367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902367" y="2368609"/>
            <a:ext cx="1405985" cy="2080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32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b="1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33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34" name="ZoneTexte 33"/>
          <p:cNvSpPr txBox="1"/>
          <p:nvPr userDrawn="1"/>
        </p:nvSpPr>
        <p:spPr>
          <a:xfrm>
            <a:off x="3368964" y="843930"/>
            <a:ext cx="710451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AIM:</a:t>
            </a:r>
          </a:p>
        </p:txBody>
      </p:sp>
      <p:sp>
        <p:nvSpPr>
          <p:cNvPr id="35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36" name="ZoneTexte 35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Conclusion:</a:t>
            </a:r>
          </a:p>
        </p:txBody>
      </p:sp>
      <p:sp>
        <p:nvSpPr>
          <p:cNvPr id="37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96287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4" name="Image 3" descr="Nouveau Logo AGN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9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10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Dirigé par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Localisation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Type d’essai:</a:t>
            </a: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17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20" name="Groupe 19"/>
          <p:cNvGrpSpPr/>
          <p:nvPr userDrawn="1"/>
        </p:nvGrpSpPr>
        <p:grpSpPr>
          <a:xfrm>
            <a:off x="-27602" y="754545"/>
            <a:ext cx="1295547" cy="1974322"/>
            <a:chOff x="-36002" y="736472"/>
            <a:chExt cx="1481507" cy="1160201"/>
          </a:xfrm>
        </p:grpSpPr>
        <p:sp>
          <p:nvSpPr>
            <p:cNvPr id="21" name="ZoneTexte 20"/>
            <p:cNvSpPr txBox="1"/>
            <p:nvPr userDrawn="1"/>
          </p:nvSpPr>
          <p:spPr>
            <a:xfrm>
              <a:off x="-36002" y="1178193"/>
              <a:ext cx="1481507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Culture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Variété:</a:t>
              </a:r>
            </a:p>
            <a:p>
              <a:endParaRPr lang="en-GB" sz="1049" b="0" dirty="0"/>
            </a:p>
            <a:p>
              <a:r>
                <a:rPr lang="en-GB" sz="1049" b="0" dirty="0"/>
                <a:t>Sol : </a:t>
              </a:r>
            </a:p>
            <a:p>
              <a:r>
                <a:rPr lang="en-GB" sz="962" b="0" dirty="0"/>
                <a:t>Densité de plantation:</a:t>
              </a:r>
            </a:p>
            <a:p>
              <a:r>
                <a:rPr lang="en-GB" sz="962" b="0" dirty="0"/>
                <a:t>Date de plantation: </a:t>
              </a:r>
            </a:p>
            <a:p>
              <a:r>
                <a:rPr lang="en-GB" sz="962" b="0" dirty="0"/>
                <a:t>Date de récolte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22" name="ZoneTexte 21"/>
            <p:cNvSpPr txBox="1"/>
            <p:nvPr userDrawn="1"/>
          </p:nvSpPr>
          <p:spPr>
            <a:xfrm>
              <a:off x="0" y="736472"/>
              <a:ext cx="89330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ESSAI</a:t>
              </a:r>
            </a:p>
          </p:txBody>
        </p:sp>
      </p:grpSp>
      <p:sp>
        <p:nvSpPr>
          <p:cNvPr id="23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28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30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157802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24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25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26" name="ZoneTexte 25"/>
          <p:cNvSpPr txBox="1"/>
          <p:nvPr userDrawn="1"/>
        </p:nvSpPr>
        <p:spPr>
          <a:xfrm>
            <a:off x="2935835" y="823460"/>
            <a:ext cx="1122423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Objectif:</a:t>
            </a:r>
          </a:p>
        </p:txBody>
      </p:sp>
      <p:sp>
        <p:nvSpPr>
          <p:cNvPr id="27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Conclusion:</a:t>
            </a:r>
          </a:p>
        </p:txBody>
      </p:sp>
      <p:sp>
        <p:nvSpPr>
          <p:cNvPr id="33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43652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 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4" name="Image 3" descr="Nouveau Logo AGN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9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10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Realizado por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Lugar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Tipo de ensayo:</a:t>
            </a: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Protocolo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17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20" name="Groupe 19"/>
          <p:cNvGrpSpPr/>
          <p:nvPr userDrawn="1"/>
        </p:nvGrpSpPr>
        <p:grpSpPr>
          <a:xfrm>
            <a:off x="-27602" y="754545"/>
            <a:ext cx="1418978" cy="1960922"/>
            <a:chOff x="-36002" y="736472"/>
            <a:chExt cx="1622655" cy="1152326"/>
          </a:xfrm>
        </p:grpSpPr>
        <p:sp>
          <p:nvSpPr>
            <p:cNvPr id="21" name="ZoneTexte 20"/>
            <p:cNvSpPr txBox="1"/>
            <p:nvPr userDrawn="1"/>
          </p:nvSpPr>
          <p:spPr>
            <a:xfrm>
              <a:off x="-36002" y="1178193"/>
              <a:ext cx="1622655" cy="7106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Cultivo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Variedad:</a:t>
              </a:r>
            </a:p>
            <a:p>
              <a:endParaRPr lang="en-GB" sz="1049" b="0" dirty="0"/>
            </a:p>
            <a:p>
              <a:r>
                <a:rPr lang="en-GB" sz="1049" b="0" dirty="0"/>
                <a:t>Suelo : </a:t>
              </a:r>
            </a:p>
            <a:p>
              <a:r>
                <a:rPr lang="en-GB" sz="962" b="0" dirty="0"/>
                <a:t>Densidad de plantación :</a:t>
              </a:r>
            </a:p>
            <a:p>
              <a:r>
                <a:rPr lang="en-GB" sz="962" b="0" dirty="0"/>
                <a:t>Fecha de plantación : </a:t>
              </a:r>
            </a:p>
            <a:p>
              <a:r>
                <a:rPr lang="en-GB" sz="962" b="0" dirty="0"/>
                <a:t>Fecha de la cosecha </a:t>
              </a:r>
              <a:endParaRPr lang="fr-FR" sz="1049" b="0" dirty="0"/>
            </a:p>
          </p:txBody>
        </p:sp>
        <p:sp>
          <p:nvSpPr>
            <p:cNvPr id="22" name="ZoneTexte 21"/>
            <p:cNvSpPr txBox="1"/>
            <p:nvPr userDrawn="1"/>
          </p:nvSpPr>
          <p:spPr>
            <a:xfrm>
              <a:off x="0" y="736472"/>
              <a:ext cx="119752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ENSAYO</a:t>
              </a:r>
            </a:p>
          </p:txBody>
        </p:sp>
      </p:grpSp>
      <p:sp>
        <p:nvSpPr>
          <p:cNvPr id="23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338315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28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546979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Variété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30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218884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Densité de plantation</a:t>
            </a:r>
          </a:p>
        </p:txBody>
      </p:sp>
      <p:sp>
        <p:nvSpPr>
          <p:cNvPr id="24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896400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année</a:t>
            </a:r>
          </a:p>
        </p:txBody>
      </p:sp>
      <p:sp>
        <p:nvSpPr>
          <p:cNvPr id="25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26" name="ZoneTexte 25"/>
          <p:cNvSpPr txBox="1"/>
          <p:nvPr userDrawn="1"/>
        </p:nvSpPr>
        <p:spPr>
          <a:xfrm>
            <a:off x="2841434" y="823460"/>
            <a:ext cx="130266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Objectivo:</a:t>
            </a:r>
          </a:p>
        </p:txBody>
      </p:sp>
      <p:sp>
        <p:nvSpPr>
          <p:cNvPr id="27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Conclusión</a:t>
            </a:r>
            <a:r>
              <a:rPr lang="en-GB" sz="20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</p:txBody>
      </p:sp>
      <p:sp>
        <p:nvSpPr>
          <p:cNvPr id="33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3239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Biofertiliser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7602" y="838135"/>
            <a:ext cx="2371597" cy="67247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EA6852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866" y="144055"/>
            <a:ext cx="1330894" cy="488225"/>
          </a:xfrm>
          <a:prstGeom prst="rect">
            <a:avLst/>
          </a:prstGeom>
        </p:spPr>
      </p:pic>
      <p:pic>
        <p:nvPicPr>
          <p:cNvPr id="8" name="Image 7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22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24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41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42" name="ZoneTexte 41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Directed</a:t>
            </a:r>
            <a:r>
              <a:rPr lang="fr-FR" sz="1224" b="1" u="sng" baseline="0" dirty="0">
                <a:solidFill>
                  <a:schemeClr val="tx1"/>
                </a:solidFill>
                <a:latin typeface="+mj-lt"/>
              </a:rPr>
              <a:t> by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3" name="ZoneTexte 42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Place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4" name="ZoneTexte 43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Trial type:</a:t>
            </a:r>
          </a:p>
        </p:txBody>
      </p:sp>
      <p:sp>
        <p:nvSpPr>
          <p:cNvPr id="45" name="ZoneTexte 44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46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47" name="Groupe 46"/>
          <p:cNvGrpSpPr/>
          <p:nvPr userDrawn="1"/>
        </p:nvGrpSpPr>
        <p:grpSpPr>
          <a:xfrm>
            <a:off x="-27602" y="754546"/>
            <a:ext cx="1045479" cy="1974322"/>
            <a:chOff x="-36002" y="736472"/>
            <a:chExt cx="1195544" cy="1160201"/>
          </a:xfrm>
        </p:grpSpPr>
        <p:sp>
          <p:nvSpPr>
            <p:cNvPr id="48" name="ZoneTexte 47"/>
            <p:cNvSpPr txBox="1"/>
            <p:nvPr userDrawn="1"/>
          </p:nvSpPr>
          <p:spPr>
            <a:xfrm>
              <a:off x="-36002" y="1178193"/>
              <a:ext cx="1195544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Crop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Variety:</a:t>
              </a:r>
            </a:p>
            <a:p>
              <a:endParaRPr lang="en-GB" sz="1049" b="0" dirty="0"/>
            </a:p>
            <a:p>
              <a:r>
                <a:rPr lang="en-GB" sz="1049" b="0" dirty="0"/>
                <a:t>Soil : </a:t>
              </a:r>
            </a:p>
            <a:p>
              <a:r>
                <a:rPr lang="en-GB" sz="962" b="0" dirty="0"/>
                <a:t>Planting density :</a:t>
              </a:r>
            </a:p>
            <a:p>
              <a:r>
                <a:rPr lang="en-GB" sz="962" b="0" dirty="0"/>
                <a:t>Planting date: </a:t>
              </a:r>
            </a:p>
            <a:p>
              <a:r>
                <a:rPr lang="en-GB" sz="962" b="0" dirty="0"/>
                <a:t>Harvest date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49" name="ZoneTexte 48"/>
            <p:cNvSpPr txBox="1"/>
            <p:nvPr userDrawn="1"/>
          </p:nvSpPr>
          <p:spPr>
            <a:xfrm>
              <a:off x="0" y="736472"/>
              <a:ext cx="913248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TRIAL</a:t>
              </a:r>
            </a:p>
          </p:txBody>
        </p:sp>
      </p:grpSp>
      <p:sp>
        <p:nvSpPr>
          <p:cNvPr id="50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367482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51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52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53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902367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4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902367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5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902367" y="2368609"/>
            <a:ext cx="1405985" cy="2080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56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57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EE7A66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59" name="ZoneTexte 58"/>
          <p:cNvSpPr txBox="1"/>
          <p:nvPr userDrawn="1"/>
        </p:nvSpPr>
        <p:spPr>
          <a:xfrm>
            <a:off x="3368964" y="843930"/>
            <a:ext cx="710451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EE7A66"/>
                </a:solidFill>
              </a:rPr>
              <a:t>AIM:</a:t>
            </a:r>
          </a:p>
        </p:txBody>
      </p:sp>
      <p:sp>
        <p:nvSpPr>
          <p:cNvPr id="60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61" name="ZoneTexte 60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EE7A66"/>
                </a:solidFill>
              </a:rPr>
              <a:t>Conclusion:</a:t>
            </a:r>
          </a:p>
        </p:txBody>
      </p:sp>
      <p:sp>
        <p:nvSpPr>
          <p:cNvPr id="62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483717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Biofertiliser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EA6852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866" y="144055"/>
            <a:ext cx="1330894" cy="488225"/>
          </a:xfrm>
          <a:prstGeom prst="rect">
            <a:avLst/>
          </a:prstGeom>
        </p:spPr>
      </p:pic>
      <p:pic>
        <p:nvPicPr>
          <p:cNvPr id="8" name="Image 7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56" name="Rectangle 55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5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5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59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60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61" name="ZoneTexte 60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Dirigé par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62" name="ZoneTexte 61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Localisation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63" name="ZoneTexte 62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Type d’essai:</a:t>
            </a:r>
          </a:p>
        </p:txBody>
      </p:sp>
      <p:sp>
        <p:nvSpPr>
          <p:cNvPr id="64" name="ZoneTexte 63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65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66" name="Groupe 65"/>
          <p:cNvGrpSpPr/>
          <p:nvPr userDrawn="1"/>
        </p:nvGrpSpPr>
        <p:grpSpPr>
          <a:xfrm>
            <a:off x="-27602" y="754545"/>
            <a:ext cx="1295547" cy="1974322"/>
            <a:chOff x="-36002" y="736472"/>
            <a:chExt cx="1481507" cy="1160201"/>
          </a:xfrm>
        </p:grpSpPr>
        <p:sp>
          <p:nvSpPr>
            <p:cNvPr id="67" name="ZoneTexte 66"/>
            <p:cNvSpPr txBox="1"/>
            <p:nvPr userDrawn="1"/>
          </p:nvSpPr>
          <p:spPr>
            <a:xfrm>
              <a:off x="-36002" y="1178193"/>
              <a:ext cx="1481507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Culture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Variété:</a:t>
              </a:r>
            </a:p>
            <a:p>
              <a:endParaRPr lang="en-GB" sz="1049" b="0" dirty="0"/>
            </a:p>
            <a:p>
              <a:r>
                <a:rPr lang="en-GB" sz="1049" b="0" dirty="0"/>
                <a:t>Sol : </a:t>
              </a:r>
            </a:p>
            <a:p>
              <a:r>
                <a:rPr lang="en-GB" sz="962" b="0" dirty="0"/>
                <a:t>Densité de plantation:</a:t>
              </a:r>
            </a:p>
            <a:p>
              <a:r>
                <a:rPr lang="en-GB" sz="962" b="0" dirty="0"/>
                <a:t>Date de plantation: </a:t>
              </a:r>
            </a:p>
            <a:p>
              <a:r>
                <a:rPr lang="en-GB" sz="962" b="0" dirty="0"/>
                <a:t>Date de récolte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68" name="ZoneTexte 67"/>
            <p:cNvSpPr txBox="1"/>
            <p:nvPr userDrawn="1"/>
          </p:nvSpPr>
          <p:spPr>
            <a:xfrm>
              <a:off x="0" y="736472"/>
              <a:ext cx="89330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ESSAI</a:t>
              </a:r>
            </a:p>
          </p:txBody>
        </p:sp>
      </p:grpSp>
      <p:sp>
        <p:nvSpPr>
          <p:cNvPr id="69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70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71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Variété</a:t>
            </a:r>
          </a:p>
        </p:txBody>
      </p:sp>
      <p:sp>
        <p:nvSpPr>
          <p:cNvPr id="72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73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Jj/mm/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74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157802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Densité de plantation</a:t>
            </a:r>
          </a:p>
        </p:txBody>
      </p:sp>
      <p:sp>
        <p:nvSpPr>
          <p:cNvPr id="75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76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EE7A66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77" name="ZoneTexte 76"/>
          <p:cNvSpPr txBox="1"/>
          <p:nvPr userDrawn="1"/>
        </p:nvSpPr>
        <p:spPr>
          <a:xfrm>
            <a:off x="2935835" y="823460"/>
            <a:ext cx="1122423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EE7A66"/>
                </a:solidFill>
              </a:rPr>
              <a:t>Objectif:</a:t>
            </a:r>
          </a:p>
        </p:txBody>
      </p:sp>
      <p:sp>
        <p:nvSpPr>
          <p:cNvPr id="78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79" name="ZoneTexte 78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EE7A66"/>
                </a:solidFill>
              </a:rPr>
              <a:t>Conclusion:</a:t>
            </a:r>
          </a:p>
        </p:txBody>
      </p:sp>
      <p:sp>
        <p:nvSpPr>
          <p:cNvPr id="80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228568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Biofertiliser 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EA6852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866" y="144055"/>
            <a:ext cx="1330894" cy="488225"/>
          </a:xfrm>
          <a:prstGeom prst="rect">
            <a:avLst/>
          </a:prstGeom>
        </p:spPr>
      </p:pic>
      <p:pic>
        <p:nvPicPr>
          <p:cNvPr id="8" name="Image 7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30" name="Rectangle 29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31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33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34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35" name="ZoneTexte 34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Realizado por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6" name="ZoneTexte 35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Lugar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7" name="ZoneTexte 36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Tipo de ensayo:</a:t>
            </a:r>
          </a:p>
        </p:txBody>
      </p:sp>
      <p:sp>
        <p:nvSpPr>
          <p:cNvPr id="38" name="ZoneTexte 37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Protocolo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39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40" name="Groupe 39"/>
          <p:cNvGrpSpPr/>
          <p:nvPr userDrawn="1"/>
        </p:nvGrpSpPr>
        <p:grpSpPr>
          <a:xfrm>
            <a:off x="-27602" y="754545"/>
            <a:ext cx="1418978" cy="1960922"/>
            <a:chOff x="-36002" y="736472"/>
            <a:chExt cx="1622655" cy="1152326"/>
          </a:xfrm>
        </p:grpSpPr>
        <p:sp>
          <p:nvSpPr>
            <p:cNvPr id="41" name="ZoneTexte 40"/>
            <p:cNvSpPr txBox="1"/>
            <p:nvPr userDrawn="1"/>
          </p:nvSpPr>
          <p:spPr>
            <a:xfrm>
              <a:off x="-36002" y="1178193"/>
              <a:ext cx="1622655" cy="7106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Cultivo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Variedad:</a:t>
              </a:r>
            </a:p>
            <a:p>
              <a:endParaRPr lang="en-GB" sz="1049" b="0" dirty="0"/>
            </a:p>
            <a:p>
              <a:r>
                <a:rPr lang="en-GB" sz="1049" b="0" dirty="0"/>
                <a:t>Suelo : </a:t>
              </a:r>
            </a:p>
            <a:p>
              <a:r>
                <a:rPr lang="en-GB" sz="962" b="0" dirty="0"/>
                <a:t>Densidad de plantación :</a:t>
              </a:r>
            </a:p>
            <a:p>
              <a:r>
                <a:rPr lang="en-GB" sz="962" b="0" dirty="0"/>
                <a:t>Fecha de plantación : </a:t>
              </a:r>
            </a:p>
            <a:p>
              <a:r>
                <a:rPr lang="en-GB" sz="962" b="0" dirty="0"/>
                <a:t>Fecha de la cosecha </a:t>
              </a:r>
              <a:endParaRPr lang="fr-FR" sz="1049" b="0" dirty="0"/>
            </a:p>
          </p:txBody>
        </p:sp>
        <p:sp>
          <p:nvSpPr>
            <p:cNvPr id="42" name="ZoneTexte 41"/>
            <p:cNvSpPr txBox="1"/>
            <p:nvPr userDrawn="1"/>
          </p:nvSpPr>
          <p:spPr>
            <a:xfrm>
              <a:off x="0" y="736472"/>
              <a:ext cx="119752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ENSAYO</a:t>
              </a:r>
            </a:p>
          </p:txBody>
        </p:sp>
      </p:grpSp>
      <p:sp>
        <p:nvSpPr>
          <p:cNvPr id="43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44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338315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45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546979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46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47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48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218884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49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896400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50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EE7A66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2841434" y="823460"/>
            <a:ext cx="130266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EE7A66"/>
                </a:solidFill>
              </a:rPr>
              <a:t>Objectivo:</a:t>
            </a:r>
          </a:p>
        </p:txBody>
      </p:sp>
      <p:sp>
        <p:nvSpPr>
          <p:cNvPr id="52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53" name="ZoneTexte 52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 err="1">
                <a:solidFill>
                  <a:srgbClr val="EE7A66"/>
                </a:solidFill>
              </a:rPr>
              <a:t>Conclusión</a:t>
            </a:r>
            <a:r>
              <a:rPr lang="en-GB" sz="2099" dirty="0">
                <a:solidFill>
                  <a:srgbClr val="EE7A66"/>
                </a:solidFill>
              </a:rPr>
              <a:t>:</a:t>
            </a:r>
          </a:p>
        </p:txBody>
      </p:sp>
      <p:sp>
        <p:nvSpPr>
          <p:cNvPr id="54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54918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Precision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0077A3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3838" y="144055"/>
            <a:ext cx="1322951" cy="488225"/>
          </a:xfrm>
          <a:prstGeom prst="rect">
            <a:avLst/>
          </a:prstGeom>
        </p:spPr>
      </p:pic>
      <p:pic>
        <p:nvPicPr>
          <p:cNvPr id="7" name="Image 6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-27602" y="838135"/>
            <a:ext cx="2371597" cy="67247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23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41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42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43" name="ZoneTexte 42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Directed</a:t>
            </a:r>
            <a:r>
              <a:rPr lang="fr-FR" sz="1224" b="1" u="sng" baseline="0" dirty="0">
                <a:solidFill>
                  <a:schemeClr val="tx1"/>
                </a:solidFill>
                <a:latin typeface="+mj-lt"/>
              </a:rPr>
              <a:t> by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4" name="ZoneTexte 43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Place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5" name="ZoneTexte 44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Trial type:</a:t>
            </a:r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47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48" name="Groupe 47"/>
          <p:cNvGrpSpPr/>
          <p:nvPr userDrawn="1"/>
        </p:nvGrpSpPr>
        <p:grpSpPr>
          <a:xfrm>
            <a:off x="-27602" y="754546"/>
            <a:ext cx="1045479" cy="1974322"/>
            <a:chOff x="-36002" y="736472"/>
            <a:chExt cx="1195544" cy="1160201"/>
          </a:xfrm>
        </p:grpSpPr>
        <p:sp>
          <p:nvSpPr>
            <p:cNvPr id="49" name="ZoneTexte 48"/>
            <p:cNvSpPr txBox="1"/>
            <p:nvPr userDrawn="1"/>
          </p:nvSpPr>
          <p:spPr>
            <a:xfrm>
              <a:off x="-36002" y="1178193"/>
              <a:ext cx="1195544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Crop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Variety:</a:t>
              </a:r>
            </a:p>
            <a:p>
              <a:endParaRPr lang="en-GB" sz="1049" b="0" dirty="0"/>
            </a:p>
            <a:p>
              <a:r>
                <a:rPr lang="en-GB" sz="1049" b="0" dirty="0"/>
                <a:t>Soil : </a:t>
              </a:r>
            </a:p>
            <a:p>
              <a:r>
                <a:rPr lang="en-GB" sz="962" b="0" dirty="0"/>
                <a:t>Planting density :</a:t>
              </a:r>
            </a:p>
            <a:p>
              <a:r>
                <a:rPr lang="en-GB" sz="962" b="0" dirty="0"/>
                <a:t>Planting date: </a:t>
              </a:r>
            </a:p>
            <a:p>
              <a:r>
                <a:rPr lang="en-GB" sz="962" b="0" dirty="0"/>
                <a:t>Harvest date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50" name="ZoneTexte 49"/>
            <p:cNvSpPr txBox="1"/>
            <p:nvPr userDrawn="1"/>
          </p:nvSpPr>
          <p:spPr>
            <a:xfrm>
              <a:off x="0" y="736472"/>
              <a:ext cx="913248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TRIAL</a:t>
              </a:r>
            </a:p>
          </p:txBody>
        </p:sp>
      </p:grpSp>
      <p:sp>
        <p:nvSpPr>
          <p:cNvPr id="51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367482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52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53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54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902367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5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902367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6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902367" y="2368609"/>
            <a:ext cx="1405985" cy="2080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57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58" name="ZoneTexte 57"/>
          <p:cNvSpPr txBox="1"/>
          <p:nvPr userDrawn="1"/>
        </p:nvSpPr>
        <p:spPr>
          <a:xfrm>
            <a:off x="3368964" y="843930"/>
            <a:ext cx="710451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77A3"/>
                </a:solidFill>
              </a:rPr>
              <a:t>AIM:</a:t>
            </a:r>
          </a:p>
        </p:txBody>
      </p:sp>
      <p:sp>
        <p:nvSpPr>
          <p:cNvPr id="59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60" name="ZoneTexte 59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77A3"/>
                </a:solidFill>
              </a:rPr>
              <a:t>Conclusion:</a:t>
            </a:r>
          </a:p>
        </p:txBody>
      </p:sp>
      <p:sp>
        <p:nvSpPr>
          <p:cNvPr id="61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  <p:sp>
        <p:nvSpPr>
          <p:cNvPr id="62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077A3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</p:spTree>
    <p:extLst>
      <p:ext uri="{BB962C8B-B14F-4D97-AF65-F5344CB8AC3E}">
        <p14:creationId xmlns:p14="http://schemas.microsoft.com/office/powerpoint/2010/main" val="698156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Precision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0077A3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3838" y="144055"/>
            <a:ext cx="1322951" cy="488225"/>
          </a:xfrm>
          <a:prstGeom prst="rect">
            <a:avLst/>
          </a:prstGeom>
        </p:spPr>
      </p:pic>
      <p:pic>
        <p:nvPicPr>
          <p:cNvPr id="7" name="Image 6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25" name="Rectangle 24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2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28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29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30" name="ZoneTexte 29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Dirigé par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Localisation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Type d’essai:</a:t>
            </a:r>
          </a:p>
        </p:txBody>
      </p:sp>
      <p:sp>
        <p:nvSpPr>
          <p:cNvPr id="33" name="ZoneTexte 32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34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-27602" y="754545"/>
            <a:ext cx="1295547" cy="1974322"/>
            <a:chOff x="-36002" y="736472"/>
            <a:chExt cx="1481507" cy="1160201"/>
          </a:xfrm>
        </p:grpSpPr>
        <p:sp>
          <p:nvSpPr>
            <p:cNvPr id="36" name="ZoneTexte 35"/>
            <p:cNvSpPr txBox="1"/>
            <p:nvPr userDrawn="1"/>
          </p:nvSpPr>
          <p:spPr>
            <a:xfrm>
              <a:off x="-36002" y="1178193"/>
              <a:ext cx="1481507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Culture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Variété:</a:t>
              </a:r>
            </a:p>
            <a:p>
              <a:endParaRPr lang="en-GB" sz="1049" b="0" dirty="0"/>
            </a:p>
            <a:p>
              <a:r>
                <a:rPr lang="en-GB" sz="1049" b="0" dirty="0"/>
                <a:t>Sol : </a:t>
              </a:r>
            </a:p>
            <a:p>
              <a:r>
                <a:rPr lang="en-GB" sz="962" b="0" dirty="0"/>
                <a:t>Densité de plantation:</a:t>
              </a:r>
            </a:p>
            <a:p>
              <a:r>
                <a:rPr lang="en-GB" sz="962" b="0" dirty="0"/>
                <a:t>Date de plantation: </a:t>
              </a:r>
            </a:p>
            <a:p>
              <a:r>
                <a:rPr lang="en-GB" sz="962" b="0" dirty="0"/>
                <a:t>Date de récolte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37" name="ZoneTexte 36"/>
            <p:cNvSpPr txBox="1"/>
            <p:nvPr userDrawn="1"/>
          </p:nvSpPr>
          <p:spPr>
            <a:xfrm>
              <a:off x="0" y="736472"/>
              <a:ext cx="89330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ESSAI</a:t>
              </a:r>
            </a:p>
          </p:txBody>
        </p:sp>
      </p:grpSp>
      <p:sp>
        <p:nvSpPr>
          <p:cNvPr id="38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39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40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57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8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9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157802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60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61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077A3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62" name="ZoneTexte 61"/>
          <p:cNvSpPr txBox="1"/>
          <p:nvPr userDrawn="1"/>
        </p:nvSpPr>
        <p:spPr>
          <a:xfrm>
            <a:off x="2891411" y="843930"/>
            <a:ext cx="1183337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77A3"/>
                </a:solidFill>
              </a:rPr>
              <a:t>Objectif</a:t>
            </a:r>
            <a:r>
              <a:rPr lang="en-GB" sz="2099" baseline="0" dirty="0">
                <a:solidFill>
                  <a:srgbClr val="0077A3"/>
                </a:solidFill>
              </a:rPr>
              <a:t> :</a:t>
            </a:r>
            <a:endParaRPr lang="en-GB" sz="2099" dirty="0">
              <a:solidFill>
                <a:srgbClr val="0077A3"/>
              </a:solidFill>
            </a:endParaRPr>
          </a:p>
        </p:txBody>
      </p:sp>
      <p:sp>
        <p:nvSpPr>
          <p:cNvPr id="63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64" name="ZoneTexte 63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77A3"/>
                </a:solidFill>
              </a:rPr>
              <a:t>Conclusion:</a:t>
            </a:r>
          </a:p>
        </p:txBody>
      </p:sp>
      <p:sp>
        <p:nvSpPr>
          <p:cNvPr id="65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730482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Precision 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0077A3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3838" y="144055"/>
            <a:ext cx="1322951" cy="488225"/>
          </a:xfrm>
          <a:prstGeom prst="rect">
            <a:avLst/>
          </a:prstGeom>
        </p:spPr>
      </p:pic>
      <p:pic>
        <p:nvPicPr>
          <p:cNvPr id="7" name="Image 6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61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077A3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62" name="ZoneTexte 61"/>
          <p:cNvSpPr txBox="1"/>
          <p:nvPr userDrawn="1"/>
        </p:nvSpPr>
        <p:spPr>
          <a:xfrm>
            <a:off x="2808117" y="843930"/>
            <a:ext cx="1363578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77A3"/>
                </a:solidFill>
              </a:rPr>
              <a:t>Objectivo</a:t>
            </a:r>
            <a:r>
              <a:rPr lang="en-GB" sz="2099" baseline="0" dirty="0">
                <a:solidFill>
                  <a:srgbClr val="0077A3"/>
                </a:solidFill>
              </a:rPr>
              <a:t> :</a:t>
            </a:r>
            <a:endParaRPr lang="en-GB" sz="2099" dirty="0">
              <a:solidFill>
                <a:srgbClr val="0077A3"/>
              </a:solidFill>
            </a:endParaRPr>
          </a:p>
        </p:txBody>
      </p:sp>
      <p:sp>
        <p:nvSpPr>
          <p:cNvPr id="63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64" name="ZoneTexte 63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77A3"/>
                </a:solidFill>
              </a:rPr>
              <a:t>Conclusion:</a:t>
            </a:r>
          </a:p>
        </p:txBody>
      </p:sp>
      <p:sp>
        <p:nvSpPr>
          <p:cNvPr id="65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42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43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44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45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46" name="ZoneTexte 45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Realizado por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Lugar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8" name="ZoneTexte 47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Tipo de ensayo: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Protocolo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50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51" name="Groupe 50"/>
          <p:cNvGrpSpPr/>
          <p:nvPr userDrawn="1"/>
        </p:nvGrpSpPr>
        <p:grpSpPr>
          <a:xfrm>
            <a:off x="-27602" y="754545"/>
            <a:ext cx="1418978" cy="1960922"/>
            <a:chOff x="-36002" y="736472"/>
            <a:chExt cx="1622655" cy="1152326"/>
          </a:xfrm>
        </p:grpSpPr>
        <p:sp>
          <p:nvSpPr>
            <p:cNvPr id="52" name="ZoneTexte 51"/>
            <p:cNvSpPr txBox="1"/>
            <p:nvPr userDrawn="1"/>
          </p:nvSpPr>
          <p:spPr>
            <a:xfrm>
              <a:off x="-36002" y="1178193"/>
              <a:ext cx="1622655" cy="7106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Cultivo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Variedad:</a:t>
              </a:r>
            </a:p>
            <a:p>
              <a:endParaRPr lang="en-GB" sz="1049" b="0" dirty="0"/>
            </a:p>
            <a:p>
              <a:r>
                <a:rPr lang="en-GB" sz="1049" b="0" dirty="0"/>
                <a:t>Suelo : </a:t>
              </a:r>
            </a:p>
            <a:p>
              <a:r>
                <a:rPr lang="en-GB" sz="962" b="0" dirty="0"/>
                <a:t>Densidad de plantación :</a:t>
              </a:r>
            </a:p>
            <a:p>
              <a:r>
                <a:rPr lang="en-GB" sz="962" b="0" dirty="0"/>
                <a:t>Fecha de plantación : </a:t>
              </a:r>
            </a:p>
            <a:p>
              <a:r>
                <a:rPr lang="en-GB" sz="962" b="0" dirty="0"/>
                <a:t>Fecha de la cosecha </a:t>
              </a:r>
              <a:endParaRPr lang="fr-FR" sz="1049" b="0" dirty="0"/>
            </a:p>
          </p:txBody>
        </p:sp>
        <p:sp>
          <p:nvSpPr>
            <p:cNvPr id="53" name="ZoneTexte 52"/>
            <p:cNvSpPr txBox="1"/>
            <p:nvPr userDrawn="1"/>
          </p:nvSpPr>
          <p:spPr>
            <a:xfrm>
              <a:off x="0" y="736472"/>
              <a:ext cx="119752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ENSAYO</a:t>
              </a:r>
            </a:p>
          </p:txBody>
        </p:sp>
      </p:grpSp>
      <p:sp>
        <p:nvSpPr>
          <p:cNvPr id="54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55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338315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56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546979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66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67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68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896400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930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Nutricar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943" y="1"/>
            <a:ext cx="2343995" cy="838134"/>
          </a:xfrm>
          <a:prstGeom prst="rect">
            <a:avLst/>
          </a:prstGeom>
          <a:solidFill>
            <a:srgbClr val="009E9E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3840" y="144055"/>
            <a:ext cx="1318150" cy="488225"/>
          </a:xfrm>
          <a:prstGeom prst="rect">
            <a:avLst/>
          </a:prstGeom>
        </p:spPr>
      </p:pic>
      <p:pic>
        <p:nvPicPr>
          <p:cNvPr id="7" name="Image 6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-16658" y="838135"/>
            <a:ext cx="2371597" cy="67247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23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0362" y="2985127"/>
            <a:ext cx="2350268" cy="59210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30362" y="3696255"/>
            <a:ext cx="2328458" cy="5224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41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26481" y="4819427"/>
            <a:ext cx="2328458" cy="2631380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42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30362" y="4229818"/>
            <a:ext cx="2350268" cy="507563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43" name="ZoneTexte 42"/>
          <p:cNvSpPr txBox="1"/>
          <p:nvPr userDrawn="1"/>
        </p:nvSpPr>
        <p:spPr>
          <a:xfrm>
            <a:off x="30361" y="2734627"/>
            <a:ext cx="1298681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Directed</a:t>
            </a:r>
            <a:r>
              <a:rPr lang="fr-FR" sz="1224" b="1" u="sng" baseline="0" dirty="0">
                <a:solidFill>
                  <a:schemeClr val="tx1"/>
                </a:solidFill>
                <a:latin typeface="+mj-lt"/>
              </a:rPr>
              <a:t> by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4" name="ZoneTexte 43"/>
          <p:cNvSpPr txBox="1"/>
          <p:nvPr userDrawn="1"/>
        </p:nvSpPr>
        <p:spPr>
          <a:xfrm>
            <a:off x="30361" y="3489845"/>
            <a:ext cx="1298681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Place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5" name="ZoneTexte 44"/>
          <p:cNvSpPr txBox="1"/>
          <p:nvPr userDrawn="1"/>
        </p:nvSpPr>
        <p:spPr>
          <a:xfrm>
            <a:off x="27602" y="3981385"/>
            <a:ext cx="1301592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Trial type:</a:t>
            </a:r>
          </a:p>
        </p:txBody>
      </p:sp>
      <p:sp>
        <p:nvSpPr>
          <p:cNvPr id="46" name="ZoneTexte 45"/>
          <p:cNvSpPr txBox="1"/>
          <p:nvPr userDrawn="1"/>
        </p:nvSpPr>
        <p:spPr>
          <a:xfrm>
            <a:off x="27603" y="4555397"/>
            <a:ext cx="1677481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47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1483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48" name="Groupe 47"/>
          <p:cNvGrpSpPr/>
          <p:nvPr userDrawn="1"/>
        </p:nvGrpSpPr>
        <p:grpSpPr>
          <a:xfrm>
            <a:off x="0" y="754546"/>
            <a:ext cx="1024639" cy="2190406"/>
            <a:chOff x="-36002" y="736472"/>
            <a:chExt cx="1171713" cy="1287182"/>
          </a:xfrm>
        </p:grpSpPr>
        <p:sp>
          <p:nvSpPr>
            <p:cNvPr id="49" name="ZoneTexte 48"/>
            <p:cNvSpPr txBox="1"/>
            <p:nvPr userDrawn="1"/>
          </p:nvSpPr>
          <p:spPr>
            <a:xfrm>
              <a:off x="-36002" y="1178193"/>
              <a:ext cx="1171713" cy="845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400" b="1" dirty="0"/>
                <a:t>Crop</a:t>
              </a:r>
              <a:r>
                <a:rPr lang="en-GB" sz="1400" b="0" dirty="0"/>
                <a:t>:</a:t>
              </a:r>
              <a:endParaRPr lang="fr-FR" sz="1400" b="0" dirty="0"/>
            </a:p>
            <a:p>
              <a:endParaRPr lang="en-GB" sz="1050" b="0" dirty="0"/>
            </a:p>
            <a:p>
              <a:r>
                <a:rPr lang="en-GB" sz="1050" b="0" dirty="0"/>
                <a:t>Variety:</a:t>
              </a:r>
            </a:p>
            <a:p>
              <a:endParaRPr lang="en-GB" sz="1050" b="0" dirty="0"/>
            </a:p>
            <a:p>
              <a:r>
                <a:rPr lang="en-GB" sz="1050" b="0" dirty="0"/>
                <a:t>Previous crop : </a:t>
              </a:r>
            </a:p>
            <a:p>
              <a:endParaRPr lang="en-GB" sz="1050" b="0" dirty="0"/>
            </a:p>
            <a:p>
              <a:r>
                <a:rPr lang="en-GB" sz="1050" b="0" dirty="0"/>
                <a:t>Soil : </a:t>
              </a:r>
            </a:p>
            <a:p>
              <a:endParaRPr lang="fr-FR" sz="1049" b="0" dirty="0"/>
            </a:p>
          </p:txBody>
        </p:sp>
        <p:sp>
          <p:nvSpPr>
            <p:cNvPr id="50" name="ZoneTexte 49"/>
            <p:cNvSpPr txBox="1"/>
            <p:nvPr userDrawn="1"/>
          </p:nvSpPr>
          <p:spPr>
            <a:xfrm>
              <a:off x="0" y="736472"/>
              <a:ext cx="913248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TRIAL</a:t>
              </a:r>
            </a:p>
          </p:txBody>
        </p:sp>
      </p:grpSp>
      <p:sp>
        <p:nvSpPr>
          <p:cNvPr id="51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39508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52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88176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53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96840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54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929969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5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929969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6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929969" y="2368609"/>
            <a:ext cx="1405985" cy="2080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58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90778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59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99197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09E9E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60" name="ZoneTexte 59"/>
          <p:cNvSpPr txBox="1"/>
          <p:nvPr userDrawn="1"/>
        </p:nvSpPr>
        <p:spPr>
          <a:xfrm>
            <a:off x="3396567" y="843930"/>
            <a:ext cx="710451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9E9E"/>
                </a:solidFill>
              </a:rPr>
              <a:t>AIM:</a:t>
            </a:r>
          </a:p>
        </p:txBody>
      </p:sp>
      <p:sp>
        <p:nvSpPr>
          <p:cNvPr id="61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4026794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62" name="ZoneTexte 61"/>
          <p:cNvSpPr txBox="1"/>
          <p:nvPr userDrawn="1"/>
        </p:nvSpPr>
        <p:spPr>
          <a:xfrm>
            <a:off x="2485884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9E9E"/>
                </a:solidFill>
              </a:rPr>
              <a:t>Conclusion:</a:t>
            </a:r>
          </a:p>
        </p:txBody>
      </p:sp>
      <p:sp>
        <p:nvSpPr>
          <p:cNvPr id="63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71923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822847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Nutricare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009E9E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238" y="144055"/>
            <a:ext cx="1318150" cy="488225"/>
          </a:xfrm>
          <a:prstGeom prst="rect">
            <a:avLst/>
          </a:prstGeom>
        </p:spPr>
      </p:pic>
      <p:pic>
        <p:nvPicPr>
          <p:cNvPr id="7" name="Image 6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25" name="Rectangle 24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2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28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29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30" name="ZoneTexte 29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Dirigé par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Localisation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Type d’essai:</a:t>
            </a:r>
          </a:p>
        </p:txBody>
      </p:sp>
      <p:sp>
        <p:nvSpPr>
          <p:cNvPr id="33" name="ZoneTexte 32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34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-27602" y="754545"/>
            <a:ext cx="1295547" cy="1974322"/>
            <a:chOff x="-36002" y="736472"/>
            <a:chExt cx="1481507" cy="1160201"/>
          </a:xfrm>
        </p:grpSpPr>
        <p:sp>
          <p:nvSpPr>
            <p:cNvPr id="36" name="ZoneTexte 35"/>
            <p:cNvSpPr txBox="1"/>
            <p:nvPr userDrawn="1"/>
          </p:nvSpPr>
          <p:spPr>
            <a:xfrm>
              <a:off x="-36002" y="1178193"/>
              <a:ext cx="1481507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Culture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Variété:</a:t>
              </a:r>
            </a:p>
            <a:p>
              <a:endParaRPr lang="en-GB" sz="1049" b="0" dirty="0"/>
            </a:p>
            <a:p>
              <a:r>
                <a:rPr lang="en-GB" sz="1049" b="0" dirty="0"/>
                <a:t>Sol : </a:t>
              </a:r>
            </a:p>
            <a:p>
              <a:r>
                <a:rPr lang="en-GB" sz="962" b="0" dirty="0"/>
                <a:t>Densité de plantation:</a:t>
              </a:r>
            </a:p>
            <a:p>
              <a:r>
                <a:rPr lang="en-GB" sz="962" b="0" dirty="0"/>
                <a:t>Date de plantation: </a:t>
              </a:r>
            </a:p>
            <a:p>
              <a:r>
                <a:rPr lang="en-GB" sz="962" b="0" dirty="0"/>
                <a:t>Date de récolte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37" name="ZoneTexte 36"/>
            <p:cNvSpPr txBox="1"/>
            <p:nvPr userDrawn="1"/>
          </p:nvSpPr>
          <p:spPr>
            <a:xfrm>
              <a:off x="0" y="736472"/>
              <a:ext cx="89330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ESSAI</a:t>
              </a:r>
            </a:p>
          </p:txBody>
        </p:sp>
      </p:grpSp>
      <p:sp>
        <p:nvSpPr>
          <p:cNvPr id="38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39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40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57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8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9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157802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60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61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09E9E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62" name="ZoneTexte 61"/>
          <p:cNvSpPr txBox="1"/>
          <p:nvPr userDrawn="1"/>
        </p:nvSpPr>
        <p:spPr>
          <a:xfrm>
            <a:off x="2924729" y="843930"/>
            <a:ext cx="1244251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9E9E"/>
                </a:solidFill>
              </a:rPr>
              <a:t>Objectif : </a:t>
            </a:r>
          </a:p>
        </p:txBody>
      </p:sp>
      <p:sp>
        <p:nvSpPr>
          <p:cNvPr id="63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64" name="ZoneTexte 63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9E9E"/>
                </a:solidFill>
              </a:rPr>
              <a:t>Conclusion:</a:t>
            </a:r>
          </a:p>
        </p:txBody>
      </p:sp>
      <p:sp>
        <p:nvSpPr>
          <p:cNvPr id="65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64420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Nutricare 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009E9E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238" y="144055"/>
            <a:ext cx="1318150" cy="488225"/>
          </a:xfrm>
          <a:prstGeom prst="rect">
            <a:avLst/>
          </a:prstGeom>
        </p:spPr>
      </p:pic>
      <p:pic>
        <p:nvPicPr>
          <p:cNvPr id="7" name="Image 6" descr="Nouveau Logo AGN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30" name="Rectangle 29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31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33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34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35" name="ZoneTexte 34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Realizado por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6" name="ZoneTexte 35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Lugar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7" name="ZoneTexte 36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Tipo de ensayo:</a:t>
            </a:r>
          </a:p>
        </p:txBody>
      </p:sp>
      <p:sp>
        <p:nvSpPr>
          <p:cNvPr id="38" name="ZoneTexte 37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Protocolo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39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40" name="Groupe 39"/>
          <p:cNvGrpSpPr/>
          <p:nvPr userDrawn="1"/>
        </p:nvGrpSpPr>
        <p:grpSpPr>
          <a:xfrm>
            <a:off x="-27602" y="754545"/>
            <a:ext cx="1418978" cy="1960922"/>
            <a:chOff x="-36002" y="736472"/>
            <a:chExt cx="1622655" cy="1152326"/>
          </a:xfrm>
        </p:grpSpPr>
        <p:sp>
          <p:nvSpPr>
            <p:cNvPr id="57" name="ZoneTexte 56"/>
            <p:cNvSpPr txBox="1"/>
            <p:nvPr userDrawn="1"/>
          </p:nvSpPr>
          <p:spPr>
            <a:xfrm>
              <a:off x="-36002" y="1178193"/>
              <a:ext cx="1622655" cy="7106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Cultivo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Variedad:</a:t>
              </a:r>
            </a:p>
            <a:p>
              <a:endParaRPr lang="en-GB" sz="1049" b="0" dirty="0"/>
            </a:p>
            <a:p>
              <a:r>
                <a:rPr lang="en-GB" sz="1049" b="0" dirty="0"/>
                <a:t>Suelo : </a:t>
              </a:r>
            </a:p>
            <a:p>
              <a:r>
                <a:rPr lang="en-GB" sz="962" b="0" dirty="0"/>
                <a:t>Densidad de plantación :</a:t>
              </a:r>
            </a:p>
            <a:p>
              <a:r>
                <a:rPr lang="en-GB" sz="962" b="0" dirty="0"/>
                <a:t>Fecha de plantación : </a:t>
              </a:r>
            </a:p>
            <a:p>
              <a:r>
                <a:rPr lang="en-GB" sz="962" b="0" dirty="0"/>
                <a:t>Fecha de la cosecha </a:t>
              </a:r>
              <a:endParaRPr lang="fr-FR" sz="1049" b="0" dirty="0"/>
            </a:p>
          </p:txBody>
        </p:sp>
        <p:sp>
          <p:nvSpPr>
            <p:cNvPr id="64" name="ZoneTexte 63"/>
            <p:cNvSpPr txBox="1"/>
            <p:nvPr userDrawn="1"/>
          </p:nvSpPr>
          <p:spPr>
            <a:xfrm>
              <a:off x="0" y="736472"/>
              <a:ext cx="119752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ENSAYO</a:t>
              </a:r>
            </a:p>
          </p:txBody>
        </p:sp>
      </p:grpSp>
      <p:sp>
        <p:nvSpPr>
          <p:cNvPr id="65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66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338315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67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546979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68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69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70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218884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71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896400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72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09E9E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73" name="ZoneTexte 72"/>
          <p:cNvSpPr txBox="1"/>
          <p:nvPr userDrawn="1"/>
        </p:nvSpPr>
        <p:spPr>
          <a:xfrm>
            <a:off x="2797011" y="823460"/>
            <a:ext cx="1363578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09E9E"/>
                </a:solidFill>
              </a:rPr>
              <a:t>Objectivo :</a:t>
            </a:r>
          </a:p>
        </p:txBody>
      </p:sp>
      <p:sp>
        <p:nvSpPr>
          <p:cNvPr id="74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75" name="ZoneTexte 74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 err="1">
                <a:solidFill>
                  <a:srgbClr val="009E9E"/>
                </a:solidFill>
              </a:rPr>
              <a:t>Conclusión</a:t>
            </a:r>
            <a:r>
              <a:rPr lang="en-GB" sz="2099" dirty="0">
                <a:solidFill>
                  <a:srgbClr val="009E9E"/>
                </a:solidFill>
              </a:rPr>
              <a:t>:</a:t>
            </a:r>
          </a:p>
        </p:txBody>
      </p:sp>
      <p:sp>
        <p:nvSpPr>
          <p:cNvPr id="76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768648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Microstar_Fusion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064646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238" y="144055"/>
            <a:ext cx="1318150" cy="48822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29" y="144055"/>
            <a:ext cx="1330894" cy="488225"/>
          </a:xfrm>
          <a:prstGeom prst="rect">
            <a:avLst/>
          </a:prstGeom>
        </p:spPr>
      </p:pic>
      <p:pic>
        <p:nvPicPr>
          <p:cNvPr id="6" name="Image 5" descr="Nouveau Logo AGN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-27602" y="838135"/>
            <a:ext cx="2371597" cy="67247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24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26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11106" y="5175027"/>
            <a:ext cx="2195736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43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44" name="ZoneTexte 43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Directed</a:t>
            </a:r>
            <a:r>
              <a:rPr lang="fr-FR" sz="1224" b="1" u="sng" baseline="0" dirty="0">
                <a:solidFill>
                  <a:schemeClr val="tx1"/>
                </a:solidFill>
                <a:latin typeface="+mj-lt"/>
              </a:rPr>
              <a:t> by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5" name="ZoneTexte 44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Place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6" name="ZoneTexte 45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Trial type: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48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49" name="Groupe 48"/>
          <p:cNvGrpSpPr/>
          <p:nvPr userDrawn="1"/>
        </p:nvGrpSpPr>
        <p:grpSpPr>
          <a:xfrm>
            <a:off x="-27602" y="754546"/>
            <a:ext cx="1045479" cy="1974322"/>
            <a:chOff x="-36002" y="736472"/>
            <a:chExt cx="1195544" cy="1160201"/>
          </a:xfrm>
        </p:grpSpPr>
        <p:sp>
          <p:nvSpPr>
            <p:cNvPr id="50" name="ZoneTexte 49"/>
            <p:cNvSpPr txBox="1"/>
            <p:nvPr userDrawn="1"/>
          </p:nvSpPr>
          <p:spPr>
            <a:xfrm>
              <a:off x="-36002" y="1178193"/>
              <a:ext cx="1195544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Crop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Variety:</a:t>
              </a:r>
            </a:p>
            <a:p>
              <a:endParaRPr lang="en-GB" sz="1049" b="0" dirty="0"/>
            </a:p>
            <a:p>
              <a:r>
                <a:rPr lang="en-GB" sz="1049" b="0" dirty="0"/>
                <a:t>Soil : </a:t>
              </a:r>
            </a:p>
            <a:p>
              <a:r>
                <a:rPr lang="en-GB" sz="962" b="0" dirty="0"/>
                <a:t>Planting density :</a:t>
              </a:r>
            </a:p>
            <a:p>
              <a:r>
                <a:rPr lang="en-GB" sz="962" b="0" dirty="0"/>
                <a:t>Planting date: </a:t>
              </a:r>
            </a:p>
            <a:p>
              <a:r>
                <a:rPr lang="en-GB" sz="962" b="0" dirty="0"/>
                <a:t>Harvest date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51" name="ZoneTexte 50"/>
            <p:cNvSpPr txBox="1"/>
            <p:nvPr userDrawn="1"/>
          </p:nvSpPr>
          <p:spPr>
            <a:xfrm>
              <a:off x="0" y="736472"/>
              <a:ext cx="913248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TRIAL</a:t>
              </a:r>
            </a:p>
          </p:txBody>
        </p:sp>
      </p:grpSp>
      <p:sp>
        <p:nvSpPr>
          <p:cNvPr id="52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367482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53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54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55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902367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6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902367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7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902367" y="2368609"/>
            <a:ext cx="1405985" cy="2080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58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59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64646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60" name="ZoneTexte 59"/>
          <p:cNvSpPr txBox="1"/>
          <p:nvPr userDrawn="1"/>
        </p:nvSpPr>
        <p:spPr>
          <a:xfrm>
            <a:off x="3368964" y="843930"/>
            <a:ext cx="710451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64646"/>
                </a:solidFill>
              </a:rPr>
              <a:t>AIM:</a:t>
            </a:r>
          </a:p>
        </p:txBody>
      </p:sp>
      <p:sp>
        <p:nvSpPr>
          <p:cNvPr id="61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62" name="ZoneTexte 61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64646"/>
                </a:solidFill>
              </a:rPr>
              <a:t>Conclusion:</a:t>
            </a:r>
          </a:p>
        </p:txBody>
      </p:sp>
      <p:sp>
        <p:nvSpPr>
          <p:cNvPr id="63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5456352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Microstar_Fusion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064646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238" y="144055"/>
            <a:ext cx="1318150" cy="48822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29" y="144055"/>
            <a:ext cx="1330894" cy="488225"/>
          </a:xfrm>
          <a:prstGeom prst="rect">
            <a:avLst/>
          </a:prstGeom>
        </p:spPr>
      </p:pic>
      <p:pic>
        <p:nvPicPr>
          <p:cNvPr id="6" name="Image 5" descr="Nouveau Logo AGN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28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31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Dirigé par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3" name="ZoneTexte 32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Localisation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34" name="ZoneTexte 33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Type d’essai:</a:t>
            </a:r>
          </a:p>
        </p:txBody>
      </p:sp>
      <p:sp>
        <p:nvSpPr>
          <p:cNvPr id="35" name="ZoneTexte 34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Protocole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36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37" name="Groupe 36"/>
          <p:cNvGrpSpPr/>
          <p:nvPr userDrawn="1"/>
        </p:nvGrpSpPr>
        <p:grpSpPr>
          <a:xfrm>
            <a:off x="-27602" y="754545"/>
            <a:ext cx="1295547" cy="1974322"/>
            <a:chOff x="-36002" y="736472"/>
            <a:chExt cx="1481507" cy="1160201"/>
          </a:xfrm>
        </p:grpSpPr>
        <p:sp>
          <p:nvSpPr>
            <p:cNvPr id="38" name="ZoneTexte 37"/>
            <p:cNvSpPr txBox="1"/>
            <p:nvPr userDrawn="1"/>
          </p:nvSpPr>
          <p:spPr>
            <a:xfrm>
              <a:off x="-36002" y="1178193"/>
              <a:ext cx="1481507" cy="71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Culture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Variété:</a:t>
              </a:r>
            </a:p>
            <a:p>
              <a:endParaRPr lang="en-GB" sz="1049" b="0" dirty="0"/>
            </a:p>
            <a:p>
              <a:r>
                <a:rPr lang="en-GB" sz="1049" b="0" dirty="0"/>
                <a:t>Sol : </a:t>
              </a:r>
            </a:p>
            <a:p>
              <a:r>
                <a:rPr lang="en-GB" sz="962" b="0" dirty="0"/>
                <a:t>Densité de plantation:</a:t>
              </a:r>
            </a:p>
            <a:p>
              <a:r>
                <a:rPr lang="en-GB" sz="962" b="0" dirty="0"/>
                <a:t>Date de plantation: </a:t>
              </a:r>
            </a:p>
            <a:p>
              <a:r>
                <a:rPr lang="en-GB" sz="962" b="0" dirty="0"/>
                <a:t>Date de récolte</a:t>
              </a:r>
              <a:r>
                <a:rPr lang="en-GB" sz="1049" b="0" dirty="0"/>
                <a:t>:</a:t>
              </a:r>
              <a:endParaRPr lang="fr-FR" sz="1049" b="0" dirty="0"/>
            </a:p>
          </p:txBody>
        </p:sp>
        <p:sp>
          <p:nvSpPr>
            <p:cNvPr id="39" name="ZoneTexte 38"/>
            <p:cNvSpPr txBox="1"/>
            <p:nvPr userDrawn="1"/>
          </p:nvSpPr>
          <p:spPr>
            <a:xfrm>
              <a:off x="0" y="736472"/>
              <a:ext cx="89330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ESSAI</a:t>
              </a:r>
            </a:p>
          </p:txBody>
        </p:sp>
      </p:grpSp>
      <p:sp>
        <p:nvSpPr>
          <p:cNvPr id="40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41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260574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42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469238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58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59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60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157802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61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663176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62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64646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63" name="ZoneTexte 62"/>
          <p:cNvSpPr txBox="1"/>
          <p:nvPr userDrawn="1"/>
        </p:nvSpPr>
        <p:spPr>
          <a:xfrm>
            <a:off x="2935835" y="843930"/>
            <a:ext cx="1244251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64646"/>
                </a:solidFill>
              </a:rPr>
              <a:t>Objectif</a:t>
            </a:r>
            <a:r>
              <a:rPr lang="en-GB" sz="2099" baseline="0" dirty="0">
                <a:solidFill>
                  <a:srgbClr val="064646"/>
                </a:solidFill>
              </a:rPr>
              <a:t> : </a:t>
            </a:r>
            <a:endParaRPr lang="en-GB" sz="2099" dirty="0">
              <a:solidFill>
                <a:srgbClr val="064646"/>
              </a:solidFill>
            </a:endParaRPr>
          </a:p>
        </p:txBody>
      </p:sp>
      <p:sp>
        <p:nvSpPr>
          <p:cNvPr id="64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65" name="ZoneTexte 64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64646"/>
                </a:solidFill>
              </a:rPr>
              <a:t>Conclusion:</a:t>
            </a:r>
          </a:p>
        </p:txBody>
      </p:sp>
      <p:sp>
        <p:nvSpPr>
          <p:cNvPr id="66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955212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s_cultures_Microstar_Fusion 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"/>
            <a:ext cx="2343995" cy="838134"/>
          </a:xfrm>
          <a:prstGeom prst="rect">
            <a:avLst/>
          </a:prstGeom>
          <a:solidFill>
            <a:srgbClr val="064646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238" y="144055"/>
            <a:ext cx="1318150" cy="48822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29" y="144055"/>
            <a:ext cx="1330894" cy="488225"/>
          </a:xfrm>
          <a:prstGeom prst="rect">
            <a:avLst/>
          </a:prstGeom>
        </p:spPr>
      </p:pic>
      <p:pic>
        <p:nvPicPr>
          <p:cNvPr id="6" name="Image 5" descr="Nouveau Logo AGN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14" y="185414"/>
            <a:ext cx="1532027" cy="540740"/>
          </a:xfrm>
          <a:prstGeom prst="rect">
            <a:avLst/>
          </a:prstGeom>
        </p:spPr>
      </p:pic>
      <p:sp>
        <p:nvSpPr>
          <p:cNvPr id="43" name="Rectangle 42"/>
          <p:cNvSpPr/>
          <p:nvPr userDrawn="1"/>
        </p:nvSpPr>
        <p:spPr>
          <a:xfrm>
            <a:off x="-33317" y="838135"/>
            <a:ext cx="2381194" cy="6737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49"/>
          </a:p>
        </p:txBody>
      </p:sp>
      <p:sp>
        <p:nvSpPr>
          <p:cNvPr id="44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0" y="3340727"/>
            <a:ext cx="2228644" cy="5373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Précisez le ou les organismes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2760" y="4051855"/>
            <a:ext cx="2207963" cy="4741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"/>
              </a:spcBef>
              <a:buNone/>
              <a:defRPr sz="918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918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Ville / département</a:t>
            </a:r>
          </a:p>
        </p:txBody>
      </p:sp>
      <p:sp>
        <p:nvSpPr>
          <p:cNvPr id="46" name="Espace réservé du texte 29"/>
          <p:cNvSpPr>
            <a:spLocks noGrp="1"/>
          </p:cNvSpPr>
          <p:nvPr>
            <p:ph type="body" sz="quarter" idx="23" hasCustomPrompt="1"/>
          </p:nvPr>
        </p:nvSpPr>
        <p:spPr>
          <a:xfrm>
            <a:off x="-1121" y="5175027"/>
            <a:ext cx="2207963" cy="2387824"/>
          </a:xfrm>
          <a:prstGeom prst="rect">
            <a:avLst/>
          </a:prstGeom>
        </p:spPr>
        <p:txBody>
          <a:bodyPr wrap="square"/>
          <a:lstStyle>
            <a:lvl1pPr marL="0" indent="0">
              <a:lnSpc>
                <a:spcPct val="100000"/>
              </a:lnSpc>
              <a:spcBef>
                <a:spcPts val="220"/>
              </a:spcBef>
              <a:buNone/>
              <a:defRPr sz="831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787"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787"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787"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787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Protocole</a:t>
            </a:r>
          </a:p>
        </p:txBody>
      </p:sp>
      <p:sp>
        <p:nvSpPr>
          <p:cNvPr id="47" name="Espace réservé du texte 31"/>
          <p:cNvSpPr>
            <a:spLocks noGrp="1"/>
          </p:cNvSpPr>
          <p:nvPr>
            <p:ph type="body" sz="quarter" idx="17" hasCustomPrompt="1"/>
          </p:nvPr>
        </p:nvSpPr>
        <p:spPr>
          <a:xfrm>
            <a:off x="2760" y="4585419"/>
            <a:ext cx="2228644" cy="460584"/>
          </a:xfrm>
          <a:prstGeom prst="rect">
            <a:avLst/>
          </a:prstGeom>
        </p:spPr>
        <p:txBody>
          <a:bodyPr wrap="square"/>
          <a:lstStyle>
            <a:lvl1pPr marL="0" indent="0">
              <a:spcBef>
                <a:spcPts val="220"/>
              </a:spcBef>
              <a:buNone/>
              <a:defRPr sz="918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918">
                <a:solidFill>
                  <a:schemeClr val="bg1"/>
                </a:solidFill>
              </a:defRPr>
            </a:lvl2pPr>
            <a:lvl3pPr>
              <a:buNone/>
              <a:defRPr sz="918">
                <a:solidFill>
                  <a:schemeClr val="bg1"/>
                </a:solidFill>
              </a:defRPr>
            </a:lvl3pPr>
            <a:lvl4pPr>
              <a:buNone/>
              <a:defRPr sz="918">
                <a:solidFill>
                  <a:schemeClr val="bg1"/>
                </a:solidFill>
              </a:defRPr>
            </a:lvl4pPr>
            <a:lvl5pPr>
              <a:buNone/>
              <a:defRPr sz="91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Type parcelle et nombre de répétitions</a:t>
            </a:r>
          </a:p>
        </p:txBody>
      </p:sp>
      <p:sp>
        <p:nvSpPr>
          <p:cNvPr id="48" name="ZoneTexte 47"/>
          <p:cNvSpPr txBox="1"/>
          <p:nvPr userDrawn="1"/>
        </p:nvSpPr>
        <p:spPr>
          <a:xfrm>
            <a:off x="2760" y="3090227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Realizado por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2760" y="3845445"/>
            <a:ext cx="123147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Lugar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 </a:t>
            </a:r>
          </a:p>
        </p:txBody>
      </p:sp>
      <p:sp>
        <p:nvSpPr>
          <p:cNvPr id="50" name="ZoneTexte 49"/>
          <p:cNvSpPr txBox="1"/>
          <p:nvPr userDrawn="1"/>
        </p:nvSpPr>
        <p:spPr>
          <a:xfrm>
            <a:off x="0" y="4336985"/>
            <a:ext cx="1234236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Tipo de ensayo: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" y="4910997"/>
            <a:ext cx="1590673" cy="28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24" b="1" u="sng" dirty="0">
                <a:solidFill>
                  <a:schemeClr val="tx1"/>
                </a:solidFill>
                <a:latin typeface="+mj-lt"/>
              </a:rPr>
              <a:t>Protocolo</a:t>
            </a:r>
            <a:r>
              <a:rPr lang="fr-FR" sz="1224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52" name="Espace réservé du texte 38"/>
          <p:cNvSpPr>
            <a:spLocks noGrp="1"/>
          </p:cNvSpPr>
          <p:nvPr>
            <p:ph type="body" sz="quarter" idx="19" hasCustomPrompt="1"/>
          </p:nvPr>
        </p:nvSpPr>
        <p:spPr>
          <a:xfrm>
            <a:off x="3881" y="1175014"/>
            <a:ext cx="1624236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Application Foliaire ou sol</a:t>
            </a:r>
          </a:p>
        </p:txBody>
      </p:sp>
      <p:grpSp>
        <p:nvGrpSpPr>
          <p:cNvPr id="53" name="Groupe 52"/>
          <p:cNvGrpSpPr/>
          <p:nvPr userDrawn="1"/>
        </p:nvGrpSpPr>
        <p:grpSpPr>
          <a:xfrm>
            <a:off x="-27602" y="754545"/>
            <a:ext cx="1418978" cy="1960922"/>
            <a:chOff x="-36002" y="736472"/>
            <a:chExt cx="1622655" cy="1152326"/>
          </a:xfrm>
        </p:grpSpPr>
        <p:sp>
          <p:nvSpPr>
            <p:cNvPr id="54" name="ZoneTexte 53"/>
            <p:cNvSpPr txBox="1"/>
            <p:nvPr userDrawn="1"/>
          </p:nvSpPr>
          <p:spPr>
            <a:xfrm>
              <a:off x="-36002" y="1178193"/>
              <a:ext cx="1622655" cy="7106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GB" sz="1224" b="1" dirty="0"/>
                <a:t>Cultivo</a:t>
              </a:r>
              <a:r>
                <a:rPr lang="en-GB" sz="1224" b="0" dirty="0"/>
                <a:t>:</a:t>
              </a:r>
              <a:endParaRPr lang="fr-FR" sz="1224" b="0" dirty="0"/>
            </a:p>
            <a:p>
              <a:r>
                <a:rPr lang="en-GB" sz="1049" b="0" dirty="0"/>
                <a:t>Variedad:</a:t>
              </a:r>
            </a:p>
            <a:p>
              <a:endParaRPr lang="en-GB" sz="1049" b="0" dirty="0"/>
            </a:p>
            <a:p>
              <a:r>
                <a:rPr lang="en-GB" sz="1049" b="0" dirty="0"/>
                <a:t>Suelo : </a:t>
              </a:r>
            </a:p>
            <a:p>
              <a:r>
                <a:rPr lang="en-GB" sz="962" b="0" dirty="0"/>
                <a:t>Densidad de plantación :</a:t>
              </a:r>
            </a:p>
            <a:p>
              <a:r>
                <a:rPr lang="en-GB" sz="962" b="0" dirty="0"/>
                <a:t>Fecha de plantación : </a:t>
              </a:r>
            </a:p>
            <a:p>
              <a:r>
                <a:rPr lang="en-GB" sz="962" b="0" dirty="0"/>
                <a:t>Fecha de la cosecha </a:t>
              </a:r>
              <a:endParaRPr lang="fr-FR" sz="1049" b="0" dirty="0"/>
            </a:p>
          </p:txBody>
        </p:sp>
        <p:sp>
          <p:nvSpPr>
            <p:cNvPr id="55" name="ZoneTexte 54"/>
            <p:cNvSpPr txBox="1"/>
            <p:nvPr userDrawn="1"/>
          </p:nvSpPr>
          <p:spPr>
            <a:xfrm>
              <a:off x="0" y="736472"/>
              <a:ext cx="1197524" cy="244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99" dirty="0"/>
                <a:t>ENSAYO</a:t>
              </a:r>
            </a:p>
          </p:txBody>
        </p:sp>
      </p:grpSp>
      <p:sp>
        <p:nvSpPr>
          <p:cNvPr id="56" name="Espace réservé du texte 38"/>
          <p:cNvSpPr>
            <a:spLocks noGrp="1"/>
          </p:cNvSpPr>
          <p:nvPr>
            <p:ph type="body" sz="quarter" idx="24" hasCustomPrompt="1"/>
          </p:nvPr>
        </p:nvSpPr>
        <p:spPr>
          <a:xfrm>
            <a:off x="522964" y="1534383"/>
            <a:ext cx="1788711" cy="219779"/>
          </a:xfrm>
          <a:prstGeom prst="rect">
            <a:avLst/>
          </a:prstGeom>
        </p:spPr>
        <p:txBody>
          <a:bodyPr/>
          <a:lstStyle>
            <a:lvl1pPr algn="l">
              <a:buNone/>
              <a:defRPr sz="1049" b="1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sz="1224" dirty="0"/>
              <a:t>Culture</a:t>
            </a:r>
            <a:endParaRPr lang="fr-FR" dirty="0"/>
          </a:p>
        </p:txBody>
      </p:sp>
      <p:sp>
        <p:nvSpPr>
          <p:cNvPr id="57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338315" y="2168217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Type de sol</a:t>
            </a:r>
          </a:p>
        </p:txBody>
      </p:sp>
      <p:sp>
        <p:nvSpPr>
          <p:cNvPr id="67" name="Espace réservé du texte 2"/>
          <p:cNvSpPr>
            <a:spLocks noGrp="1"/>
          </p:cNvSpPr>
          <p:nvPr>
            <p:ph type="body" sz="quarter" idx="29" hasCustomPrompt="1"/>
          </p:nvPr>
        </p:nvSpPr>
        <p:spPr>
          <a:xfrm>
            <a:off x="546979" y="1775422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62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Variété</a:t>
            </a:r>
            <a:endParaRPr lang="en-GB" dirty="0"/>
          </a:p>
        </p:txBody>
      </p:sp>
      <p:sp>
        <p:nvSpPr>
          <p:cNvPr id="68" name="Espace réservé du texte 2"/>
          <p:cNvSpPr>
            <a:spLocks noGrp="1"/>
          </p:cNvSpPr>
          <p:nvPr>
            <p:ph type="body" sz="quarter" idx="30" hasCustomPrompt="1"/>
          </p:nvPr>
        </p:nvSpPr>
        <p:spPr>
          <a:xfrm>
            <a:off x="1157803" y="2545773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69" name="Espace réservé du texte 2"/>
          <p:cNvSpPr>
            <a:spLocks noGrp="1"/>
          </p:cNvSpPr>
          <p:nvPr>
            <p:ph type="body" sz="quarter" idx="31" hasCustomPrompt="1"/>
          </p:nvPr>
        </p:nvSpPr>
        <p:spPr>
          <a:xfrm>
            <a:off x="1157803" y="2769386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Jj</a:t>
            </a:r>
            <a:r>
              <a:rPr lang="en-GB" dirty="0"/>
              <a:t>/mm/</a:t>
            </a:r>
            <a:r>
              <a:rPr lang="en-GB" dirty="0" err="1"/>
              <a:t>aaaa</a:t>
            </a:r>
            <a:endParaRPr lang="en-GB" dirty="0"/>
          </a:p>
        </p:txBody>
      </p:sp>
      <p:sp>
        <p:nvSpPr>
          <p:cNvPr id="70" name="Espace réservé du texte 2"/>
          <p:cNvSpPr>
            <a:spLocks noGrp="1"/>
          </p:cNvSpPr>
          <p:nvPr>
            <p:ph type="body" sz="quarter" idx="32" hasCustomPrompt="1"/>
          </p:nvPr>
        </p:nvSpPr>
        <p:spPr>
          <a:xfrm>
            <a:off x="1218884" y="2368610"/>
            <a:ext cx="1268834" cy="214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918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Densité</a:t>
            </a:r>
            <a:r>
              <a:rPr lang="en-GB" dirty="0"/>
              <a:t> de plantation</a:t>
            </a:r>
          </a:p>
        </p:txBody>
      </p:sp>
      <p:sp>
        <p:nvSpPr>
          <p:cNvPr id="71" name="Espace réservé du texte 2"/>
          <p:cNvSpPr>
            <a:spLocks noGrp="1"/>
          </p:cNvSpPr>
          <p:nvPr>
            <p:ph type="body" sz="quarter" idx="33" hasCustomPrompt="1"/>
          </p:nvPr>
        </p:nvSpPr>
        <p:spPr>
          <a:xfrm>
            <a:off x="896400" y="780468"/>
            <a:ext cx="866259" cy="256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0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 err="1"/>
              <a:t>année</a:t>
            </a:r>
            <a:endParaRPr lang="en-GB" dirty="0"/>
          </a:p>
        </p:txBody>
      </p:sp>
      <p:sp>
        <p:nvSpPr>
          <p:cNvPr id="72" name="Espace réservé du texte 38"/>
          <p:cNvSpPr>
            <a:spLocks noGrp="1"/>
          </p:cNvSpPr>
          <p:nvPr>
            <p:ph type="body" sz="quarter" idx="34" hasCustomPrompt="1"/>
          </p:nvPr>
        </p:nvSpPr>
        <p:spPr>
          <a:xfrm>
            <a:off x="2371595" y="102487"/>
            <a:ext cx="5408078" cy="677980"/>
          </a:xfrm>
          <a:prstGeom prst="rect">
            <a:avLst/>
          </a:prstGeom>
        </p:spPr>
        <p:txBody>
          <a:bodyPr/>
          <a:lstStyle>
            <a:lvl1pPr algn="l">
              <a:buNone/>
              <a:defRPr sz="3848" b="1" baseline="0">
                <a:solidFill>
                  <a:srgbClr val="064646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NOM DU PRODUIT</a:t>
            </a:r>
          </a:p>
        </p:txBody>
      </p:sp>
      <p:sp>
        <p:nvSpPr>
          <p:cNvPr id="73" name="ZoneTexte 72"/>
          <p:cNvSpPr txBox="1"/>
          <p:nvPr userDrawn="1"/>
        </p:nvSpPr>
        <p:spPr>
          <a:xfrm>
            <a:off x="2841434" y="823460"/>
            <a:ext cx="130266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>
                <a:solidFill>
                  <a:srgbClr val="064646"/>
                </a:solidFill>
              </a:rPr>
              <a:t>Objectivo:</a:t>
            </a:r>
          </a:p>
        </p:txBody>
      </p:sp>
      <p:sp>
        <p:nvSpPr>
          <p:cNvPr id="74" name="Espace réservé du texte 38"/>
          <p:cNvSpPr>
            <a:spLocks noGrp="1"/>
          </p:cNvSpPr>
          <p:nvPr>
            <p:ph type="body" sz="quarter" idx="35" hasCustomPrompt="1"/>
          </p:nvPr>
        </p:nvSpPr>
        <p:spPr>
          <a:xfrm>
            <a:off x="3999192" y="940927"/>
            <a:ext cx="4885517" cy="315119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Objectif de l’essai</a:t>
            </a:r>
          </a:p>
        </p:txBody>
      </p:sp>
      <p:sp>
        <p:nvSpPr>
          <p:cNvPr id="75" name="ZoneTexte 74"/>
          <p:cNvSpPr txBox="1"/>
          <p:nvPr userDrawn="1"/>
        </p:nvSpPr>
        <p:spPr>
          <a:xfrm>
            <a:off x="2458282" y="5374638"/>
            <a:ext cx="1454244" cy="41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99" dirty="0" err="1">
                <a:solidFill>
                  <a:srgbClr val="064646"/>
                </a:solidFill>
              </a:rPr>
              <a:t>Conclusión</a:t>
            </a:r>
            <a:r>
              <a:rPr lang="en-GB" sz="2099" dirty="0">
                <a:solidFill>
                  <a:srgbClr val="064646"/>
                </a:solidFill>
              </a:rPr>
              <a:t>:</a:t>
            </a:r>
          </a:p>
        </p:txBody>
      </p:sp>
      <p:sp>
        <p:nvSpPr>
          <p:cNvPr id="76" name="Espace réservé du texte 38"/>
          <p:cNvSpPr>
            <a:spLocks noGrp="1"/>
          </p:cNvSpPr>
          <p:nvPr>
            <p:ph type="body" sz="quarter" idx="36" hasCustomPrompt="1"/>
          </p:nvPr>
        </p:nvSpPr>
        <p:spPr>
          <a:xfrm>
            <a:off x="2544321" y="5824180"/>
            <a:ext cx="7889659" cy="1626627"/>
          </a:xfrm>
          <a:prstGeom prst="rect">
            <a:avLst/>
          </a:prstGeom>
        </p:spPr>
        <p:txBody>
          <a:bodyPr/>
          <a:lstStyle>
            <a:lvl1pPr algn="l">
              <a:buNone/>
              <a:defRPr sz="1399" baseline="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2pPr>
            <a:lvl3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3pPr>
            <a:lvl4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4pPr>
            <a:lvl5pPr>
              <a:buNone/>
              <a:defRPr sz="1224">
                <a:solidFill>
                  <a:schemeClr val="bg1"/>
                </a:solidFill>
                <a:latin typeface="Barmeno Regular" pitchFamily="34" charset="0"/>
              </a:defRPr>
            </a:lvl5pPr>
          </a:lstStyle>
          <a:p>
            <a:pPr lvl="0"/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24609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706" y="1237717"/>
            <a:ext cx="7996238" cy="2632992"/>
          </a:xfrm>
        </p:spPr>
        <p:txBody>
          <a:bodyPr anchor="b"/>
          <a:lstStyle>
            <a:lvl1pPr algn="ctr">
              <a:defRPr sz="524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2706" y="3972247"/>
            <a:ext cx="7996238" cy="1825938"/>
          </a:xfrm>
        </p:spPr>
        <p:txBody>
          <a:bodyPr/>
          <a:lstStyle>
            <a:lvl1pPr marL="0" indent="0" algn="ctr">
              <a:buNone/>
              <a:defRPr sz="2099"/>
            </a:lvl1pPr>
            <a:lvl2pPr marL="399821" indent="0" algn="ctr">
              <a:buNone/>
              <a:defRPr sz="1749"/>
            </a:lvl2pPr>
            <a:lvl3pPr marL="799643" indent="0" algn="ctr">
              <a:buNone/>
              <a:defRPr sz="1574"/>
            </a:lvl3pPr>
            <a:lvl4pPr marL="1199464" indent="0" algn="ctr">
              <a:buNone/>
              <a:defRPr sz="1399"/>
            </a:lvl4pPr>
            <a:lvl5pPr marL="1599286" indent="0" algn="ctr">
              <a:buNone/>
              <a:defRPr sz="1399"/>
            </a:lvl5pPr>
            <a:lvl6pPr marL="1999107" indent="0" algn="ctr">
              <a:buNone/>
              <a:defRPr sz="1399"/>
            </a:lvl6pPr>
            <a:lvl7pPr marL="2398928" indent="0" algn="ctr">
              <a:buNone/>
              <a:defRPr sz="1399"/>
            </a:lvl7pPr>
            <a:lvl8pPr marL="2798750" indent="0" algn="ctr">
              <a:buNone/>
              <a:defRPr sz="1399"/>
            </a:lvl8pPr>
            <a:lvl9pPr marL="3198571" indent="0" algn="ctr">
              <a:buNone/>
              <a:defRPr sz="1399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63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706" y="1237717"/>
            <a:ext cx="7996238" cy="2632992"/>
          </a:xfrm>
        </p:spPr>
        <p:txBody>
          <a:bodyPr anchor="b"/>
          <a:lstStyle>
            <a:lvl1pPr algn="ctr">
              <a:defRPr sz="524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2706" y="3972247"/>
            <a:ext cx="7996238" cy="1825938"/>
          </a:xfrm>
        </p:spPr>
        <p:txBody>
          <a:bodyPr/>
          <a:lstStyle>
            <a:lvl1pPr marL="0" indent="0" algn="ctr">
              <a:buNone/>
              <a:defRPr sz="2099"/>
            </a:lvl1pPr>
            <a:lvl2pPr marL="399821" indent="0" algn="ctr">
              <a:buNone/>
              <a:defRPr sz="1749"/>
            </a:lvl2pPr>
            <a:lvl3pPr marL="799643" indent="0" algn="ctr">
              <a:buNone/>
              <a:defRPr sz="1574"/>
            </a:lvl3pPr>
            <a:lvl4pPr marL="1199464" indent="0" algn="ctr">
              <a:buNone/>
              <a:defRPr sz="1399"/>
            </a:lvl4pPr>
            <a:lvl5pPr marL="1599286" indent="0" algn="ctr">
              <a:buNone/>
              <a:defRPr sz="1399"/>
            </a:lvl5pPr>
            <a:lvl6pPr marL="1999107" indent="0" algn="ctr">
              <a:buNone/>
              <a:defRPr sz="1399"/>
            </a:lvl6pPr>
            <a:lvl7pPr marL="2398928" indent="0" algn="ctr">
              <a:buNone/>
              <a:defRPr sz="1399"/>
            </a:lvl7pPr>
            <a:lvl8pPr marL="2798750" indent="0" algn="ctr">
              <a:buNone/>
              <a:defRPr sz="1399"/>
            </a:lvl8pPr>
            <a:lvl9pPr marL="3198571" indent="0" algn="ctr">
              <a:buNone/>
              <a:defRPr sz="1399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1453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2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436" y="1885462"/>
            <a:ext cx="9195673" cy="3145935"/>
          </a:xfrm>
        </p:spPr>
        <p:txBody>
          <a:bodyPr anchor="b"/>
          <a:lstStyle>
            <a:lvl1pPr>
              <a:defRPr sz="524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7436" y="5061158"/>
            <a:ext cx="9195673" cy="1654373"/>
          </a:xfrm>
        </p:spPr>
        <p:txBody>
          <a:bodyPr/>
          <a:lstStyle>
            <a:lvl1pPr marL="0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1pPr>
            <a:lvl2pPr marL="399821" indent="0">
              <a:buNone/>
              <a:defRPr sz="1749">
                <a:solidFill>
                  <a:schemeClr val="tx1">
                    <a:tint val="75000"/>
                  </a:schemeClr>
                </a:solidFill>
              </a:defRPr>
            </a:lvl2pPr>
            <a:lvl3pPr marL="799643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3pPr>
            <a:lvl4pPr marL="1199464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4pPr>
            <a:lvl5pPr marL="1599286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5pPr>
            <a:lvl6pPr marL="1999107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6pPr>
            <a:lvl7pPr marL="2398928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7pPr>
            <a:lvl8pPr marL="2798750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8pPr>
            <a:lvl9pPr marL="3198571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2399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989" y="2013259"/>
            <a:ext cx="4531201" cy="479855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460" y="2013259"/>
            <a:ext cx="4531201" cy="479855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5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77" y="402652"/>
            <a:ext cx="9195673" cy="146180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4378" y="1853949"/>
            <a:ext cx="4510377" cy="908592"/>
          </a:xfrm>
        </p:spPr>
        <p:txBody>
          <a:bodyPr anchor="b"/>
          <a:lstStyle>
            <a:lvl1pPr marL="0" indent="0">
              <a:buNone/>
              <a:defRPr sz="2099" b="1"/>
            </a:lvl1pPr>
            <a:lvl2pPr marL="399821" indent="0">
              <a:buNone/>
              <a:defRPr sz="1749" b="1"/>
            </a:lvl2pPr>
            <a:lvl3pPr marL="799643" indent="0">
              <a:buNone/>
              <a:defRPr sz="1574" b="1"/>
            </a:lvl3pPr>
            <a:lvl4pPr marL="1199464" indent="0">
              <a:buNone/>
              <a:defRPr sz="1399" b="1"/>
            </a:lvl4pPr>
            <a:lvl5pPr marL="1599286" indent="0">
              <a:buNone/>
              <a:defRPr sz="1399" b="1"/>
            </a:lvl5pPr>
            <a:lvl6pPr marL="1999107" indent="0">
              <a:buNone/>
              <a:defRPr sz="1399" b="1"/>
            </a:lvl6pPr>
            <a:lvl7pPr marL="2398928" indent="0">
              <a:buNone/>
              <a:defRPr sz="1399" b="1"/>
            </a:lvl7pPr>
            <a:lvl8pPr marL="2798750" indent="0">
              <a:buNone/>
              <a:defRPr sz="1399" b="1"/>
            </a:lvl8pPr>
            <a:lvl9pPr marL="3198571" indent="0">
              <a:buNone/>
              <a:defRPr sz="1399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4378" y="2762541"/>
            <a:ext cx="4510377" cy="40632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97460" y="1853949"/>
            <a:ext cx="4532590" cy="908592"/>
          </a:xfrm>
        </p:spPr>
        <p:txBody>
          <a:bodyPr anchor="b"/>
          <a:lstStyle>
            <a:lvl1pPr marL="0" indent="0">
              <a:buNone/>
              <a:defRPr sz="2099" b="1"/>
            </a:lvl1pPr>
            <a:lvl2pPr marL="399821" indent="0">
              <a:buNone/>
              <a:defRPr sz="1749" b="1"/>
            </a:lvl2pPr>
            <a:lvl3pPr marL="799643" indent="0">
              <a:buNone/>
              <a:defRPr sz="1574" b="1"/>
            </a:lvl3pPr>
            <a:lvl4pPr marL="1199464" indent="0">
              <a:buNone/>
              <a:defRPr sz="1399" b="1"/>
            </a:lvl4pPr>
            <a:lvl5pPr marL="1599286" indent="0">
              <a:buNone/>
              <a:defRPr sz="1399" b="1"/>
            </a:lvl5pPr>
            <a:lvl6pPr marL="1999107" indent="0">
              <a:buNone/>
              <a:defRPr sz="1399" b="1"/>
            </a:lvl6pPr>
            <a:lvl7pPr marL="2398928" indent="0">
              <a:buNone/>
              <a:defRPr sz="1399" b="1"/>
            </a:lvl7pPr>
            <a:lvl8pPr marL="2798750" indent="0">
              <a:buNone/>
              <a:defRPr sz="1399" b="1"/>
            </a:lvl8pPr>
            <a:lvl9pPr marL="3198571" indent="0">
              <a:buNone/>
              <a:defRPr sz="1399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97460" y="2762541"/>
            <a:ext cx="4532590" cy="40632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9852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046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7938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78" y="504190"/>
            <a:ext cx="3438659" cy="1764665"/>
          </a:xfrm>
        </p:spPr>
        <p:txBody>
          <a:bodyPr anchor="b"/>
          <a:lstStyle>
            <a:lvl1pPr>
              <a:defRPr sz="279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590" y="1088911"/>
            <a:ext cx="5397460" cy="5374525"/>
          </a:xfrm>
        </p:spPr>
        <p:txBody>
          <a:bodyPr/>
          <a:lstStyle>
            <a:lvl1pPr>
              <a:defRPr sz="2798"/>
            </a:lvl1pPr>
            <a:lvl2pPr>
              <a:defRPr sz="2449"/>
            </a:lvl2pPr>
            <a:lvl3pPr>
              <a:defRPr sz="2099"/>
            </a:lvl3pPr>
            <a:lvl4pPr>
              <a:defRPr sz="1749"/>
            </a:lvl4pPr>
            <a:lvl5pPr>
              <a:defRPr sz="1749"/>
            </a:lvl5pPr>
            <a:lvl6pPr>
              <a:defRPr sz="1749"/>
            </a:lvl6pPr>
            <a:lvl7pPr>
              <a:defRPr sz="1749"/>
            </a:lvl7pPr>
            <a:lvl8pPr>
              <a:defRPr sz="1749"/>
            </a:lvl8pPr>
            <a:lvl9pPr>
              <a:defRPr sz="174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78" y="2268855"/>
            <a:ext cx="3438659" cy="4203335"/>
          </a:xfrm>
        </p:spPr>
        <p:txBody>
          <a:bodyPr/>
          <a:lstStyle>
            <a:lvl1pPr marL="0" indent="0">
              <a:buNone/>
              <a:defRPr sz="1399"/>
            </a:lvl1pPr>
            <a:lvl2pPr marL="399821" indent="0">
              <a:buNone/>
              <a:defRPr sz="1224"/>
            </a:lvl2pPr>
            <a:lvl3pPr marL="799643" indent="0">
              <a:buNone/>
              <a:defRPr sz="1049"/>
            </a:lvl3pPr>
            <a:lvl4pPr marL="1199464" indent="0">
              <a:buNone/>
              <a:defRPr sz="874"/>
            </a:lvl4pPr>
            <a:lvl5pPr marL="1599286" indent="0">
              <a:buNone/>
              <a:defRPr sz="874"/>
            </a:lvl5pPr>
            <a:lvl6pPr marL="1999107" indent="0">
              <a:buNone/>
              <a:defRPr sz="874"/>
            </a:lvl6pPr>
            <a:lvl7pPr marL="2398928" indent="0">
              <a:buNone/>
              <a:defRPr sz="874"/>
            </a:lvl7pPr>
            <a:lvl8pPr marL="2798750" indent="0">
              <a:buNone/>
              <a:defRPr sz="874"/>
            </a:lvl8pPr>
            <a:lvl9pPr marL="3198571" indent="0">
              <a:buNone/>
              <a:defRPr sz="874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3674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78" y="504190"/>
            <a:ext cx="3438659" cy="1764665"/>
          </a:xfrm>
        </p:spPr>
        <p:txBody>
          <a:bodyPr anchor="b"/>
          <a:lstStyle>
            <a:lvl1pPr>
              <a:defRPr sz="279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32590" y="1088911"/>
            <a:ext cx="5397460" cy="5374525"/>
          </a:xfrm>
        </p:spPr>
        <p:txBody>
          <a:bodyPr anchor="t"/>
          <a:lstStyle>
            <a:lvl1pPr marL="0" indent="0">
              <a:buNone/>
              <a:defRPr sz="2798"/>
            </a:lvl1pPr>
            <a:lvl2pPr marL="399821" indent="0">
              <a:buNone/>
              <a:defRPr sz="2449"/>
            </a:lvl2pPr>
            <a:lvl3pPr marL="799643" indent="0">
              <a:buNone/>
              <a:defRPr sz="2099"/>
            </a:lvl3pPr>
            <a:lvl4pPr marL="1199464" indent="0">
              <a:buNone/>
              <a:defRPr sz="1749"/>
            </a:lvl4pPr>
            <a:lvl5pPr marL="1599286" indent="0">
              <a:buNone/>
              <a:defRPr sz="1749"/>
            </a:lvl5pPr>
            <a:lvl6pPr marL="1999107" indent="0">
              <a:buNone/>
              <a:defRPr sz="1749"/>
            </a:lvl6pPr>
            <a:lvl7pPr marL="2398928" indent="0">
              <a:buNone/>
              <a:defRPr sz="1749"/>
            </a:lvl7pPr>
            <a:lvl8pPr marL="2798750" indent="0">
              <a:buNone/>
              <a:defRPr sz="1749"/>
            </a:lvl8pPr>
            <a:lvl9pPr marL="3198571" indent="0">
              <a:buNone/>
              <a:defRPr sz="174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78" y="2268855"/>
            <a:ext cx="3438659" cy="4203335"/>
          </a:xfrm>
        </p:spPr>
        <p:txBody>
          <a:bodyPr/>
          <a:lstStyle>
            <a:lvl1pPr marL="0" indent="0">
              <a:buNone/>
              <a:defRPr sz="1399"/>
            </a:lvl1pPr>
            <a:lvl2pPr marL="399821" indent="0">
              <a:buNone/>
              <a:defRPr sz="1224"/>
            </a:lvl2pPr>
            <a:lvl3pPr marL="799643" indent="0">
              <a:buNone/>
              <a:defRPr sz="1049"/>
            </a:lvl3pPr>
            <a:lvl4pPr marL="1199464" indent="0">
              <a:buNone/>
              <a:defRPr sz="874"/>
            </a:lvl4pPr>
            <a:lvl5pPr marL="1599286" indent="0">
              <a:buNone/>
              <a:defRPr sz="874"/>
            </a:lvl5pPr>
            <a:lvl6pPr marL="1999107" indent="0">
              <a:buNone/>
              <a:defRPr sz="874"/>
            </a:lvl6pPr>
            <a:lvl7pPr marL="2398928" indent="0">
              <a:buNone/>
              <a:defRPr sz="874"/>
            </a:lvl7pPr>
            <a:lvl8pPr marL="2798750" indent="0">
              <a:buNone/>
              <a:defRPr sz="874"/>
            </a:lvl8pPr>
            <a:lvl9pPr marL="3198571" indent="0">
              <a:buNone/>
              <a:defRPr sz="874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1074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6350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9743" y="402652"/>
            <a:ext cx="2298918" cy="640916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989" y="402652"/>
            <a:ext cx="6763484" cy="6409166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9450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40E98D3-223E-FD4D-8C13-329C7C1860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3000"/>
          </a:blip>
          <a:srcRect l="10940" b="6052"/>
          <a:stretch/>
        </p:blipFill>
        <p:spPr>
          <a:xfrm>
            <a:off x="-13988" y="5069445"/>
            <a:ext cx="2499129" cy="24934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277EE4-E78B-C844-B675-ACF407786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85142" y="7065009"/>
            <a:ext cx="1185055" cy="40654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896703B-38E3-3541-80AA-E764D9609461}"/>
              </a:ext>
            </a:extLst>
          </p:cNvPr>
          <p:cNvSpPr/>
          <p:nvPr userDrawn="1"/>
        </p:nvSpPr>
        <p:spPr>
          <a:xfrm>
            <a:off x="-10490" y="-4"/>
            <a:ext cx="2959795" cy="7562853"/>
          </a:xfrm>
          <a:prstGeom prst="rect">
            <a:avLst/>
          </a:prstGeom>
          <a:solidFill>
            <a:srgbClr val="0046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2559" tIns="31280" rIns="62559" bIns="31280" rtlCol="0" anchor="ctr"/>
          <a:lstStyle/>
          <a:p>
            <a:pPr algn="ctr"/>
            <a:endParaRPr lang="fr-FR" sz="1749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pic>
        <p:nvPicPr>
          <p:cNvPr id="26" name="Image 25" descr="Nouveau Logo AGN-CMJN.png">
            <a:extLst>
              <a:ext uri="{FF2B5EF4-FFF2-40B4-BE49-F238E27FC236}">
                <a16:creationId xmlns:a16="http://schemas.microsoft.com/office/drawing/2014/main" id="{A0CD53F1-09F7-CD40-B09C-11957C3FB8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2" y="294959"/>
            <a:ext cx="2371844" cy="88801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40E98D3-223E-FD4D-8C13-329C7C1860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3000"/>
          </a:blip>
          <a:srcRect l="10940" b="6052"/>
          <a:stretch/>
        </p:blipFill>
        <p:spPr>
          <a:xfrm>
            <a:off x="-92824" y="5069445"/>
            <a:ext cx="1874346" cy="249340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F90F0CB-E611-1A43-AE48-F2E2F8ECFA0A}"/>
              </a:ext>
            </a:extLst>
          </p:cNvPr>
          <p:cNvSpPr txBox="1"/>
          <p:nvPr userDrawn="1"/>
        </p:nvSpPr>
        <p:spPr>
          <a:xfrm>
            <a:off x="844349" y="1818043"/>
            <a:ext cx="2330698" cy="1400135"/>
          </a:xfrm>
          <a:prstGeom prst="rect">
            <a:avLst/>
          </a:prstGeom>
          <a:noFill/>
        </p:spPr>
        <p:txBody>
          <a:bodyPr wrap="square" lIns="91192" tIns="45597" rIns="91192" bIns="45597" rtlCol="0">
            <a:spAutoFit/>
          </a:bodyPr>
          <a:lstStyle/>
          <a:p>
            <a:pPr>
              <a:lnSpc>
                <a:spcPts val="3358"/>
              </a:lnSpc>
            </a:pPr>
            <a:r>
              <a:rPr lang="fr-FR" sz="3935" dirty="0">
                <a:solidFill>
                  <a:srgbClr val="17ABBD"/>
                </a:solidFill>
                <a:latin typeface="Proxima Nova Alt Bd"/>
                <a:cs typeface="Proxima Nova Alt Bd"/>
              </a:rPr>
              <a:t>AMINO</a:t>
            </a:r>
          </a:p>
          <a:p>
            <a:pPr>
              <a:lnSpc>
                <a:spcPts val="3358"/>
              </a:lnSpc>
            </a:pPr>
            <a:r>
              <a:rPr lang="fr-FR" sz="2798" dirty="0">
                <a:solidFill>
                  <a:prstClr val="white"/>
                </a:solidFill>
                <a:latin typeface="Proxima Nova Alt Bd"/>
                <a:cs typeface="Proxima Nova Alt Bd"/>
              </a:rPr>
              <a:t>ACIDS</a:t>
            </a:r>
          </a:p>
          <a:p>
            <a:pPr>
              <a:lnSpc>
                <a:spcPts val="3358"/>
              </a:lnSpc>
            </a:pPr>
            <a:endParaRPr lang="fr-FR" sz="3935" dirty="0">
              <a:solidFill>
                <a:srgbClr val="17ABBD"/>
              </a:solidFill>
              <a:latin typeface="Proxima Nova Alt Bd"/>
              <a:cs typeface="Proxima Nova Alt Bd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73CF142-8A09-F24F-BA51-259169E1E38E}"/>
              </a:ext>
            </a:extLst>
          </p:cNvPr>
          <p:cNvCxnSpPr/>
          <p:nvPr userDrawn="1"/>
        </p:nvCxnSpPr>
        <p:spPr>
          <a:xfrm flipH="1">
            <a:off x="613740" y="2920100"/>
            <a:ext cx="2335564" cy="0"/>
          </a:xfrm>
          <a:prstGeom prst="line">
            <a:avLst/>
          </a:prstGeom>
          <a:ln>
            <a:solidFill>
              <a:srgbClr val="17AB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86277EE4-E78B-C844-B675-ACF407786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2424" y="7061115"/>
            <a:ext cx="888791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92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40E98D3-223E-FD4D-8C13-329C7C1860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3000"/>
          </a:blip>
          <a:srcRect l="10940" b="6052"/>
          <a:stretch/>
        </p:blipFill>
        <p:spPr>
          <a:xfrm>
            <a:off x="-13988" y="5069445"/>
            <a:ext cx="2499129" cy="24934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277EE4-E78B-C844-B675-ACF407786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85142" y="7065009"/>
            <a:ext cx="1185055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425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0647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6579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7486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5800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3343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58409" y="14"/>
            <a:ext cx="8316958" cy="18702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643" tIns="41321" rIns="82643" bIns="41321" rtlCol="0" anchor="ctr"/>
          <a:lstStyle/>
          <a:p>
            <a:pPr algn="ctr" defTabSz="413301"/>
            <a:endParaRPr lang="fr-FR" sz="1665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88370" y="102813"/>
            <a:ext cx="569670" cy="3640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CCCC67-2BEC-B34E-9406-5D8DB0AD7C6E}"/>
              </a:ext>
            </a:extLst>
          </p:cNvPr>
          <p:cNvSpPr/>
          <p:nvPr userDrawn="1"/>
        </p:nvSpPr>
        <p:spPr>
          <a:xfrm>
            <a:off x="2" y="6"/>
            <a:ext cx="10675363" cy="1685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646" tIns="41324" rIns="82646" bIns="41324" rtlCol="0" anchor="ctr"/>
          <a:lstStyle/>
          <a:p>
            <a:pPr algn="ctr" defTabSz="413301"/>
            <a:endParaRPr lang="fr-FR" sz="1665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185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image" Target="../media/image8.jpeg"/><Relationship Id="rId3" Type="http://schemas.openxmlformats.org/officeDocument/2006/relationships/slideLayout" Target="../slideLayouts/slideLayout10.xml"/><Relationship Id="rId21" Type="http://schemas.openxmlformats.org/officeDocument/2006/relationships/image" Target="../media/image11.jpeg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image" Target="../media/image9.jpeg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09026" y="10"/>
            <a:ext cx="8166334" cy="16856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18" tIns="52108" rIns="104218" bIns="52108" rtlCol="0" anchor="ctr"/>
          <a:lstStyle/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88368" y="102812"/>
            <a:ext cx="569670" cy="364065"/>
          </a:xfrm>
          <a:prstGeom prst="rect">
            <a:avLst/>
          </a:prstGeom>
        </p:spPr>
      </p:pic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2642371" y="170741"/>
            <a:ext cx="8019290" cy="1260475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pic>
        <p:nvPicPr>
          <p:cNvPr id="11" name="Image 10" descr="Nouveau Logo AGN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987" y="571792"/>
            <a:ext cx="1746988" cy="49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66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6" r:id="rId2"/>
    <p:sldLayoutId id="2147483684" r:id="rId3"/>
  </p:sldLayoutIdLst>
  <p:txStyles>
    <p:titleStyle>
      <a:lvl1pPr algn="l" defTabSz="1042176" rtl="0" eaLnBrk="1" latinLnBrk="0" hangingPunct="1">
        <a:lnSpc>
          <a:spcPct val="90000"/>
        </a:lnSpc>
        <a:spcBef>
          <a:spcPct val="0"/>
        </a:spcBef>
        <a:buNone/>
        <a:defRPr sz="2700" b="1" i="0" kern="1200">
          <a:solidFill>
            <a:schemeClr val="bg1"/>
          </a:solidFill>
          <a:latin typeface="+mn-lt"/>
          <a:ea typeface="+mj-ea"/>
          <a:cs typeface="Myriad Pro"/>
        </a:defRPr>
      </a:lvl1pPr>
    </p:titleStyle>
    <p:bodyStyle>
      <a:lvl1pPr marL="260541" indent="-260541" algn="l" defTabSz="1042176" rtl="0" eaLnBrk="1" latinLnBrk="0" hangingPunct="1">
        <a:lnSpc>
          <a:spcPct val="90000"/>
        </a:lnSpc>
        <a:spcBef>
          <a:spcPts val="114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81630" indent="-260541" algn="l" defTabSz="104217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721" indent="-260541" algn="l" defTabSz="104217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23807" indent="-260541" algn="l" defTabSz="104217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894" indent="-260541" algn="l" defTabSz="104217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65982" indent="-260541" algn="l" defTabSz="104217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87071" indent="-260541" algn="l" defTabSz="104217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908157" indent="-260541" algn="l" defTabSz="104217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429245" indent="-260541" algn="l" defTabSz="104217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1090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176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262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351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05436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26526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47613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68702" algn="l" defTabSz="10421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09026" y="6"/>
            <a:ext cx="8166334" cy="16856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032" tIns="52015" rIns="104032" bIns="52015" rtlCol="0" anchor="ctr"/>
          <a:lstStyle/>
          <a:p>
            <a:pPr algn="ctr"/>
            <a:endParaRPr lang="fr-FR" sz="1996">
              <a:solidFill>
                <a:prstClr val="white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88368" y="102807"/>
            <a:ext cx="569670" cy="364065"/>
          </a:xfrm>
          <a:prstGeom prst="rect">
            <a:avLst/>
          </a:prstGeom>
        </p:spPr>
      </p:pic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2642368" y="170737"/>
            <a:ext cx="8019290" cy="1260475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pic>
        <p:nvPicPr>
          <p:cNvPr id="11" name="Image 10" descr="Nouveau Logo AGN.pn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988" y="571788"/>
            <a:ext cx="1746988" cy="49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3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</p:sldLayoutIdLst>
  <p:txStyles>
    <p:titleStyle>
      <a:lvl1pPr algn="l" defTabSz="1040300" rtl="0" eaLnBrk="1" latinLnBrk="0" hangingPunct="1">
        <a:lnSpc>
          <a:spcPct val="90000"/>
        </a:lnSpc>
        <a:spcBef>
          <a:spcPct val="0"/>
        </a:spcBef>
        <a:buNone/>
        <a:defRPr sz="2695" b="1" i="0" kern="1200">
          <a:solidFill>
            <a:schemeClr val="bg1"/>
          </a:solidFill>
          <a:latin typeface="+mn-lt"/>
          <a:ea typeface="+mj-ea"/>
          <a:cs typeface="Myriad Pro"/>
        </a:defRPr>
      </a:lvl1pPr>
    </p:titleStyle>
    <p:bodyStyle>
      <a:lvl1pPr marL="260072" indent="-260072" algn="l" defTabSz="1040300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Char char="•"/>
        <a:defRPr sz="3194" kern="1200">
          <a:solidFill>
            <a:schemeClr val="tx1"/>
          </a:solidFill>
          <a:latin typeface="+mn-lt"/>
          <a:ea typeface="+mn-ea"/>
          <a:cs typeface="+mn-cs"/>
        </a:defRPr>
      </a:lvl1pPr>
      <a:lvl2pPr marL="780223" indent="-260072" algn="l" defTabSz="1040300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2pPr>
      <a:lvl3pPr marL="1300376" indent="-260072" algn="l" defTabSz="1040300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296" kern="1200">
          <a:solidFill>
            <a:schemeClr val="tx1"/>
          </a:solidFill>
          <a:latin typeface="+mn-lt"/>
          <a:ea typeface="+mn-ea"/>
          <a:cs typeface="+mn-cs"/>
        </a:defRPr>
      </a:lvl3pPr>
      <a:lvl4pPr marL="1820524" indent="-260072" algn="l" defTabSz="1040300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4pPr>
      <a:lvl5pPr marL="2340673" indent="-260072" algn="l" defTabSz="1040300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5pPr>
      <a:lvl6pPr marL="2860823" indent="-260072" algn="l" defTabSz="1040300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6pPr>
      <a:lvl7pPr marL="3380974" indent="-260072" algn="l" defTabSz="1040300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7pPr>
      <a:lvl8pPr marL="3901122" indent="-260072" algn="l" defTabSz="1040300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8pPr>
      <a:lvl9pPr marL="4421272" indent="-260072" algn="l" defTabSz="1040300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1pPr>
      <a:lvl2pPr marL="520152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2pPr>
      <a:lvl3pPr marL="1040300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3pPr>
      <a:lvl4pPr marL="1560448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4pPr>
      <a:lvl5pPr marL="2080599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5pPr>
      <a:lvl6pPr marL="2600746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6pPr>
      <a:lvl7pPr marL="3120898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7pPr>
      <a:lvl8pPr marL="3641047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8pPr>
      <a:lvl9pPr marL="4161198" algn="l" defTabSz="1040300" rtl="0" eaLnBrk="1" latinLnBrk="0" hangingPunct="1">
        <a:defRPr sz="19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-11934" y="0"/>
            <a:ext cx="2365450" cy="7562850"/>
            <a:chOff x="3958614" y="272955"/>
            <a:chExt cx="2704981" cy="6858000"/>
          </a:xfrm>
        </p:grpSpPr>
        <p:pic>
          <p:nvPicPr>
            <p:cNvPr id="4" name="Image 3"/>
            <p:cNvPicPr>
              <a:picLocks noChangeAspect="1"/>
            </p:cNvPicPr>
            <p:nvPr userDrawn="1"/>
          </p:nvPicPr>
          <p:blipFill rotWithShape="1"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52" t="24800" r="835" b="22631"/>
            <a:stretch/>
          </p:blipFill>
          <p:spPr>
            <a:xfrm>
              <a:off x="3958614" y="272955"/>
              <a:ext cx="2704980" cy="2101934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 userDrawn="1"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842" t="22684" r="48996" b="50130"/>
            <a:stretch/>
          </p:blipFill>
          <p:spPr>
            <a:xfrm>
              <a:off x="3972261" y="5266529"/>
              <a:ext cx="2691333" cy="1864426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 userDrawn="1"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7449" t="40432" r="4964" b="31083"/>
            <a:stretch/>
          </p:blipFill>
          <p:spPr>
            <a:xfrm>
              <a:off x="3972262" y="2155772"/>
              <a:ext cx="2691333" cy="1953491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 userDrawn="1"/>
          </p:nvPicPr>
          <p:blipFill rotWithShape="1"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59" t="-1" r="1315" b="1"/>
            <a:stretch/>
          </p:blipFill>
          <p:spPr>
            <a:xfrm>
              <a:off x="3958614" y="3701955"/>
              <a:ext cx="2704980" cy="17854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233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26" r:id="rId16"/>
  </p:sldLayoutIdLst>
  <p:txStyles>
    <p:titleStyle>
      <a:lvl1pPr algn="l" defTabSz="799643" rtl="0" eaLnBrk="1" latinLnBrk="0" hangingPunct="1">
        <a:lnSpc>
          <a:spcPct val="90000"/>
        </a:lnSpc>
        <a:spcBef>
          <a:spcPct val="0"/>
        </a:spcBef>
        <a:buNone/>
        <a:defRPr sz="3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911" indent="-199911" algn="l" defTabSz="799643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2449" kern="1200">
          <a:solidFill>
            <a:schemeClr val="tx1"/>
          </a:solidFill>
          <a:latin typeface="+mn-lt"/>
          <a:ea typeface="+mn-ea"/>
          <a:cs typeface="+mn-cs"/>
        </a:defRPr>
      </a:lvl1pPr>
      <a:lvl2pPr marL="599732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999554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3pPr>
      <a:lvl4pPr marL="1399375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4pPr>
      <a:lvl5pPr marL="1799196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5pPr>
      <a:lvl6pPr marL="2199018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6pPr>
      <a:lvl7pPr marL="2598839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7pPr>
      <a:lvl8pPr marL="2998661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8pPr>
      <a:lvl9pPr marL="3398482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1pPr>
      <a:lvl2pPr marL="399821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2pPr>
      <a:lvl3pPr marL="799643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3pPr>
      <a:lvl4pPr marL="1199464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4pPr>
      <a:lvl5pPr marL="1599286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5pPr>
      <a:lvl6pPr marL="1999107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6pPr>
      <a:lvl7pPr marL="2398928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7pPr>
      <a:lvl8pPr marL="2798750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8pPr>
      <a:lvl9pPr marL="3198571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989" y="402652"/>
            <a:ext cx="9195673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989" y="2013259"/>
            <a:ext cx="9195673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2989" y="7009642"/>
            <a:ext cx="2398871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C56B0-52F6-E14D-A492-DF7BF4C4F42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19/02/2025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31672" y="7009642"/>
            <a:ext cx="3598307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9790" y="7009642"/>
            <a:ext cx="2398871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D0C2D-DE8E-1F49-9B50-B7900D5CAAE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5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</p:sldLayoutIdLst>
  <p:txStyles>
    <p:titleStyle>
      <a:lvl1pPr algn="l" defTabSz="799643" rtl="0" eaLnBrk="1" latinLnBrk="0" hangingPunct="1">
        <a:lnSpc>
          <a:spcPct val="90000"/>
        </a:lnSpc>
        <a:spcBef>
          <a:spcPct val="0"/>
        </a:spcBef>
        <a:buNone/>
        <a:defRPr sz="3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911" indent="-199911" algn="l" defTabSz="799643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2449" kern="1200">
          <a:solidFill>
            <a:schemeClr val="tx1"/>
          </a:solidFill>
          <a:latin typeface="+mn-lt"/>
          <a:ea typeface="+mn-ea"/>
          <a:cs typeface="+mn-cs"/>
        </a:defRPr>
      </a:lvl1pPr>
      <a:lvl2pPr marL="599732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999554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3pPr>
      <a:lvl4pPr marL="1399375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4pPr>
      <a:lvl5pPr marL="1799196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5pPr>
      <a:lvl6pPr marL="2199018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6pPr>
      <a:lvl7pPr marL="2598839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7pPr>
      <a:lvl8pPr marL="2998661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8pPr>
      <a:lvl9pPr marL="3398482" indent="-199911" algn="l" defTabSz="79964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1pPr>
      <a:lvl2pPr marL="399821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2pPr>
      <a:lvl3pPr marL="799643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3pPr>
      <a:lvl4pPr marL="1199464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4pPr>
      <a:lvl5pPr marL="1599286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5pPr>
      <a:lvl6pPr marL="1999107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6pPr>
      <a:lvl7pPr marL="2398928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7pPr>
      <a:lvl8pPr marL="2798750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8pPr>
      <a:lvl9pPr marL="3198571" algn="l" defTabSz="799643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30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0.png"/><Relationship Id="rId4" Type="http://schemas.openxmlformats.org/officeDocument/2006/relationships/image" Target="../media/image27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20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jpe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jpeg"/><Relationship Id="rId7" Type="http://schemas.openxmlformats.org/officeDocument/2006/relationships/image" Target="../media/image19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42.pn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5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20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5.jpe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11" Type="http://schemas.openxmlformats.org/officeDocument/2006/relationships/image" Target="../media/image63.png"/><Relationship Id="rId5" Type="http://schemas.openxmlformats.org/officeDocument/2006/relationships/image" Target="../media/image56.png"/><Relationship Id="rId15" Type="http://schemas.openxmlformats.org/officeDocument/2006/relationships/image" Target="../media/image20.png"/><Relationship Id="rId10" Type="http://schemas.openxmlformats.org/officeDocument/2006/relationships/image" Target="../media/image62.gif"/><Relationship Id="rId4" Type="http://schemas.openxmlformats.org/officeDocument/2006/relationships/image" Target="../media/image54.png"/><Relationship Id="rId9" Type="http://schemas.openxmlformats.org/officeDocument/2006/relationships/image" Target="../media/image61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69.png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70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20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73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jp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56.png"/><Relationship Id="rId10" Type="http://schemas.openxmlformats.org/officeDocument/2006/relationships/image" Target="../media/image20.png"/><Relationship Id="rId4" Type="http://schemas.openxmlformats.org/officeDocument/2006/relationships/image" Target="../media/image74.png"/><Relationship Id="rId9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tiff"/><Relationship Id="rId13" Type="http://schemas.openxmlformats.org/officeDocument/2006/relationships/image" Target="../media/image88.png"/><Relationship Id="rId3" Type="http://schemas.openxmlformats.org/officeDocument/2006/relationships/image" Target="../media/image78.tiff"/><Relationship Id="rId7" Type="http://schemas.openxmlformats.org/officeDocument/2006/relationships/image" Target="../media/image82.tiff"/><Relationship Id="rId12" Type="http://schemas.openxmlformats.org/officeDocument/2006/relationships/image" Target="../media/image87.tiff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1.tiff"/><Relationship Id="rId11" Type="http://schemas.openxmlformats.org/officeDocument/2006/relationships/image" Target="../media/image86.tiff"/><Relationship Id="rId5" Type="http://schemas.openxmlformats.org/officeDocument/2006/relationships/image" Target="../media/image80.tiff"/><Relationship Id="rId15" Type="http://schemas.openxmlformats.org/officeDocument/2006/relationships/image" Target="../media/image90.png"/><Relationship Id="rId10" Type="http://schemas.openxmlformats.org/officeDocument/2006/relationships/image" Target="../media/image85.tiff"/><Relationship Id="rId4" Type="http://schemas.openxmlformats.org/officeDocument/2006/relationships/image" Target="../media/image79.tiff"/><Relationship Id="rId9" Type="http://schemas.openxmlformats.org/officeDocument/2006/relationships/image" Target="../media/image84.tiff"/><Relationship Id="rId14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91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png"/><Relationship Id="rId4" Type="http://schemas.openxmlformats.org/officeDocument/2006/relationships/image" Target="../media/image9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png"/><Relationship Id="rId4" Type="http://schemas.openxmlformats.org/officeDocument/2006/relationships/image" Target="../media/image9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92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png"/><Relationship Id="rId4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92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8.png"/><Relationship Id="rId5" Type="http://schemas.openxmlformats.org/officeDocument/2006/relationships/image" Target="../media/image19.png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3" b="-303"/>
          <a:stretch/>
        </p:blipFill>
        <p:spPr>
          <a:xfrm>
            <a:off x="162291" y="9"/>
            <a:ext cx="10693115" cy="566500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88368" y="102812"/>
            <a:ext cx="569670" cy="364065"/>
          </a:xfrm>
          <a:prstGeom prst="rect">
            <a:avLst/>
          </a:prstGeom>
        </p:spPr>
      </p:pic>
      <p:sp>
        <p:nvSpPr>
          <p:cNvPr id="13" name="Titre 1"/>
          <p:cNvSpPr txBox="1">
            <a:spLocks/>
          </p:cNvSpPr>
          <p:nvPr/>
        </p:nvSpPr>
        <p:spPr>
          <a:xfrm>
            <a:off x="3006384" y="5495771"/>
            <a:ext cx="4859457" cy="681037"/>
          </a:xfrm>
          <a:prstGeom prst="rect">
            <a:avLst/>
          </a:prstGeom>
          <a:solidFill>
            <a:schemeClr val="accent6"/>
          </a:solidFill>
        </p:spPr>
        <p:txBody>
          <a:bodyPr vert="horz" lIns="104218" tIns="52108" rIns="104218" bIns="52108" rtlCol="0" anchor="ctr">
            <a:normAutofit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1800" b="0" dirty="0">
                <a:solidFill>
                  <a:srgbClr val="FFFFFF"/>
                </a:solidFill>
                <a:cs typeface="Calibri"/>
              </a:rPr>
              <a:t>ZAPROJEKTOWANE ABY UMOŻLIWIĆ MAKSYMALNY ROZWÓJ LIŚCI I KORZENI</a:t>
            </a:r>
            <a:endParaRPr lang="en-GB" sz="1800" b="0" dirty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253380" y="4749032"/>
            <a:ext cx="7059585" cy="790406"/>
          </a:xfrm>
          <a:prstGeom prst="rect">
            <a:avLst/>
          </a:prstGeom>
          <a:noFill/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pl-PL" sz="2400" dirty="0">
                <a:solidFill>
                  <a:schemeClr val="bg1"/>
                </a:solidFill>
                <a:latin typeface="Calibri"/>
                <a:cs typeface="Calibri"/>
              </a:rPr>
              <a:t>DETOKSYKUJE I PRZYWRACA POTENCJAŁ  ROŚLINOM</a:t>
            </a:r>
            <a:endParaRPr lang="en-GB"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72B2B83-7C55-D356-E714-BA116A324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212" y="2687563"/>
            <a:ext cx="5887272" cy="91452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C7ED17E-5CEB-9637-D225-9E9656E203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220" y="6411752"/>
            <a:ext cx="1859210" cy="63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60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" t="827" r="1894" b="30925"/>
          <a:stretch/>
        </p:blipFill>
        <p:spPr>
          <a:xfrm>
            <a:off x="-10758" y="1581374"/>
            <a:ext cx="10682344" cy="3969571"/>
          </a:xfrm>
          <a:prstGeom prst="rect">
            <a:avLst/>
          </a:prstGeom>
        </p:spPr>
      </p:pic>
      <p:sp>
        <p:nvSpPr>
          <p:cNvPr id="82" name="Espace réservé du contenu 2"/>
          <p:cNvSpPr txBox="1">
            <a:spLocks/>
          </p:cNvSpPr>
          <p:nvPr/>
        </p:nvSpPr>
        <p:spPr>
          <a:xfrm>
            <a:off x="731233" y="5600152"/>
            <a:ext cx="3106029" cy="631753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2400" dirty="0">
                <a:solidFill>
                  <a:srgbClr val="404040"/>
                </a:solidFill>
                <a:latin typeface="Calibri"/>
                <a:cs typeface="Calibri"/>
              </a:rPr>
              <a:t>WODOROSTÓW</a:t>
            </a:r>
            <a:r>
              <a:rPr lang="en-GB"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800" b="0" dirty="0">
                <a:solidFill>
                  <a:srgbClr val="404040"/>
                </a:solidFill>
                <a:latin typeface="Calibri"/>
                <a:cs typeface="Calibri"/>
              </a:rPr>
              <a:t>CZYSTYCH</a:t>
            </a:r>
            <a:r>
              <a:rPr lang="en-GB" sz="1800" b="0" dirty="0">
                <a:solidFill>
                  <a:srgbClr val="404040"/>
                </a:solidFill>
                <a:latin typeface="Calibri"/>
                <a:cs typeface="Calibri"/>
              </a:rPr>
              <a:t> &amp; </a:t>
            </a:r>
            <a:r>
              <a:rPr lang="pl-PL" sz="1800" b="0" dirty="0">
                <a:solidFill>
                  <a:srgbClr val="404040"/>
                </a:solidFill>
                <a:latin typeface="Calibri"/>
                <a:cs typeface="Calibri"/>
              </a:rPr>
              <a:t>ŚWIEŻYCH</a:t>
            </a:r>
            <a:endParaRPr lang="en-GB" sz="18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sp>
        <p:nvSpPr>
          <p:cNvPr id="90" name="Espace réservé du contenu 2"/>
          <p:cNvSpPr txBox="1">
            <a:spLocks/>
          </p:cNvSpPr>
          <p:nvPr/>
        </p:nvSpPr>
        <p:spPr>
          <a:xfrm>
            <a:off x="1052129" y="6306061"/>
            <a:ext cx="2539336" cy="1188525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200" b="0" dirty="0">
                <a:solidFill>
                  <a:srgbClr val="404040"/>
                </a:solidFill>
                <a:latin typeface="Calibri"/>
                <a:cs typeface="Calibri"/>
              </a:rPr>
              <a:t>Prekursory hormonu wzrostu</a:t>
            </a:r>
            <a:r>
              <a:rPr lang="en-GB" sz="1200" b="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pl-PL" sz="1200" b="0" dirty="0">
                <a:solidFill>
                  <a:srgbClr val="404040"/>
                </a:solidFill>
                <a:latin typeface="Calibri"/>
                <a:cs typeface="Calibri"/>
              </a:rPr>
              <a:t>cukry i wektory</a:t>
            </a:r>
            <a:endParaRPr lang="en-GB" sz="12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92" name="Image 91" descr="algu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187" y="3114706"/>
            <a:ext cx="1245761" cy="2220292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31" y="2919341"/>
            <a:ext cx="3124519" cy="2610323"/>
          </a:xfrm>
          <a:prstGeom prst="rect">
            <a:avLst/>
          </a:prstGeom>
        </p:spPr>
      </p:pic>
      <p:sp>
        <p:nvSpPr>
          <p:cNvPr id="108" name="Espace réservé du contenu 2"/>
          <p:cNvSpPr txBox="1">
            <a:spLocks/>
          </p:cNvSpPr>
          <p:nvPr/>
        </p:nvSpPr>
        <p:spPr>
          <a:xfrm>
            <a:off x="6916164" y="5583758"/>
            <a:ext cx="3106029" cy="739843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rgbClr val="404040"/>
                </a:solidFill>
                <a:latin typeface="Calibri"/>
                <a:cs typeface="Calibri"/>
              </a:rPr>
              <a:t>5 L-</a:t>
            </a:r>
            <a:r>
              <a:rPr lang="pl-PL" sz="2400" dirty="0">
                <a:solidFill>
                  <a:srgbClr val="404040"/>
                </a:solidFill>
                <a:latin typeface="Calibri"/>
                <a:cs typeface="Calibri"/>
              </a:rPr>
              <a:t>AMINOKWASÓW</a:t>
            </a:r>
            <a:endParaRPr lang="en-GB" sz="24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800" b="0" dirty="0">
                <a:solidFill>
                  <a:srgbClr val="404040"/>
                </a:solidFill>
                <a:latin typeface="Calibri"/>
                <a:cs typeface="Calibri"/>
              </a:rPr>
              <a:t>WYBRANYCH</a:t>
            </a:r>
            <a:endParaRPr lang="en-GB" sz="18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sp>
        <p:nvSpPr>
          <p:cNvPr id="109" name="Espace réservé du contenu 2"/>
          <p:cNvSpPr txBox="1">
            <a:spLocks/>
          </p:cNvSpPr>
          <p:nvPr/>
        </p:nvSpPr>
        <p:spPr>
          <a:xfrm>
            <a:off x="6805436" y="6297878"/>
            <a:ext cx="3226963" cy="1188525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200" b="0" dirty="0">
                <a:solidFill>
                  <a:srgbClr val="404040"/>
                </a:solidFill>
                <a:latin typeface="Calibri"/>
                <a:cs typeface="Calibri"/>
              </a:rPr>
              <a:t>Pobór energii</a:t>
            </a:r>
            <a:endParaRPr lang="en-GB" sz="1200" b="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200" b="0" dirty="0">
                <a:solidFill>
                  <a:srgbClr val="404040"/>
                </a:solidFill>
                <a:latin typeface="Calibri"/>
                <a:cs typeface="Calibri"/>
              </a:rPr>
              <a:t>Składnik strukturalny białek</a:t>
            </a:r>
            <a:endParaRPr lang="en-GB" sz="1200" b="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050" dirty="0">
                <a:solidFill>
                  <a:srgbClr val="404040"/>
                </a:solidFill>
                <a:cs typeface="Calibri"/>
              </a:rPr>
              <a:t>Kwas asparaginowy/kwas glutaminowy</a:t>
            </a:r>
            <a:endParaRPr lang="en-GB" sz="1050" dirty="0">
              <a:solidFill>
                <a:srgbClr val="404040"/>
              </a:solidFill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1050" dirty="0" err="1">
                <a:solidFill>
                  <a:srgbClr val="404040"/>
                </a:solidFill>
                <a:cs typeface="Calibri"/>
              </a:rPr>
              <a:t>Arginin</a:t>
            </a:r>
            <a:r>
              <a:rPr lang="pl-PL" sz="1050" dirty="0">
                <a:solidFill>
                  <a:srgbClr val="404040"/>
                </a:solidFill>
                <a:cs typeface="Calibri"/>
              </a:rPr>
              <a:t>a</a:t>
            </a:r>
            <a:r>
              <a:rPr lang="en-GB" sz="1050" dirty="0">
                <a:solidFill>
                  <a:srgbClr val="404040"/>
                </a:solidFill>
                <a:cs typeface="Calibri"/>
              </a:rPr>
              <a:t>/Met</a:t>
            </a:r>
            <a:r>
              <a:rPr lang="pl-PL" sz="1050" dirty="0" err="1">
                <a:solidFill>
                  <a:srgbClr val="404040"/>
                </a:solidFill>
                <a:cs typeface="Calibri"/>
              </a:rPr>
              <a:t>ionina</a:t>
            </a:r>
            <a:r>
              <a:rPr lang="en-GB" sz="1050" dirty="0">
                <a:solidFill>
                  <a:srgbClr val="404040"/>
                </a:solidFill>
                <a:cs typeface="Calibri"/>
              </a:rPr>
              <a:t>/</a:t>
            </a:r>
            <a:r>
              <a:rPr lang="en-GB" sz="1050" dirty="0" err="1">
                <a:solidFill>
                  <a:srgbClr val="404040"/>
                </a:solidFill>
                <a:cs typeface="Calibri"/>
              </a:rPr>
              <a:t>Prolin</a:t>
            </a:r>
            <a:r>
              <a:rPr lang="pl-PL" sz="1050" dirty="0">
                <a:solidFill>
                  <a:srgbClr val="404040"/>
                </a:solidFill>
                <a:cs typeface="Calibri"/>
              </a:rPr>
              <a:t>a</a:t>
            </a:r>
            <a:endParaRPr lang="en-GB" sz="1050" dirty="0">
              <a:solidFill>
                <a:srgbClr val="404040"/>
              </a:solidFill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fr-FR" sz="1200" b="0" spc="-6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fr-FR" sz="1200" b="0" spc="-6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110" name="Image 109" descr="AA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2805" y="3352764"/>
            <a:ext cx="1720333" cy="1924874"/>
          </a:xfrm>
          <a:prstGeom prst="rect">
            <a:avLst/>
          </a:prstGeom>
        </p:spPr>
      </p:pic>
      <p:sp>
        <p:nvSpPr>
          <p:cNvPr id="111" name="Espace réservé du contenu 2"/>
          <p:cNvSpPr txBox="1">
            <a:spLocks/>
          </p:cNvSpPr>
          <p:nvPr/>
        </p:nvSpPr>
        <p:spPr>
          <a:xfrm>
            <a:off x="1705647" y="1590269"/>
            <a:ext cx="7249534" cy="1465314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3200" dirty="0">
                <a:solidFill>
                  <a:schemeClr val="bg1"/>
                </a:solidFill>
                <a:latin typeface="Calibri"/>
                <a:cs typeface="Calibri"/>
              </a:rPr>
              <a:t>UKIERUNKOWANA TECHNOLOGIA</a:t>
            </a:r>
            <a:endParaRPr lang="fr-FR" sz="300" spc="-60" dirty="0">
              <a:solidFill>
                <a:srgbClr val="158A7F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600" dirty="0">
                <a:solidFill>
                  <a:srgbClr val="404040"/>
                </a:solidFill>
              </a:rPr>
              <a:t>SELEKTYWNE I AKTYWNE ŻYWIENIE</a:t>
            </a:r>
            <a:endParaRPr lang="en-GB" sz="1600" dirty="0">
              <a:solidFill>
                <a:srgbClr val="404040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600" b="0" dirty="0">
                <a:solidFill>
                  <a:srgbClr val="404040"/>
                </a:solidFill>
              </a:rPr>
              <a:t>Oparty na kompleksie wyselekcjonowanych aminokwasów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600" b="0" dirty="0">
                <a:solidFill>
                  <a:srgbClr val="404040"/>
                </a:solidFill>
              </a:rPr>
              <a:t> i wzbogacony czystymi wodorostami-</a:t>
            </a:r>
            <a:r>
              <a:rPr lang="pl-PL" sz="1600" dirty="0">
                <a:solidFill>
                  <a:srgbClr val="404040"/>
                </a:solidFill>
              </a:rPr>
              <a:t>BIOSTYMULANTEM</a:t>
            </a:r>
            <a:endParaRPr lang="en-GB" sz="1600" dirty="0">
              <a:solidFill>
                <a:srgbClr val="404040"/>
              </a:solidFill>
            </a:endParaRPr>
          </a:p>
        </p:txBody>
      </p:sp>
      <p:pic>
        <p:nvPicPr>
          <p:cNvPr id="15" name="Image 14" descr="Diapo nectar SMN2.pn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531" y="7011911"/>
            <a:ext cx="1328974" cy="421580"/>
          </a:xfrm>
          <a:prstGeom prst="rect">
            <a:avLst/>
          </a:prstGeom>
        </p:spPr>
      </p:pic>
      <p:pic>
        <p:nvPicPr>
          <p:cNvPr id="18" name="Image 17" descr="éléments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348" y="3151675"/>
            <a:ext cx="1677425" cy="2711186"/>
          </a:xfrm>
          <a:prstGeom prst="rect">
            <a:avLst/>
          </a:prstGeom>
        </p:spPr>
      </p:pic>
      <p:sp>
        <p:nvSpPr>
          <p:cNvPr id="14" name="Espace réservé du contenu 2"/>
          <p:cNvSpPr txBox="1">
            <a:spLocks/>
          </p:cNvSpPr>
          <p:nvPr/>
        </p:nvSpPr>
        <p:spPr>
          <a:xfrm>
            <a:off x="1176128" y="5492474"/>
            <a:ext cx="1641690" cy="441147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l-PL" sz="1200" b="0" dirty="0">
                <a:solidFill>
                  <a:schemeClr val="bg1">
                    <a:lumMod val="50000"/>
                  </a:schemeClr>
                </a:solidFill>
                <a:cs typeface="Calibri"/>
              </a:rPr>
              <a:t>EKSTRAKTY</a:t>
            </a:r>
            <a:r>
              <a:rPr lang="en-GB" sz="1200" b="0" dirty="0">
                <a:solidFill>
                  <a:schemeClr val="bg1">
                    <a:lumMod val="50000"/>
                  </a:schemeClr>
                </a:solidFill>
                <a:cs typeface="Calibri"/>
              </a:rPr>
              <a:t> </a:t>
            </a:r>
            <a:r>
              <a:rPr lang="pl-PL" sz="1200" b="0" dirty="0">
                <a:solidFill>
                  <a:schemeClr val="bg1">
                    <a:lumMod val="50000"/>
                  </a:schemeClr>
                </a:solidFill>
                <a:cs typeface="Calibri"/>
              </a:rPr>
              <a:t>Z</a:t>
            </a:r>
            <a:endParaRPr lang="en-GB" sz="1200" b="0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A8DBC49-FAA5-4D41-D575-627AA853A4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4247" y="601585"/>
            <a:ext cx="5887272" cy="91452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89CF275B-86F2-3D36-4F8A-5CABD39CE4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16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iStock-506316644R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5175" y="2765026"/>
            <a:ext cx="10692000" cy="401804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258906" y="3152342"/>
            <a:ext cx="4428665" cy="406842"/>
          </a:xfrm>
          <a:prstGeom prst="rect">
            <a:avLst/>
          </a:prstGeom>
          <a:solidFill>
            <a:schemeClr val="accent6">
              <a:alpha val="9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6" name="Image 95" descr="Diapo nectar SMN2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777" y="7012431"/>
            <a:ext cx="1328974" cy="421580"/>
          </a:xfrm>
          <a:prstGeom prst="rect">
            <a:avLst/>
          </a:prstGeom>
        </p:spPr>
      </p:pic>
      <p:sp>
        <p:nvSpPr>
          <p:cNvPr id="112" name="Espace réservé du contenu 2"/>
          <p:cNvSpPr txBox="1">
            <a:spLocks/>
          </p:cNvSpPr>
          <p:nvPr/>
        </p:nvSpPr>
        <p:spPr>
          <a:xfrm>
            <a:off x="368923" y="2692434"/>
            <a:ext cx="3846238" cy="580496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chemeClr val="bg1"/>
                </a:solidFill>
                <a:latin typeface="Calibri"/>
                <a:cs typeface="Calibri"/>
              </a:rPr>
              <a:t>UKIERUNKOWANE  TECHNOLOGIE</a:t>
            </a:r>
            <a:endParaRPr lang="en-GB"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b="0" dirty="0">
                <a:solidFill>
                  <a:schemeClr val="bg1"/>
                </a:solidFill>
                <a:cs typeface="Calibri"/>
              </a:rPr>
              <a:t>Biostymulacja i odżywianie</a:t>
            </a:r>
            <a:endParaRPr lang="en-GB" sz="16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200" b="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13" name="Espace réservé du contenu 2"/>
          <p:cNvSpPr txBox="1">
            <a:spLocks/>
          </p:cNvSpPr>
          <p:nvPr/>
        </p:nvSpPr>
        <p:spPr>
          <a:xfrm>
            <a:off x="232587" y="2952902"/>
            <a:ext cx="6343920" cy="360668"/>
          </a:xfrm>
          <a:prstGeom prst="rect">
            <a:avLst/>
          </a:prstGeom>
        </p:spPr>
        <p:txBody>
          <a:bodyPr>
            <a:noAutofit/>
          </a:bodyPr>
          <a:lstStyle>
            <a:lvl1pPr marL="260541" indent="-260541" algn="l" defTabSz="1042176" rtl="0" eaLnBrk="1" latinLnBrk="0" hangingPunct="1">
              <a:lnSpc>
                <a:spcPct val="90000"/>
              </a:lnSpc>
              <a:spcBef>
                <a:spcPts val="114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1630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721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3807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894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5982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071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157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245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1100" b="1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sp>
        <p:nvSpPr>
          <p:cNvPr id="118" name="Espace réservé du contenu 2"/>
          <p:cNvSpPr txBox="1">
            <a:spLocks/>
          </p:cNvSpPr>
          <p:nvPr/>
        </p:nvSpPr>
        <p:spPr>
          <a:xfrm>
            <a:off x="368923" y="1917927"/>
            <a:ext cx="2663380" cy="740087"/>
          </a:xfrm>
          <a:prstGeom prst="rect">
            <a:avLst/>
          </a:prstGeom>
        </p:spPr>
        <p:txBody>
          <a:bodyPr>
            <a:noAutofit/>
          </a:bodyPr>
          <a:lstStyle>
            <a:lvl1pPr marL="260541" indent="-260541" algn="l" defTabSz="1042176" rtl="0" eaLnBrk="1" latinLnBrk="0" hangingPunct="1">
              <a:lnSpc>
                <a:spcPct val="90000"/>
              </a:lnSpc>
              <a:spcBef>
                <a:spcPts val="114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1630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721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3807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894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5982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071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157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245" indent="-260541" algn="l" defTabSz="1042176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0E8A80"/>
                </a:solidFill>
                <a:cs typeface="Calibri"/>
              </a:rPr>
              <a:t>BIOSTYMULANT</a:t>
            </a:r>
            <a:r>
              <a:rPr lang="en-GB" sz="2000" dirty="0">
                <a:solidFill>
                  <a:srgbClr val="158A7F"/>
                </a:solidFill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NALISTNY PŁYN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</p:txBody>
      </p:sp>
      <p:sp>
        <p:nvSpPr>
          <p:cNvPr id="119" name="Espace réservé du contenu 2"/>
          <p:cNvSpPr txBox="1">
            <a:spLocks/>
          </p:cNvSpPr>
          <p:nvPr/>
        </p:nvSpPr>
        <p:spPr>
          <a:xfrm>
            <a:off x="3362136" y="1917921"/>
            <a:ext cx="6309053" cy="790406"/>
          </a:xfrm>
          <a:prstGeom prst="rect">
            <a:avLst/>
          </a:prstGeom>
          <a:noFill/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l-PL" sz="2000" dirty="0">
                <a:solidFill>
                  <a:srgbClr val="6EB65E"/>
                </a:solidFill>
                <a:latin typeface="Calibri"/>
                <a:cs typeface="Calibri"/>
              </a:rPr>
              <a:t>WZROST WEGETATYWNY</a:t>
            </a:r>
            <a:endParaRPr lang="en-GB" sz="2000" dirty="0">
              <a:solidFill>
                <a:srgbClr val="6EB65E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</a:pPr>
            <a:r>
              <a:rPr lang="pl-PL" sz="1400" b="0" dirty="0">
                <a:solidFill>
                  <a:srgbClr val="404040"/>
                </a:solidFill>
                <a:cs typeface="Calibri"/>
              </a:rPr>
              <a:t>ZAPROJEKTOWANE ABY UMOŻLIWIĆ ROZWÓJ LIŚCI I KORZENI</a:t>
            </a:r>
            <a:endParaRPr lang="en-GB" sz="1400" b="0" dirty="0">
              <a:solidFill>
                <a:srgbClr val="404040"/>
              </a:solidFill>
              <a:cs typeface="Calibri"/>
            </a:endParaRPr>
          </a:p>
        </p:txBody>
      </p:sp>
      <p:pic>
        <p:nvPicPr>
          <p:cNvPr id="26" name="Image 25" descr="cercle.png"/>
          <p:cNvPicPr>
            <a:picLocks noChangeAspect="1"/>
          </p:cNvPicPr>
          <p:nvPr/>
        </p:nvPicPr>
        <p:blipFill>
          <a:blip r:embed="rId4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8232" y="3736479"/>
            <a:ext cx="2561907" cy="2529212"/>
          </a:xfrm>
          <a:prstGeom prst="rect">
            <a:avLst/>
          </a:prstGeom>
        </p:spPr>
      </p:pic>
      <p:sp>
        <p:nvSpPr>
          <p:cNvPr id="126" name="Ellipse 125"/>
          <p:cNvSpPr/>
          <p:nvPr/>
        </p:nvSpPr>
        <p:spPr>
          <a:xfrm>
            <a:off x="6100312" y="3106242"/>
            <a:ext cx="450279" cy="468000"/>
          </a:xfrm>
          <a:prstGeom prst="ellipse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 descr="flash_blanc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985" y="3137935"/>
            <a:ext cx="196586" cy="421255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01" y="3974586"/>
            <a:ext cx="1967789" cy="1643954"/>
          </a:xfrm>
          <a:prstGeom prst="rect">
            <a:avLst/>
          </a:prstGeom>
        </p:spPr>
      </p:pic>
      <p:sp>
        <p:nvSpPr>
          <p:cNvPr id="34" name="Espace réservé du contenu 2"/>
          <p:cNvSpPr txBox="1">
            <a:spLocks/>
          </p:cNvSpPr>
          <p:nvPr/>
        </p:nvSpPr>
        <p:spPr>
          <a:xfrm>
            <a:off x="6644709" y="3534918"/>
            <a:ext cx="4016943" cy="966523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b="0" dirty="0">
                <a:solidFill>
                  <a:schemeClr val="bg1"/>
                </a:solidFill>
                <a:cs typeface="Calibri"/>
              </a:rPr>
              <a:t>ENERGOPLANT</a:t>
            </a:r>
            <a:r>
              <a:rPr lang="en-GB" sz="1800" b="0" dirty="0">
                <a:solidFill>
                  <a:schemeClr val="bg1"/>
                </a:solidFill>
                <a:cs typeface="Calibri"/>
              </a:rPr>
              <a:t> </a:t>
            </a:r>
            <a:r>
              <a:rPr lang="pl-PL" sz="1800" b="0" dirty="0">
                <a:solidFill>
                  <a:schemeClr val="bg1"/>
                </a:solidFill>
                <a:cs typeface="Calibri"/>
              </a:rPr>
              <a:t>wspomaga przyswajanie składników odżywczych z gleby i działa na wzrost roślin</a:t>
            </a:r>
            <a:r>
              <a:rPr lang="en-GB" sz="1800" b="0" dirty="0">
                <a:solidFill>
                  <a:schemeClr val="bg1"/>
                </a:solidFill>
                <a:cs typeface="Calibri"/>
              </a:rPr>
              <a:t>.</a:t>
            </a:r>
          </a:p>
        </p:txBody>
      </p:sp>
      <p:sp>
        <p:nvSpPr>
          <p:cNvPr id="42" name="Espace réservé du contenu 2"/>
          <p:cNvSpPr txBox="1">
            <a:spLocks/>
          </p:cNvSpPr>
          <p:nvPr/>
        </p:nvSpPr>
        <p:spPr>
          <a:xfrm>
            <a:off x="6615681" y="5018303"/>
            <a:ext cx="3696218" cy="1285545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b="0" dirty="0">
                <a:solidFill>
                  <a:schemeClr val="bg1"/>
                </a:solidFill>
                <a:cs typeface="Calibri"/>
              </a:rPr>
              <a:t>Nawet w sytuacjach stresowych ENERGOPLANT utrzymuje funkcje produkcyjne roślin uprawnych</a:t>
            </a:r>
            <a:endParaRPr lang="en-GB" sz="1800" b="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45" name="Espace réservé du contenu 2"/>
          <p:cNvSpPr txBox="1">
            <a:spLocks/>
          </p:cNvSpPr>
          <p:nvPr/>
        </p:nvSpPr>
        <p:spPr>
          <a:xfrm>
            <a:off x="6680479" y="3152342"/>
            <a:ext cx="2046244" cy="382156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schemeClr val="bg1"/>
                </a:solidFill>
                <a:cs typeface="Calibri"/>
              </a:rPr>
              <a:t>EFEKT ZIELONOŚCI</a:t>
            </a:r>
            <a:endParaRPr lang="en-GB" sz="1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263338" y="4653739"/>
            <a:ext cx="4428665" cy="406842"/>
          </a:xfrm>
          <a:prstGeom prst="rect">
            <a:avLst/>
          </a:prstGeom>
          <a:solidFill>
            <a:srgbClr val="0E8A80">
              <a:alpha val="9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6093288" y="4614526"/>
            <a:ext cx="452308" cy="451934"/>
          </a:xfrm>
          <a:prstGeom prst="ellipse">
            <a:avLst/>
          </a:prstGeom>
          <a:solidFill>
            <a:srgbClr val="158A7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Image 35" descr="flash_blanc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4669" y="4629557"/>
            <a:ext cx="214905" cy="460510"/>
          </a:xfrm>
          <a:prstGeom prst="rect">
            <a:avLst/>
          </a:prstGeom>
        </p:spPr>
      </p:pic>
      <p:sp>
        <p:nvSpPr>
          <p:cNvPr id="48" name="Espace réservé du contenu 2"/>
          <p:cNvSpPr txBox="1">
            <a:spLocks/>
          </p:cNvSpPr>
          <p:nvPr/>
        </p:nvSpPr>
        <p:spPr>
          <a:xfrm>
            <a:off x="6680479" y="4639176"/>
            <a:ext cx="1840113" cy="382156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schemeClr val="bg1"/>
                </a:solidFill>
                <a:cs typeface="Calibri"/>
              </a:rPr>
              <a:t>ANTYSTRESANT</a:t>
            </a:r>
            <a:endParaRPr lang="en-GB" sz="1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2" name="Titre 1"/>
          <p:cNvSpPr txBox="1">
            <a:spLocks/>
          </p:cNvSpPr>
          <p:nvPr/>
        </p:nvSpPr>
        <p:spPr>
          <a:xfrm>
            <a:off x="514508" y="5703863"/>
            <a:ext cx="1740283" cy="687582"/>
          </a:xfrm>
          <a:prstGeom prst="rect">
            <a:avLst/>
          </a:prstGeom>
        </p:spPr>
        <p:txBody>
          <a:bodyPr vert="horz" lIns="104205" tIns="52103" rIns="104205" bIns="52103" rtlCol="0" anchor="ctr">
            <a:noAutofit/>
          </a:bodyPr>
          <a:lstStyle>
            <a:lvl1pPr algn="l" defTabSz="104222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r>
              <a:rPr lang="en-GB" sz="1100" b="0" dirty="0">
                <a:latin typeface="Calibri"/>
                <a:cs typeface="Calibri"/>
              </a:rPr>
              <a:t>N: 90 g/L </a:t>
            </a:r>
          </a:p>
          <a:p>
            <a:r>
              <a:rPr lang="en-GB" sz="1100" b="0" dirty="0">
                <a:latin typeface="Calibri"/>
                <a:cs typeface="Calibri"/>
              </a:rPr>
              <a:t>P</a:t>
            </a:r>
            <a:r>
              <a:rPr lang="en-GB" sz="1100" b="0" baseline="-25000" dirty="0">
                <a:latin typeface="Calibri"/>
                <a:cs typeface="Calibri"/>
              </a:rPr>
              <a:t>2</a:t>
            </a:r>
            <a:r>
              <a:rPr lang="en-GB" sz="1100" b="0" dirty="0">
                <a:latin typeface="Calibri"/>
                <a:cs typeface="Calibri"/>
              </a:rPr>
              <a:t>O</a:t>
            </a:r>
            <a:r>
              <a:rPr lang="en-GB" sz="1100" b="0" baseline="-25000" dirty="0">
                <a:latin typeface="Calibri"/>
                <a:cs typeface="Calibri"/>
              </a:rPr>
              <a:t>5</a:t>
            </a:r>
            <a:r>
              <a:rPr lang="en-GB" sz="1100" b="0" dirty="0">
                <a:latin typeface="Calibri"/>
                <a:cs typeface="Calibri"/>
              </a:rPr>
              <a:t>: 55 g/L </a:t>
            </a:r>
          </a:p>
          <a:p>
            <a:r>
              <a:rPr lang="en-GB" sz="1100" b="0" dirty="0">
                <a:latin typeface="Calibri"/>
                <a:cs typeface="Calibri"/>
              </a:rPr>
              <a:t>K</a:t>
            </a:r>
            <a:r>
              <a:rPr lang="en-GB" sz="1100" b="0" baseline="-25000" dirty="0">
                <a:latin typeface="Calibri"/>
                <a:cs typeface="Calibri"/>
              </a:rPr>
              <a:t>2</a:t>
            </a:r>
            <a:r>
              <a:rPr lang="en-GB" sz="1100" b="0" dirty="0">
                <a:latin typeface="Calibri"/>
                <a:cs typeface="Calibri"/>
              </a:rPr>
              <a:t>0: 54 g/L</a:t>
            </a:r>
          </a:p>
          <a:p>
            <a:r>
              <a:rPr lang="en-GB" sz="1100" b="0" dirty="0">
                <a:latin typeface="Calibri"/>
                <a:cs typeface="Calibri"/>
              </a:rPr>
              <a:t>(B-Cu-Fe-Mn-Mo-Zn) </a:t>
            </a:r>
          </a:p>
        </p:txBody>
      </p:sp>
      <p:pic>
        <p:nvPicPr>
          <p:cNvPr id="24" name="Image 23" descr="élémentsTONUS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507" y="3359670"/>
            <a:ext cx="1074243" cy="102557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0DAFA7D-FE22-FEC4-4E3C-C96A688C6F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6503" y="569078"/>
            <a:ext cx="5887272" cy="914528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D343E51F-CD86-C447-2958-8CF3E164EF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7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129396" y="4763553"/>
            <a:ext cx="2587908" cy="2629218"/>
          </a:xfrm>
          <a:prstGeom prst="rect">
            <a:avLst/>
          </a:prstGeom>
          <a:solidFill>
            <a:schemeClr val="tx1">
              <a:lumMod val="85000"/>
              <a:lumOff val="15000"/>
              <a:alpha val="9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 descr="Fotolia_101506128_XXL.jpg"/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7409" y="2344913"/>
            <a:ext cx="5157492" cy="3672000"/>
          </a:xfrm>
          <a:prstGeom prst="rect">
            <a:avLst/>
          </a:prstGeom>
        </p:spPr>
      </p:pic>
      <p:pic>
        <p:nvPicPr>
          <p:cNvPr id="66" name="Image 65" descr="iStock_000006878025Large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6701" y="4848972"/>
            <a:ext cx="5128204" cy="2543799"/>
          </a:xfrm>
          <a:prstGeom prst="rect">
            <a:avLst/>
          </a:prstGeom>
        </p:spPr>
      </p:pic>
      <p:pic>
        <p:nvPicPr>
          <p:cNvPr id="71" name="Image 70" descr="plante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016" y="2870345"/>
            <a:ext cx="1569366" cy="3155590"/>
          </a:xfrm>
          <a:prstGeom prst="rect">
            <a:avLst/>
          </a:prstGeom>
        </p:spPr>
      </p:pic>
      <p:pic>
        <p:nvPicPr>
          <p:cNvPr id="51" name="Image 50" descr="cercle.png"/>
          <p:cNvPicPr>
            <a:picLocks noChangeAspect="1"/>
          </p:cNvPicPr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1853" y="4059953"/>
            <a:ext cx="1605018" cy="158453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097632" y="2344913"/>
            <a:ext cx="2454545" cy="5047858"/>
          </a:xfrm>
          <a:prstGeom prst="rect">
            <a:avLst/>
          </a:prstGeom>
          <a:solidFill>
            <a:srgbClr val="262626">
              <a:alpha val="9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129396" y="2344912"/>
            <a:ext cx="2587908" cy="2266867"/>
          </a:xfrm>
          <a:prstGeom prst="rect">
            <a:avLst/>
          </a:prstGeom>
          <a:solidFill>
            <a:schemeClr val="tx1">
              <a:lumMod val="85000"/>
              <a:lumOff val="15000"/>
              <a:alpha val="9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1958296" y="1663876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Autofit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1400" b="0" dirty="0">
                <a:solidFill>
                  <a:srgbClr val="404040"/>
                </a:solidFill>
                <a:latin typeface="Calibri"/>
                <a:cs typeface="Calibri"/>
              </a:rPr>
              <a:t>UKIERUNKOWANA TECHNOLOGIA</a:t>
            </a:r>
            <a:endParaRPr lang="en-GB" sz="1400" b="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SELEKTYWNE ODŻYWIANIE </a:t>
            </a:r>
            <a:r>
              <a:rPr lang="en-GB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&amp;</a:t>
            </a:r>
            <a:r>
              <a:rPr lang="en-GB" sz="1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BIOST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Y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MUL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ACJA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8117451" y="5195085"/>
            <a:ext cx="2393892" cy="830881"/>
          </a:xfrm>
          <a:prstGeom prst="rect">
            <a:avLst/>
          </a:prstGeom>
        </p:spPr>
        <p:txBody>
          <a:bodyPr>
            <a:noAutofit/>
          </a:bodyPr>
          <a:lstStyle>
            <a:lvl1pPr marL="260555" indent="-260555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167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78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390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01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</p:txBody>
      </p:sp>
      <p:sp>
        <p:nvSpPr>
          <p:cNvPr id="26" name="Espace réservé du contenu 2"/>
          <p:cNvSpPr txBox="1">
            <a:spLocks/>
          </p:cNvSpPr>
          <p:nvPr/>
        </p:nvSpPr>
        <p:spPr>
          <a:xfrm>
            <a:off x="4219322" y="3274892"/>
            <a:ext cx="2316180" cy="355989"/>
          </a:xfrm>
          <a:prstGeom prst="rect">
            <a:avLst/>
          </a:prstGeom>
          <a:solidFill>
            <a:srgbClr val="FFFFFF">
              <a:alpha val="26000"/>
            </a:srgbClr>
          </a:solidFill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dirty="0">
                <a:solidFill>
                  <a:srgbClr val="FFFFFF"/>
                </a:solidFill>
                <a:cs typeface="Calibri"/>
              </a:rPr>
              <a:t>WZROST DOLISTNY</a:t>
            </a:r>
            <a:endParaRPr lang="en-GB" sz="1600" dirty="0">
              <a:solidFill>
                <a:srgbClr val="FFFFFF"/>
              </a:solidFill>
              <a:cs typeface="Calibri"/>
            </a:endParaRPr>
          </a:p>
        </p:txBody>
      </p:sp>
      <p:cxnSp>
        <p:nvCxnSpPr>
          <p:cNvPr id="32" name="Connecteur droit 31"/>
          <p:cNvCxnSpPr/>
          <p:nvPr/>
        </p:nvCxnSpPr>
        <p:spPr>
          <a:xfrm>
            <a:off x="2817409" y="3662900"/>
            <a:ext cx="1965388" cy="770378"/>
          </a:xfrm>
          <a:prstGeom prst="line">
            <a:avLst/>
          </a:prstGeom>
          <a:ln w="9525" cmpd="sng">
            <a:solidFill>
              <a:srgbClr val="FFFFFF"/>
            </a:solidFill>
            <a:prstDash val="solid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V="1">
            <a:off x="2844431" y="4825200"/>
            <a:ext cx="1938365" cy="412577"/>
          </a:xfrm>
          <a:prstGeom prst="line">
            <a:avLst/>
          </a:prstGeom>
          <a:ln w="9525" cmpd="sng">
            <a:solidFill>
              <a:srgbClr val="FFFFFF"/>
            </a:solidFill>
            <a:prstDash val="solid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51" idx="3"/>
          </p:cNvCxnSpPr>
          <p:nvPr/>
        </p:nvCxnSpPr>
        <p:spPr>
          <a:xfrm flipV="1">
            <a:off x="6156871" y="4473813"/>
            <a:ext cx="1804518" cy="378409"/>
          </a:xfrm>
          <a:prstGeom prst="line">
            <a:avLst/>
          </a:prstGeom>
          <a:ln w="9525" cmpd="sng">
            <a:solidFill>
              <a:srgbClr val="FFFFFF"/>
            </a:solidFill>
            <a:prstDash val="solid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er 10"/>
          <p:cNvGrpSpPr/>
          <p:nvPr/>
        </p:nvGrpSpPr>
        <p:grpSpPr>
          <a:xfrm>
            <a:off x="8335131" y="4176316"/>
            <a:ext cx="924319" cy="1034217"/>
            <a:chOff x="8846731" y="4656162"/>
            <a:chExt cx="924319" cy="1034217"/>
          </a:xfrm>
        </p:grpSpPr>
        <p:pic>
          <p:nvPicPr>
            <p:cNvPr id="29" name="Image 28" descr="AA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6731" y="4656162"/>
              <a:ext cx="924319" cy="1034217"/>
            </a:xfrm>
            <a:prstGeom prst="rect">
              <a:avLst/>
            </a:prstGeom>
          </p:spPr>
        </p:pic>
        <p:sp>
          <p:nvSpPr>
            <p:cNvPr id="13" name="Espace réservé du contenu 2"/>
            <p:cNvSpPr txBox="1">
              <a:spLocks/>
            </p:cNvSpPr>
            <p:nvPr/>
          </p:nvSpPr>
          <p:spPr>
            <a:xfrm>
              <a:off x="9098122" y="5031328"/>
              <a:ext cx="645906" cy="402582"/>
            </a:xfrm>
            <a:prstGeom prst="rect">
              <a:avLst/>
            </a:prstGeom>
          </p:spPr>
          <p:txBody>
            <a:bodyPr vert="horz" lIns="104210" tIns="52105" rIns="104210" bIns="52105">
              <a:noAutofit/>
            </a:bodyPr>
            <a:lstStyle>
              <a:lvl1pPr marL="0" indent="0" algn="l" defTabSz="1042229" rtl="0" eaLnBrk="1" latinLnBrk="0" hangingPunct="1">
                <a:lnSpc>
                  <a:spcPct val="90000"/>
                </a:lnSpc>
                <a:spcBef>
                  <a:spcPts val="1141"/>
                </a:spcBef>
                <a:buFontTx/>
                <a:buNone/>
                <a:defRPr sz="2700" b="1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1pPr>
              <a:lvl2pPr marL="521051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3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2pPr>
              <a:lvl3pPr marL="10421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1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3pPr>
              <a:lvl4pPr marL="1563149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4pPr>
              <a:lvl5pPr marL="20842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5pPr>
              <a:lvl6pPr marL="2866129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87244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08357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9473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GB" sz="1000">
                  <a:solidFill>
                    <a:schemeClr val="bg1"/>
                  </a:solidFill>
                  <a:latin typeface="Calibri"/>
                  <a:cs typeface="Calibri"/>
                </a:rPr>
                <a:t>MET</a:t>
              </a:r>
            </a:p>
          </p:txBody>
        </p:sp>
      </p:grpSp>
      <p:sp>
        <p:nvSpPr>
          <p:cNvPr id="34" name="Espace réservé du contenu 2"/>
          <p:cNvSpPr txBox="1">
            <a:spLocks/>
          </p:cNvSpPr>
          <p:nvPr/>
        </p:nvSpPr>
        <p:spPr>
          <a:xfrm>
            <a:off x="8240523" y="2439285"/>
            <a:ext cx="2177313" cy="1687240"/>
          </a:xfrm>
          <a:prstGeom prst="rect">
            <a:avLst/>
          </a:prstGeom>
          <a:solidFill>
            <a:srgbClr val="0E8A80">
              <a:alpha val="59000"/>
            </a:srgbClr>
          </a:solidFill>
        </p:spPr>
        <p:txBody>
          <a:bodyPr>
            <a:noAutofit/>
          </a:bodyPr>
          <a:lstStyle>
            <a:lvl1pPr marL="260555" indent="-260555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167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78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390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01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400" dirty="0">
                <a:solidFill>
                  <a:schemeClr val="bg1"/>
                </a:solidFill>
                <a:cs typeface="Calibri"/>
              </a:rPr>
              <a:t>ENERGIA I HARMONIA</a:t>
            </a:r>
            <a:r>
              <a:rPr lang="en-GB" sz="1400" dirty="0">
                <a:solidFill>
                  <a:schemeClr val="bg1"/>
                </a:solidFill>
                <a:cs typeface="Calibri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400" dirty="0">
                <a:solidFill>
                  <a:schemeClr val="bg1"/>
                </a:solidFill>
                <a:cs typeface="Calibri"/>
              </a:rPr>
              <a:t>AKTYWACJA</a:t>
            </a:r>
            <a:r>
              <a:rPr lang="en-GB" sz="1400" dirty="0">
                <a:solidFill>
                  <a:schemeClr val="bg1"/>
                </a:solidFill>
                <a:cs typeface="Calibri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1"/>
                </a:solidFill>
                <a:cs typeface="Calibri"/>
              </a:rPr>
              <a:t>WEGETATYWNY WZROST</a:t>
            </a:r>
            <a:endParaRPr lang="en-GB" sz="1800" b="1" dirty="0">
              <a:solidFill>
                <a:schemeClr val="bg1"/>
              </a:solidFill>
              <a:cs typeface="Calibr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  <a:cs typeface="Calibri"/>
              </a:rPr>
              <a:t>&amp; </a:t>
            </a:r>
            <a:r>
              <a:rPr lang="pl-PL" sz="1600" dirty="0">
                <a:solidFill>
                  <a:schemeClr val="bg1"/>
                </a:solidFill>
                <a:cs typeface="Calibri"/>
              </a:rPr>
              <a:t>TRANSPORT SKŁADNIKÓW ODŻYWCZYCH</a:t>
            </a:r>
            <a:endParaRPr lang="en-GB" sz="1400" dirty="0">
              <a:solidFill>
                <a:schemeClr val="bg1"/>
              </a:solidFill>
              <a:cs typeface="Calibri"/>
            </a:endParaRPr>
          </a:p>
        </p:txBody>
      </p:sp>
      <p:grpSp>
        <p:nvGrpSpPr>
          <p:cNvPr id="35" name="Grouper 34"/>
          <p:cNvGrpSpPr/>
          <p:nvPr/>
        </p:nvGrpSpPr>
        <p:grpSpPr>
          <a:xfrm>
            <a:off x="998818" y="3325003"/>
            <a:ext cx="924319" cy="1034217"/>
            <a:chOff x="8846731" y="4656162"/>
            <a:chExt cx="924319" cy="1034217"/>
          </a:xfrm>
        </p:grpSpPr>
        <p:pic>
          <p:nvPicPr>
            <p:cNvPr id="37" name="Image 36" descr="AA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6731" y="4656162"/>
              <a:ext cx="924319" cy="1034217"/>
            </a:xfrm>
            <a:prstGeom prst="rect">
              <a:avLst/>
            </a:prstGeom>
          </p:spPr>
        </p:pic>
        <p:sp>
          <p:nvSpPr>
            <p:cNvPr id="38" name="Espace réservé du contenu 2"/>
            <p:cNvSpPr txBox="1">
              <a:spLocks/>
            </p:cNvSpPr>
            <p:nvPr/>
          </p:nvSpPr>
          <p:spPr>
            <a:xfrm>
              <a:off x="9098122" y="5044839"/>
              <a:ext cx="645906" cy="402582"/>
            </a:xfrm>
            <a:prstGeom prst="rect">
              <a:avLst/>
            </a:prstGeom>
          </p:spPr>
          <p:txBody>
            <a:bodyPr vert="horz" lIns="104210" tIns="52105" rIns="104210" bIns="52105">
              <a:noAutofit/>
            </a:bodyPr>
            <a:lstStyle>
              <a:lvl1pPr marL="0" indent="0" algn="l" defTabSz="1042229" rtl="0" eaLnBrk="1" latinLnBrk="0" hangingPunct="1">
                <a:lnSpc>
                  <a:spcPct val="90000"/>
                </a:lnSpc>
                <a:spcBef>
                  <a:spcPts val="1141"/>
                </a:spcBef>
                <a:buFontTx/>
                <a:buNone/>
                <a:defRPr sz="2700" b="1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1pPr>
              <a:lvl2pPr marL="521051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3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2pPr>
              <a:lvl3pPr marL="10421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1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3pPr>
              <a:lvl4pPr marL="1563149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4pPr>
              <a:lvl5pPr marL="20842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5pPr>
              <a:lvl6pPr marL="2866129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87244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08357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9473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GB" sz="1000">
                  <a:solidFill>
                    <a:schemeClr val="bg1"/>
                  </a:solidFill>
                  <a:latin typeface="Calibri"/>
                  <a:cs typeface="Calibri"/>
                </a:rPr>
                <a:t>PRO</a:t>
              </a:r>
            </a:p>
          </p:txBody>
        </p:sp>
      </p:grpSp>
      <p:sp>
        <p:nvSpPr>
          <p:cNvPr id="39" name="Espace réservé du contenu 2"/>
          <p:cNvSpPr txBox="1">
            <a:spLocks/>
          </p:cNvSpPr>
          <p:nvPr/>
        </p:nvSpPr>
        <p:spPr>
          <a:xfrm>
            <a:off x="235940" y="2494659"/>
            <a:ext cx="2393892" cy="461665"/>
          </a:xfrm>
          <a:prstGeom prst="rect">
            <a:avLst/>
          </a:prstGeom>
          <a:solidFill>
            <a:srgbClr val="0E8A80">
              <a:alpha val="59000"/>
            </a:srgbClr>
          </a:solidFill>
        </p:spPr>
        <p:txBody>
          <a:bodyPr>
            <a:noAutofit/>
          </a:bodyPr>
          <a:lstStyle>
            <a:lvl1pPr marL="260555" indent="-260555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167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78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390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01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chemeClr val="bg1"/>
                </a:solidFill>
                <a:cs typeface="Calibri"/>
              </a:rPr>
              <a:t>ANT</a:t>
            </a:r>
            <a:r>
              <a:rPr lang="pl-PL" sz="2000" b="1" dirty="0">
                <a:solidFill>
                  <a:schemeClr val="bg1"/>
                </a:solidFill>
                <a:cs typeface="Calibri"/>
              </a:rPr>
              <a:t>Y</a:t>
            </a:r>
            <a:r>
              <a:rPr lang="en-GB" sz="2000" b="1" dirty="0">
                <a:solidFill>
                  <a:schemeClr val="bg1"/>
                </a:solidFill>
                <a:cs typeface="Calibri"/>
              </a:rPr>
              <a:t>STRES</a:t>
            </a:r>
          </a:p>
        </p:txBody>
      </p:sp>
      <p:sp>
        <p:nvSpPr>
          <p:cNvPr id="43" name="Ellipse 42"/>
          <p:cNvSpPr/>
          <p:nvPr/>
        </p:nvSpPr>
        <p:spPr>
          <a:xfrm>
            <a:off x="5137506" y="4649454"/>
            <a:ext cx="450279" cy="4680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4" name="Image 43" descr="flash_blanc.png"/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179" y="4681147"/>
            <a:ext cx="196586" cy="421255"/>
          </a:xfrm>
          <a:prstGeom prst="rect">
            <a:avLst/>
          </a:prstGeom>
        </p:spPr>
      </p:pic>
      <p:sp>
        <p:nvSpPr>
          <p:cNvPr id="49" name="Espace réservé du contenu 2"/>
          <p:cNvSpPr txBox="1">
            <a:spLocks/>
          </p:cNvSpPr>
          <p:nvPr/>
        </p:nvSpPr>
        <p:spPr>
          <a:xfrm>
            <a:off x="266741" y="4915588"/>
            <a:ext cx="2363091" cy="726109"/>
          </a:xfrm>
          <a:prstGeom prst="rect">
            <a:avLst/>
          </a:prstGeom>
          <a:solidFill>
            <a:srgbClr val="0E8A80">
              <a:alpha val="59000"/>
            </a:srgbClr>
          </a:solidFill>
        </p:spPr>
        <p:txBody>
          <a:bodyPr>
            <a:noAutofit/>
          </a:bodyPr>
          <a:lstStyle>
            <a:lvl1pPr marL="260555" indent="-260555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167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78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390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01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000" b="1" dirty="0">
                <a:solidFill>
                  <a:schemeClr val="bg1"/>
                </a:solidFill>
                <a:cs typeface="Calibri"/>
              </a:rPr>
              <a:t>AKTYWNE</a:t>
            </a:r>
            <a:r>
              <a:rPr lang="en-GB" sz="2000" b="1" dirty="0">
                <a:solidFill>
                  <a:schemeClr val="bg1"/>
                </a:solidFill>
                <a:cs typeface="Calibri"/>
              </a:rPr>
              <a:t> </a:t>
            </a:r>
            <a:r>
              <a:rPr lang="pl-PL" sz="2000" b="1" dirty="0">
                <a:solidFill>
                  <a:schemeClr val="bg1"/>
                </a:solidFill>
                <a:cs typeface="Calibri"/>
              </a:rPr>
              <a:t>i</a:t>
            </a:r>
            <a:r>
              <a:rPr lang="en-GB" sz="2000" b="1" dirty="0">
                <a:solidFill>
                  <a:schemeClr val="bg1"/>
                </a:solidFill>
                <a:cs typeface="Calibri"/>
              </a:rPr>
              <a:t> </a:t>
            </a:r>
            <a:r>
              <a:rPr lang="pl-PL" sz="2000" b="1" dirty="0">
                <a:solidFill>
                  <a:schemeClr val="bg1"/>
                </a:solidFill>
                <a:cs typeface="Calibri"/>
              </a:rPr>
              <a:t>SELEKTYWNE</a:t>
            </a:r>
            <a:endParaRPr lang="en-GB" sz="2000" b="1" dirty="0">
              <a:solidFill>
                <a:schemeClr val="bg1"/>
              </a:solidFill>
              <a:cs typeface="Calibr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000" dirty="0">
                <a:solidFill>
                  <a:schemeClr val="bg1"/>
                </a:solidFill>
                <a:cs typeface="Calibri"/>
              </a:rPr>
              <a:t>ODŻYWIANIE</a:t>
            </a:r>
            <a:endParaRPr lang="en-GB" sz="20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52" name="Espace réservé du contenu 2"/>
          <p:cNvSpPr txBox="1">
            <a:spLocks/>
          </p:cNvSpPr>
          <p:nvPr/>
        </p:nvSpPr>
        <p:spPr>
          <a:xfrm>
            <a:off x="9233836" y="4361144"/>
            <a:ext cx="1641690" cy="441147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L-METHIONINE</a:t>
            </a:r>
          </a:p>
          <a:p>
            <a:pPr>
              <a:spcBef>
                <a:spcPts val="0"/>
              </a:spcBef>
            </a:pPr>
            <a:r>
              <a:rPr lang="pl-PL" sz="1400" b="0" dirty="0">
                <a:solidFill>
                  <a:srgbClr val="BFBFBF"/>
                </a:solidFill>
                <a:cs typeface="Calibri"/>
              </a:rPr>
              <a:t>RYZOGENEZA</a:t>
            </a:r>
            <a:endParaRPr lang="en-GB" sz="1400" b="0" dirty="0">
              <a:solidFill>
                <a:srgbClr val="BFBFBF"/>
              </a:solidFill>
              <a:cs typeface="Calibri"/>
            </a:endParaRPr>
          </a:p>
        </p:txBody>
      </p:sp>
      <p:sp>
        <p:nvSpPr>
          <p:cNvPr id="53" name="Espace réservé du contenu 2"/>
          <p:cNvSpPr txBox="1">
            <a:spLocks/>
          </p:cNvSpPr>
          <p:nvPr/>
        </p:nvSpPr>
        <p:spPr>
          <a:xfrm>
            <a:off x="1779998" y="3662900"/>
            <a:ext cx="1641690" cy="441147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400" b="0">
                <a:solidFill>
                  <a:schemeClr val="bg1"/>
                </a:solidFill>
                <a:cs typeface="Calibri"/>
              </a:rPr>
              <a:t>L-PROLINE</a:t>
            </a:r>
          </a:p>
        </p:txBody>
      </p:sp>
      <p:grpSp>
        <p:nvGrpSpPr>
          <p:cNvPr id="58" name="Grouper 57"/>
          <p:cNvGrpSpPr/>
          <p:nvPr/>
        </p:nvGrpSpPr>
        <p:grpSpPr>
          <a:xfrm>
            <a:off x="8358095" y="5258902"/>
            <a:ext cx="924319" cy="1034217"/>
            <a:chOff x="8846731" y="4656162"/>
            <a:chExt cx="924319" cy="1034217"/>
          </a:xfrm>
        </p:grpSpPr>
        <p:pic>
          <p:nvPicPr>
            <p:cNvPr id="59" name="Image 58" descr="AA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6731" y="4656162"/>
              <a:ext cx="924319" cy="1034217"/>
            </a:xfrm>
            <a:prstGeom prst="rect">
              <a:avLst/>
            </a:prstGeom>
          </p:spPr>
        </p:pic>
        <p:sp>
          <p:nvSpPr>
            <p:cNvPr id="60" name="Espace réservé du contenu 2"/>
            <p:cNvSpPr txBox="1">
              <a:spLocks/>
            </p:cNvSpPr>
            <p:nvPr/>
          </p:nvSpPr>
          <p:spPr>
            <a:xfrm>
              <a:off x="9098122" y="5017817"/>
              <a:ext cx="645906" cy="402582"/>
            </a:xfrm>
            <a:prstGeom prst="rect">
              <a:avLst/>
            </a:prstGeom>
          </p:spPr>
          <p:txBody>
            <a:bodyPr vert="horz" lIns="104210" tIns="52105" rIns="104210" bIns="52105">
              <a:noAutofit/>
            </a:bodyPr>
            <a:lstStyle>
              <a:lvl1pPr marL="0" indent="0" algn="l" defTabSz="1042229" rtl="0" eaLnBrk="1" latinLnBrk="0" hangingPunct="1">
                <a:lnSpc>
                  <a:spcPct val="90000"/>
                </a:lnSpc>
                <a:spcBef>
                  <a:spcPts val="1141"/>
                </a:spcBef>
                <a:buFontTx/>
                <a:buNone/>
                <a:defRPr sz="2700" b="1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1pPr>
              <a:lvl2pPr marL="521051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3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2pPr>
              <a:lvl3pPr marL="10421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1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3pPr>
              <a:lvl4pPr marL="1563149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4pPr>
              <a:lvl5pPr marL="20842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5pPr>
              <a:lvl6pPr marL="2866129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87244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08357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9473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GB" sz="1000">
                  <a:solidFill>
                    <a:schemeClr val="bg1"/>
                  </a:solidFill>
                  <a:latin typeface="Calibri"/>
                  <a:cs typeface="Calibri"/>
                </a:rPr>
                <a:t>ARG</a:t>
              </a:r>
            </a:p>
          </p:txBody>
        </p:sp>
      </p:grpSp>
      <p:sp>
        <p:nvSpPr>
          <p:cNvPr id="61" name="Espace réservé du contenu 2"/>
          <p:cNvSpPr txBox="1">
            <a:spLocks/>
          </p:cNvSpPr>
          <p:nvPr/>
        </p:nvSpPr>
        <p:spPr>
          <a:xfrm>
            <a:off x="9264076" y="5494716"/>
            <a:ext cx="1641690" cy="441147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L-ARGININE</a:t>
            </a:r>
          </a:p>
          <a:p>
            <a:pPr>
              <a:spcBef>
                <a:spcPts val="0"/>
              </a:spcBef>
            </a:pPr>
            <a:r>
              <a:rPr lang="pl-PL" sz="1400" b="0" dirty="0">
                <a:solidFill>
                  <a:schemeClr val="bg1">
                    <a:lumMod val="75000"/>
                  </a:schemeClr>
                </a:solidFill>
                <a:cs typeface="Calibri"/>
              </a:rPr>
              <a:t>TRANSPORT</a:t>
            </a:r>
            <a:endParaRPr lang="en-GB" sz="1400" b="0" dirty="0">
              <a:solidFill>
                <a:schemeClr val="bg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62" name="Espace réservé du contenu 2"/>
          <p:cNvSpPr txBox="1">
            <a:spLocks/>
          </p:cNvSpPr>
          <p:nvPr/>
        </p:nvSpPr>
        <p:spPr>
          <a:xfrm>
            <a:off x="4218857" y="6487265"/>
            <a:ext cx="2319077" cy="346865"/>
          </a:xfrm>
          <a:prstGeom prst="rect">
            <a:avLst/>
          </a:prstGeom>
          <a:solidFill>
            <a:srgbClr val="FFFFFF">
              <a:alpha val="37000"/>
            </a:srgbClr>
          </a:solidFill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600" dirty="0">
                <a:solidFill>
                  <a:srgbClr val="FFFFFF"/>
                </a:solidFill>
                <a:cs typeface="Calibri"/>
              </a:rPr>
              <a:t>WZROST KORZENI</a:t>
            </a:r>
            <a:endParaRPr lang="en-GB" sz="1600" dirty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79" name="Triangle isocèle 78"/>
          <p:cNvSpPr/>
          <p:nvPr/>
        </p:nvSpPr>
        <p:spPr>
          <a:xfrm rot="10800000">
            <a:off x="5137505" y="6043831"/>
            <a:ext cx="401715" cy="180915"/>
          </a:xfrm>
          <a:prstGeom prst="triangle">
            <a:avLst/>
          </a:prstGeom>
          <a:solidFill>
            <a:schemeClr val="bg1">
              <a:alpha val="82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0" name="Triangle isocèle 79"/>
          <p:cNvSpPr/>
          <p:nvPr/>
        </p:nvSpPr>
        <p:spPr>
          <a:xfrm>
            <a:off x="5164527" y="3681529"/>
            <a:ext cx="401715" cy="180915"/>
          </a:xfrm>
          <a:prstGeom prst="triangle">
            <a:avLst/>
          </a:prstGeom>
          <a:solidFill>
            <a:schemeClr val="bg1">
              <a:alpha val="79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1" name="Triangle isocèle 80"/>
          <p:cNvSpPr/>
          <p:nvPr/>
        </p:nvSpPr>
        <p:spPr>
          <a:xfrm rot="5400000">
            <a:off x="6259323" y="5384829"/>
            <a:ext cx="401715" cy="180915"/>
          </a:xfrm>
          <a:prstGeom prst="triangle">
            <a:avLst/>
          </a:prstGeom>
          <a:solidFill>
            <a:schemeClr val="bg1">
              <a:alpha val="82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2" name="Triangle isocèle 81"/>
          <p:cNvSpPr/>
          <p:nvPr/>
        </p:nvSpPr>
        <p:spPr>
          <a:xfrm rot="16200000">
            <a:off x="4030703" y="5384829"/>
            <a:ext cx="401715" cy="180915"/>
          </a:xfrm>
          <a:prstGeom prst="triangle">
            <a:avLst/>
          </a:prstGeom>
          <a:solidFill>
            <a:schemeClr val="bg1">
              <a:alpha val="82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3421688" y="2494659"/>
            <a:ext cx="4016521" cy="461665"/>
          </a:xfrm>
          <a:prstGeom prst="rect">
            <a:avLst/>
          </a:prstGeom>
          <a:solidFill>
            <a:srgbClr val="6EB65E"/>
          </a:solidFill>
          <a:ln w="19050" cmpd="sng">
            <a:solidFill>
              <a:srgbClr val="6EB65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FF"/>
                </a:solidFill>
                <a:latin typeface="Calibri"/>
                <a:cs typeface="Calibri"/>
              </a:rPr>
              <a:t>PRZYWRACA WIGOR </a:t>
            </a:r>
            <a:endParaRPr lang="en-GB" sz="24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48" name="Image 47" descr="algues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0716" y="6194222"/>
            <a:ext cx="594371" cy="1059335"/>
          </a:xfrm>
          <a:prstGeom prst="rect">
            <a:avLst/>
          </a:prstGeom>
        </p:spPr>
      </p:pic>
      <p:sp>
        <p:nvSpPr>
          <p:cNvPr id="50" name="Espace réservé du contenu 2"/>
          <p:cNvSpPr txBox="1">
            <a:spLocks/>
          </p:cNvSpPr>
          <p:nvPr/>
        </p:nvSpPr>
        <p:spPr>
          <a:xfrm>
            <a:off x="9014791" y="6546327"/>
            <a:ext cx="1761984" cy="757021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050" b="0" dirty="0">
                <a:solidFill>
                  <a:schemeClr val="bg1">
                    <a:lumMod val="50000"/>
                  </a:schemeClr>
                </a:solidFill>
                <a:cs typeface="Calibri"/>
              </a:rPr>
              <a:t>E</a:t>
            </a:r>
            <a:r>
              <a:rPr lang="pl-PL" sz="1050" b="0" dirty="0">
                <a:solidFill>
                  <a:schemeClr val="bg1">
                    <a:lumMod val="50000"/>
                  </a:schemeClr>
                </a:solidFill>
                <a:cs typeface="Calibri"/>
              </a:rPr>
              <a:t>KSTRAKT</a:t>
            </a:r>
            <a:r>
              <a:rPr lang="en-GB" sz="1050" b="0" dirty="0">
                <a:solidFill>
                  <a:schemeClr val="bg1">
                    <a:lumMod val="50000"/>
                  </a:schemeClr>
                </a:solidFill>
                <a:cs typeface="Calibri"/>
              </a:rPr>
              <a:t> </a:t>
            </a:r>
            <a:r>
              <a:rPr lang="pl-PL" sz="1050" b="0" dirty="0">
                <a:solidFill>
                  <a:schemeClr val="bg1">
                    <a:lumMod val="50000"/>
                  </a:schemeClr>
                </a:solidFill>
                <a:cs typeface="Calibri"/>
              </a:rPr>
              <a:t>z</a:t>
            </a:r>
            <a:endParaRPr lang="en-GB" sz="1050" b="0" dirty="0">
              <a:solidFill>
                <a:schemeClr val="bg1">
                  <a:lumMod val="50000"/>
                </a:schemeClr>
              </a:solidFill>
              <a:cs typeface="Calibri"/>
            </a:endParaRPr>
          </a:p>
          <a:p>
            <a:pPr>
              <a:spcBef>
                <a:spcPts val="0"/>
              </a:spcBef>
            </a:pPr>
            <a:r>
              <a:rPr lang="pl-PL" sz="1200" b="0" dirty="0">
                <a:solidFill>
                  <a:schemeClr val="bg1"/>
                </a:solidFill>
                <a:cs typeface="Calibri"/>
              </a:rPr>
              <a:t>WODOROSTÓW CZYSTYCH I  SWIEŻYCH</a:t>
            </a:r>
            <a:r>
              <a:rPr lang="en-GB" sz="1200" b="0" dirty="0">
                <a:solidFill>
                  <a:schemeClr val="bg1"/>
                </a:solidFill>
                <a:cs typeface="Calibri"/>
              </a:rPr>
              <a:t> </a:t>
            </a:r>
          </a:p>
        </p:txBody>
      </p:sp>
      <p:pic>
        <p:nvPicPr>
          <p:cNvPr id="56" name="Image 55" descr="élémentsTONUS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892" y="5832627"/>
            <a:ext cx="1406182" cy="1342477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F4C5537C-FD1B-E796-2FA3-8B6B5B993E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7304" y="518683"/>
            <a:ext cx="5887272" cy="91452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053A5F2-C27A-14CF-ED51-261EF34CBE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9490" y="432046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6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iStock_000006878025Larg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7183"/>
            <a:ext cx="10661652" cy="570566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1512621"/>
            <a:ext cx="7974904" cy="4504292"/>
          </a:xfrm>
          <a:prstGeom prst="rect">
            <a:avLst/>
          </a:prstGeom>
          <a:solidFill>
            <a:schemeClr val="tx1">
              <a:lumMod val="85000"/>
              <a:lumOff val="15000"/>
              <a:alpha val="9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84138" y="1579270"/>
            <a:ext cx="2393892" cy="830881"/>
          </a:xfrm>
          <a:prstGeom prst="rect">
            <a:avLst/>
          </a:prstGeom>
        </p:spPr>
        <p:txBody>
          <a:bodyPr>
            <a:noAutofit/>
          </a:bodyPr>
          <a:lstStyle>
            <a:lvl1pPr marL="260555" indent="-260555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167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78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3900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01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000" b="1" dirty="0">
                <a:solidFill>
                  <a:schemeClr val="bg1"/>
                </a:solidFill>
                <a:cs typeface="Calibri"/>
              </a:rPr>
              <a:t>AKTYWNE </a:t>
            </a:r>
            <a:r>
              <a:rPr lang="en-GB" sz="2000" b="1" dirty="0">
                <a:solidFill>
                  <a:schemeClr val="bg1"/>
                </a:solidFill>
                <a:cs typeface="Calibri"/>
              </a:rPr>
              <a:t> </a:t>
            </a:r>
            <a:r>
              <a:rPr lang="pl-PL" sz="2000" b="1" dirty="0">
                <a:solidFill>
                  <a:schemeClr val="bg1"/>
                </a:solidFill>
                <a:cs typeface="Calibri"/>
              </a:rPr>
              <a:t>i</a:t>
            </a:r>
            <a:r>
              <a:rPr lang="en-GB" sz="2000" b="1" dirty="0">
                <a:solidFill>
                  <a:schemeClr val="bg1"/>
                </a:solidFill>
                <a:cs typeface="Calibri"/>
              </a:rPr>
              <a:t> </a:t>
            </a:r>
            <a:r>
              <a:rPr lang="pl-PL" sz="2000" b="1" dirty="0">
                <a:solidFill>
                  <a:schemeClr val="bg1"/>
                </a:solidFill>
                <a:cs typeface="Calibri"/>
              </a:rPr>
              <a:t>SELEKTYWNE</a:t>
            </a:r>
            <a:endParaRPr lang="en-GB" sz="2000" b="1" dirty="0">
              <a:solidFill>
                <a:schemeClr val="bg1"/>
              </a:solidFill>
              <a:cs typeface="Calibr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000" dirty="0">
                <a:solidFill>
                  <a:schemeClr val="bg1"/>
                </a:solidFill>
                <a:cs typeface="Calibri"/>
              </a:rPr>
              <a:t>ODŻYWIANIE</a:t>
            </a:r>
            <a:endParaRPr lang="en-GB" sz="20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1" name="Titre 1"/>
          <p:cNvSpPr txBox="1">
            <a:spLocks/>
          </p:cNvSpPr>
          <p:nvPr/>
        </p:nvSpPr>
        <p:spPr>
          <a:xfrm>
            <a:off x="2130284" y="550959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 fontScale="77500" lnSpcReduction="20000"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2400" dirty="0">
                <a:solidFill>
                  <a:srgbClr val="404040"/>
                </a:solidFill>
                <a:latin typeface="Calibri"/>
                <a:cs typeface="Calibri"/>
              </a:rPr>
              <a:t>FORMUŁA EKSPERTA</a:t>
            </a:r>
            <a:endParaRPr lang="en-GB" sz="24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1600" b="0" dirty="0">
                <a:solidFill>
                  <a:srgbClr val="404040"/>
                </a:solidFill>
                <a:latin typeface="Calibri"/>
                <a:cs typeface="Calibri"/>
              </a:rPr>
              <a:t>UKIERUNKOWANA TECHNOLOGIA </a:t>
            </a:r>
            <a:r>
              <a:rPr lang="pl-PL" sz="2600" dirty="0">
                <a:solidFill>
                  <a:srgbClr val="70AD47"/>
                </a:solidFill>
                <a:latin typeface="Calibri"/>
                <a:cs typeface="Calibri"/>
              </a:rPr>
              <a:t>SELEKTYWNE ODŻYWIANIE I</a:t>
            </a:r>
            <a:r>
              <a:rPr lang="en-GB" sz="16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pl-PL" sz="1600" b="0" dirty="0">
                <a:solidFill>
                  <a:schemeClr val="tx1"/>
                </a:solidFill>
                <a:latin typeface="Calibri"/>
                <a:cs typeface="Calibri"/>
              </a:rPr>
              <a:t>BIOSTYMULACJA</a:t>
            </a:r>
            <a:r>
              <a:rPr lang="en-GB" sz="16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974904" y="1512621"/>
            <a:ext cx="2686748" cy="4504292"/>
          </a:xfrm>
          <a:prstGeom prst="rect">
            <a:avLst/>
          </a:prstGeom>
          <a:solidFill>
            <a:srgbClr val="70AD47">
              <a:alpha val="9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>
          <a:xfrm>
            <a:off x="8215820" y="2608051"/>
            <a:ext cx="2310726" cy="2971114"/>
          </a:xfrm>
          <a:prstGeom prst="rect">
            <a:avLst/>
          </a:prstGeom>
          <a:noFill/>
        </p:spPr>
        <p:txBody>
          <a:bodyPr vert="horz" lIns="104210" tIns="52105" rIns="104210" bIns="52105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dirty="0">
                <a:solidFill>
                  <a:schemeClr val="bg1"/>
                </a:solidFill>
                <a:cs typeface="Calibri"/>
              </a:rPr>
              <a:t>TWORZY TYMCZASOWE NADMIERNE KONCENTRACJE </a:t>
            </a:r>
            <a:r>
              <a:rPr lang="pl-PL" sz="1600" b="0" dirty="0">
                <a:solidFill>
                  <a:schemeClr val="bg1"/>
                </a:solidFill>
                <a:cs typeface="Calibri"/>
              </a:rPr>
              <a:t>MINERAŁÓW i</a:t>
            </a:r>
            <a:endParaRPr lang="en-GB" sz="16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b="0" dirty="0">
                <a:solidFill>
                  <a:schemeClr val="bg1"/>
                </a:solidFill>
                <a:cs typeface="Calibri"/>
              </a:rPr>
              <a:t>MIKROELEMENTÓW</a:t>
            </a:r>
            <a:endParaRPr lang="en-GB" sz="16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chemeClr val="bg1"/>
                </a:solidFill>
                <a:cs typeface="Calibri"/>
              </a:rPr>
              <a:t>KTÓRE POMAGAJĄ ROŚLINIE ODZYSKAĆ RÓWNOWAGĘ I ROZWÓJ</a:t>
            </a:r>
            <a:endParaRPr lang="en-GB" sz="20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20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544" y="1231996"/>
            <a:ext cx="5567398" cy="6124380"/>
          </a:xfrm>
          <a:prstGeom prst="rect">
            <a:avLst/>
          </a:prstGeom>
        </p:spPr>
      </p:pic>
      <p:pic>
        <p:nvPicPr>
          <p:cNvPr id="2" name="Image 1" descr="élémentsTONUS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245" y="2607714"/>
            <a:ext cx="1587625" cy="15156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3092" y="4556367"/>
            <a:ext cx="2827833" cy="2474579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0" y="4626401"/>
            <a:ext cx="2719822" cy="2310280"/>
            <a:chOff x="0" y="4626401"/>
            <a:chExt cx="2719822" cy="2310280"/>
          </a:xfrm>
        </p:grpSpPr>
        <p:pic>
          <p:nvPicPr>
            <p:cNvPr id="3" name="Image 2" descr="schéma génèse - FR.png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4626401"/>
              <a:ext cx="2719822" cy="231028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6" name="ZoneTexte 5"/>
            <p:cNvSpPr txBox="1"/>
            <p:nvPr/>
          </p:nvSpPr>
          <p:spPr>
            <a:xfrm>
              <a:off x="909627" y="4648766"/>
              <a:ext cx="173005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chemeClr val="accent6">
                      <a:lumMod val="50000"/>
                    </a:schemeClr>
                  </a:solidFill>
                </a:rPr>
                <a:t>MINERAŁY</a:t>
              </a:r>
              <a:r>
                <a:rPr lang="fr-FR" sz="1200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pl-PL" sz="1200" b="1" dirty="0">
                  <a:solidFill>
                    <a:schemeClr val="accent6">
                      <a:lumMod val="50000"/>
                    </a:schemeClr>
                  </a:solidFill>
                </a:rPr>
                <a:t>I MIKROELEMENTY</a:t>
              </a:r>
              <a:endParaRPr lang="fr-FR" sz="12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053456" y="5164312"/>
              <a:ext cx="523226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sz="700" b="1" dirty="0">
                  <a:solidFill>
                    <a:srgbClr val="92D050"/>
                  </a:solidFill>
                </a:rPr>
                <a:t>ROŚLINA</a:t>
              </a:r>
              <a:endParaRPr lang="fr-FR" sz="700" b="1" dirty="0">
                <a:solidFill>
                  <a:srgbClr val="92D050"/>
                </a:solidFill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955158" y="5170942"/>
              <a:ext cx="76466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sz="700" b="1" dirty="0">
                  <a:solidFill>
                    <a:srgbClr val="92D050"/>
                  </a:solidFill>
                </a:rPr>
                <a:t>ENERGOPLANT</a:t>
              </a:r>
              <a:endParaRPr lang="fr-FR" sz="700" b="1" dirty="0">
                <a:solidFill>
                  <a:srgbClr val="92D050"/>
                </a:solidFill>
              </a:endParaRPr>
            </a:p>
          </p:txBody>
        </p:sp>
      </p:grpSp>
      <p:pic>
        <p:nvPicPr>
          <p:cNvPr id="9" name="Obraz 8">
            <a:extLst>
              <a:ext uri="{FF2B5EF4-FFF2-40B4-BE49-F238E27FC236}">
                <a16:creationId xmlns:a16="http://schemas.microsoft.com/office/drawing/2014/main" id="{6E5D4769-2CFA-F1EC-8259-0D41DFF9DF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9738" y="6614756"/>
            <a:ext cx="4873891" cy="91452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5003" y="2390806"/>
            <a:ext cx="1869434" cy="332283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9738" y="2809713"/>
            <a:ext cx="1697861" cy="646995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4269" y="4129015"/>
            <a:ext cx="2097858" cy="45724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7568" y="4556367"/>
            <a:ext cx="1414341" cy="668851"/>
          </a:xfrm>
          <a:prstGeom prst="rect">
            <a:avLst/>
          </a:prstGeom>
        </p:spPr>
      </p:pic>
      <p:sp>
        <p:nvSpPr>
          <p:cNvPr id="22" name="pole tekstowe 21"/>
          <p:cNvSpPr txBox="1"/>
          <p:nvPr/>
        </p:nvSpPr>
        <p:spPr>
          <a:xfrm>
            <a:off x="2241674" y="1672517"/>
            <a:ext cx="87103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900" b="1" dirty="0">
                <a:solidFill>
                  <a:schemeClr val="bg1"/>
                </a:solidFill>
              </a:rPr>
              <a:t>APLIKACJA </a:t>
            </a:r>
          </a:p>
          <a:p>
            <a:r>
              <a:rPr lang="pl-PL" sz="900" b="1" dirty="0" err="1">
                <a:solidFill>
                  <a:schemeClr val="bg1"/>
                </a:solidFill>
              </a:rPr>
              <a:t>DOLISTNA</a:t>
            </a:r>
            <a:endParaRPr lang="pl-PL" sz="900" b="1" dirty="0"/>
          </a:p>
        </p:txBody>
      </p:sp>
      <p:sp>
        <p:nvSpPr>
          <p:cNvPr id="24" name="pole tekstowe 23"/>
          <p:cNvSpPr txBox="1"/>
          <p:nvPr/>
        </p:nvSpPr>
        <p:spPr>
          <a:xfrm>
            <a:off x="4170187" y="2304736"/>
            <a:ext cx="2084551" cy="461665"/>
          </a:xfrm>
          <a:prstGeom prst="rect">
            <a:avLst/>
          </a:prstGeom>
          <a:solidFill>
            <a:srgbClr val="0A8B8E"/>
          </a:solidFill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</a:rPr>
              <a:t>NADMIERNA KONCENTRACJA </a:t>
            </a:r>
            <a:r>
              <a:rPr lang="pl-PL" sz="1200" b="1" dirty="0">
                <a:solidFill>
                  <a:schemeClr val="bg1"/>
                </a:solidFill>
              </a:rPr>
              <a:t>W SOKU KOMÓRKOWYM</a:t>
            </a:r>
          </a:p>
        </p:txBody>
      </p:sp>
      <p:sp>
        <p:nvSpPr>
          <p:cNvPr id="27" name="pole tekstowe 26"/>
          <p:cNvSpPr txBox="1"/>
          <p:nvPr/>
        </p:nvSpPr>
        <p:spPr>
          <a:xfrm>
            <a:off x="5769738" y="2802842"/>
            <a:ext cx="1806135" cy="830997"/>
          </a:xfrm>
          <a:prstGeom prst="rect">
            <a:avLst/>
          </a:prstGeom>
          <a:solidFill>
            <a:srgbClr val="0A8B8E"/>
          </a:solidFill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chemeClr val="bg1"/>
                </a:solidFill>
              </a:rPr>
              <a:t>AKTYWUJE FOTOSYNTEZĘ </a:t>
            </a:r>
            <a:r>
              <a:rPr lang="pl-PL" sz="1200" dirty="0">
                <a:solidFill>
                  <a:schemeClr val="bg1"/>
                </a:solidFill>
              </a:rPr>
              <a:t>SPRAWIA, ŻE LIŚCIE ZNOWU STAJĄ SIĘ ZIELONE</a:t>
            </a:r>
            <a:endParaRPr lang="pl-PL" sz="1200" b="1" dirty="0">
              <a:solidFill>
                <a:schemeClr val="bg1"/>
              </a:solidFill>
            </a:endParaRPr>
          </a:p>
        </p:txBody>
      </p:sp>
      <p:sp>
        <p:nvSpPr>
          <p:cNvPr id="28" name="pole tekstowe 27"/>
          <p:cNvSpPr txBox="1"/>
          <p:nvPr/>
        </p:nvSpPr>
        <p:spPr>
          <a:xfrm>
            <a:off x="5224269" y="4111859"/>
            <a:ext cx="2243330" cy="461665"/>
          </a:xfrm>
          <a:prstGeom prst="rect">
            <a:avLst/>
          </a:prstGeom>
          <a:solidFill>
            <a:srgbClr val="0A8B8E"/>
          </a:solidFill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chemeClr val="bg1"/>
                </a:solidFill>
              </a:rPr>
              <a:t>PRZYWRACA NATURALNE POTRZEBY</a:t>
            </a:r>
          </a:p>
        </p:txBody>
      </p:sp>
      <p:sp>
        <p:nvSpPr>
          <p:cNvPr id="29" name="pole tekstowe 28"/>
          <p:cNvSpPr txBox="1"/>
          <p:nvPr/>
        </p:nvSpPr>
        <p:spPr>
          <a:xfrm>
            <a:off x="5502786" y="4541002"/>
            <a:ext cx="1674792" cy="646331"/>
          </a:xfrm>
          <a:prstGeom prst="rect">
            <a:avLst/>
          </a:prstGeom>
          <a:solidFill>
            <a:srgbClr val="0A8B8E"/>
          </a:solidFill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</a:rPr>
              <a:t>ABSORBCJA </a:t>
            </a:r>
            <a:r>
              <a:rPr lang="pl-PL" sz="1200" dirty="0" err="1">
                <a:solidFill>
                  <a:schemeClr val="bg1"/>
                </a:solidFill>
              </a:rPr>
              <a:t>DOLISTNA</a:t>
            </a:r>
            <a:endParaRPr lang="pl-PL" sz="1200" dirty="0">
              <a:solidFill>
                <a:schemeClr val="bg1"/>
              </a:solidFill>
            </a:endParaRPr>
          </a:p>
          <a:p>
            <a:r>
              <a:rPr lang="pl-PL" sz="1200" dirty="0">
                <a:solidFill>
                  <a:schemeClr val="bg1"/>
                </a:solidFill>
              </a:rPr>
              <a:t>WCHŁANIANIE PRZEZ </a:t>
            </a:r>
          </a:p>
          <a:p>
            <a:r>
              <a:rPr lang="pl-PL" sz="1200" dirty="0">
                <a:solidFill>
                  <a:schemeClr val="bg1"/>
                </a:solidFill>
              </a:rPr>
              <a:t>KORZENIE</a:t>
            </a:r>
          </a:p>
        </p:txBody>
      </p:sp>
      <p:sp>
        <p:nvSpPr>
          <p:cNvPr id="30" name="pole tekstowe 29"/>
          <p:cNvSpPr txBox="1"/>
          <p:nvPr/>
        </p:nvSpPr>
        <p:spPr>
          <a:xfrm>
            <a:off x="5287117" y="5116917"/>
            <a:ext cx="1674792" cy="123111"/>
          </a:xfrm>
          <a:prstGeom prst="rect">
            <a:avLst/>
          </a:prstGeom>
          <a:solidFill>
            <a:srgbClr val="0A8B8E"/>
          </a:solidFill>
        </p:spPr>
        <p:txBody>
          <a:bodyPr wrap="square" rtlCol="0">
            <a:spAutoFit/>
          </a:bodyPr>
          <a:lstStyle/>
          <a:p>
            <a:endParaRPr lang="pl-PL" sz="200" b="1" dirty="0">
              <a:solidFill>
                <a:schemeClr val="bg1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 rot="5400000">
            <a:off x="6460254" y="3611482"/>
            <a:ext cx="249652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078C8D"/>
                </a:solidFill>
              </a:rPr>
              <a:t>EFEKT POMPY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3C3ACB18-AE67-166F-CBD7-9EC0436C2B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06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iStock_50450964_XXXLARGE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9"/>
            <a:ext cx="10692000" cy="585289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88368" y="102812"/>
            <a:ext cx="569670" cy="364065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2130284" y="5836290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2400" dirty="0">
                <a:solidFill>
                  <a:srgbClr val="404040"/>
                </a:solidFill>
                <a:latin typeface="Calibri"/>
                <a:cs typeface="Calibri"/>
              </a:rPr>
              <a:t>FORMUŁA EKSPERTA</a:t>
            </a:r>
            <a:endParaRPr lang="en-GB" sz="24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1600" b="0" dirty="0">
                <a:solidFill>
                  <a:srgbClr val="404040"/>
                </a:solidFill>
                <a:latin typeface="Calibri"/>
                <a:cs typeface="Calibri"/>
              </a:rPr>
              <a:t>SELEKTYWNA TECHNOLOGIA ODŻYWIANIA I BIOSTYMULACJA</a:t>
            </a:r>
            <a:endParaRPr lang="en-GB" sz="16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12" name="Image 11" descr="A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89" y="1373284"/>
            <a:ext cx="802243" cy="897627"/>
          </a:xfrm>
          <a:prstGeom prst="rect">
            <a:avLst/>
          </a:prstGeom>
        </p:spPr>
      </p:pic>
      <p:pic>
        <p:nvPicPr>
          <p:cNvPr id="13" name="Image 12" descr="A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901" y="2476606"/>
            <a:ext cx="802243" cy="897627"/>
          </a:xfrm>
          <a:prstGeom prst="rect">
            <a:avLst/>
          </a:prstGeom>
        </p:spPr>
      </p:pic>
      <p:pic>
        <p:nvPicPr>
          <p:cNvPr id="14" name="Image 13" descr="AA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0287" y="2723868"/>
            <a:ext cx="347231" cy="388516"/>
          </a:xfrm>
          <a:prstGeom prst="rect">
            <a:avLst/>
          </a:prstGeom>
        </p:spPr>
      </p:pic>
      <p:pic>
        <p:nvPicPr>
          <p:cNvPr id="15" name="Image 14" descr="AA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135" y="1822098"/>
            <a:ext cx="638373" cy="714273"/>
          </a:xfrm>
          <a:prstGeom prst="rect">
            <a:avLst/>
          </a:prstGeom>
        </p:spPr>
      </p:pic>
      <p:pic>
        <p:nvPicPr>
          <p:cNvPr id="16" name="Image 15" descr="AA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128" y="3502884"/>
            <a:ext cx="666037" cy="745227"/>
          </a:xfrm>
          <a:prstGeom prst="rect">
            <a:avLst/>
          </a:prstGeom>
        </p:spPr>
      </p:pic>
      <p:pic>
        <p:nvPicPr>
          <p:cNvPr id="17" name="Image 16" descr="A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12" y="2568282"/>
            <a:ext cx="802243" cy="897627"/>
          </a:xfrm>
          <a:prstGeom prst="rect">
            <a:avLst/>
          </a:prstGeom>
        </p:spPr>
      </p:pic>
      <p:pic>
        <p:nvPicPr>
          <p:cNvPr id="18" name="Image 17" descr="A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924" y="3671599"/>
            <a:ext cx="802243" cy="897627"/>
          </a:xfrm>
          <a:prstGeom prst="rect">
            <a:avLst/>
          </a:prstGeom>
        </p:spPr>
      </p:pic>
      <p:pic>
        <p:nvPicPr>
          <p:cNvPr id="19" name="Image 18" descr="AA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590" y="4486679"/>
            <a:ext cx="347231" cy="388516"/>
          </a:xfrm>
          <a:prstGeom prst="rect">
            <a:avLst/>
          </a:prstGeom>
        </p:spPr>
      </p:pic>
      <p:pic>
        <p:nvPicPr>
          <p:cNvPr id="20" name="Image 19" descr="AA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2978" y="1107825"/>
            <a:ext cx="638373" cy="714273"/>
          </a:xfrm>
          <a:prstGeom prst="rect">
            <a:avLst/>
          </a:prstGeom>
        </p:spPr>
      </p:pic>
      <p:pic>
        <p:nvPicPr>
          <p:cNvPr id="22" name="Image 21" descr="AA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597" y="3671599"/>
            <a:ext cx="666037" cy="745227"/>
          </a:xfrm>
          <a:prstGeom prst="rect">
            <a:avLst/>
          </a:prstGeom>
        </p:spPr>
      </p:pic>
      <p:pic>
        <p:nvPicPr>
          <p:cNvPr id="23" name="Image 22" descr="Diapo nectar SMN2.pn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677" y="5988350"/>
            <a:ext cx="1328974" cy="42158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663" y="1329812"/>
            <a:ext cx="5386672" cy="4088840"/>
          </a:xfrm>
          <a:prstGeom prst="rect">
            <a:avLst/>
          </a:prstGeom>
        </p:spPr>
      </p:pic>
      <p:pic>
        <p:nvPicPr>
          <p:cNvPr id="24" name="Image 23" descr="A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4404" y="3112390"/>
            <a:ext cx="802243" cy="897627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5185120" y="4248111"/>
            <a:ext cx="3272896" cy="11541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sz="1100" b="1" dirty="0">
              <a:solidFill>
                <a:srgbClr val="009D9E"/>
              </a:solidFill>
            </a:endParaRPr>
          </a:p>
          <a:p>
            <a:r>
              <a:rPr lang="pl-PL" sz="2800" b="1" dirty="0">
                <a:solidFill>
                  <a:srgbClr val="009D9E"/>
                </a:solidFill>
              </a:rPr>
              <a:t>5 L – AMINOKWASY</a:t>
            </a:r>
          </a:p>
          <a:p>
            <a:r>
              <a:rPr lang="pl-PL" sz="1800" dirty="0">
                <a:solidFill>
                  <a:srgbClr val="009D9E"/>
                </a:solidFill>
              </a:rPr>
              <a:t>WOLNE I WYSELEKCJONOWANE</a:t>
            </a:r>
          </a:p>
          <a:p>
            <a:endParaRPr lang="pl-PL" sz="1200" dirty="0">
              <a:solidFill>
                <a:srgbClr val="009D9E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883D13B-85CE-A675-9DF7-DB9B9924D1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84" y="6609212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50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48605" y="3566898"/>
            <a:ext cx="5243395" cy="3995952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Image 17" descr="cercle.png"/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656" y="3595879"/>
            <a:ext cx="3535903" cy="3842711"/>
          </a:xfrm>
          <a:prstGeom prst="rect">
            <a:avLst/>
          </a:prstGeom>
        </p:spPr>
      </p:pic>
      <p:pic>
        <p:nvPicPr>
          <p:cNvPr id="39" name="Image 38" descr="iStock_50450964_XXXLARG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231990"/>
            <a:ext cx="10692000" cy="2334908"/>
          </a:xfrm>
          <a:prstGeom prst="rect">
            <a:avLst/>
          </a:prstGeom>
        </p:spPr>
      </p:pic>
      <p:pic>
        <p:nvPicPr>
          <p:cNvPr id="25" name="Image 24" descr="Diapo nectar SMN2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21" y="6670407"/>
            <a:ext cx="1768146" cy="846748"/>
          </a:xfrm>
          <a:prstGeom prst="rect">
            <a:avLst/>
          </a:prstGeom>
        </p:spPr>
      </p:pic>
      <p:sp>
        <p:nvSpPr>
          <p:cNvPr id="31" name="Espace réservé du contenu 2"/>
          <p:cNvSpPr txBox="1">
            <a:spLocks/>
          </p:cNvSpPr>
          <p:nvPr/>
        </p:nvSpPr>
        <p:spPr>
          <a:xfrm>
            <a:off x="6389566" y="6571833"/>
            <a:ext cx="4158193" cy="714904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solidFill>
                  <a:schemeClr val="bg1"/>
                </a:solidFill>
                <a:latin typeface="Calibri"/>
                <a:cs typeface="Calibri"/>
              </a:rPr>
              <a:t>          METONIN</a:t>
            </a:r>
            <a:r>
              <a:rPr lang="pl-PL" sz="1800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endParaRPr lang="en-GB" sz="18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        / </a:t>
            </a:r>
            <a:r>
              <a:rPr lang="pl-PL" sz="1400" b="0" dirty="0">
                <a:solidFill>
                  <a:schemeClr val="bg1"/>
                </a:solidFill>
                <a:cs typeface="Calibri"/>
              </a:rPr>
              <a:t>Wzmacnia działanie auksyny</a:t>
            </a:r>
            <a:r>
              <a:rPr lang="en-GB" sz="1400" b="0" dirty="0">
                <a:solidFill>
                  <a:schemeClr val="bg1"/>
                </a:solidFill>
                <a:cs typeface="Calibri"/>
              </a:rPr>
              <a:t> </a:t>
            </a:r>
            <a:r>
              <a:rPr lang="pl-PL" sz="1400" b="0" dirty="0">
                <a:solidFill>
                  <a:schemeClr val="bg1"/>
                </a:solidFill>
                <a:cs typeface="Calibri"/>
              </a:rPr>
              <a:t>i rozwój korzeni oraz przyspiesza </a:t>
            </a:r>
            <a:r>
              <a:rPr lang="pl-PL" sz="1400" b="0" dirty="0" err="1">
                <a:solidFill>
                  <a:schemeClr val="bg1"/>
                </a:solidFill>
                <a:cs typeface="Calibri"/>
              </a:rPr>
              <a:t>kriogenezę</a:t>
            </a:r>
            <a:endParaRPr lang="en-GB" sz="14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400" b="0" spc="-6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b="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35" name="Espace réservé du contenu 2"/>
          <p:cNvSpPr txBox="1">
            <a:spLocks/>
          </p:cNvSpPr>
          <p:nvPr/>
        </p:nvSpPr>
        <p:spPr>
          <a:xfrm>
            <a:off x="7289385" y="4513438"/>
            <a:ext cx="3732439" cy="998564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schemeClr val="bg1"/>
                </a:solidFill>
                <a:latin typeface="Calibri"/>
                <a:cs typeface="Calibri"/>
              </a:rPr>
              <a:t>ARGANINA</a:t>
            </a:r>
            <a:endParaRPr lang="en-GB" sz="18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 / </a:t>
            </a:r>
            <a:r>
              <a:rPr lang="pl-PL" sz="1400" b="0" dirty="0">
                <a:solidFill>
                  <a:schemeClr val="bg1"/>
                </a:solidFill>
                <a:cs typeface="Calibri"/>
              </a:rPr>
              <a:t>Bezpośrednie źródło azotu</a:t>
            </a:r>
            <a:endParaRPr lang="en-GB" sz="14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   / </a:t>
            </a:r>
            <a:r>
              <a:rPr lang="pl-PL" sz="1400" b="0" dirty="0">
                <a:solidFill>
                  <a:schemeClr val="bg1"/>
                </a:solidFill>
                <a:cs typeface="Calibri"/>
              </a:rPr>
              <a:t>Pobudza aktywność </a:t>
            </a:r>
            <a:r>
              <a:rPr lang="pl-PL" sz="1400" b="0" dirty="0" err="1">
                <a:solidFill>
                  <a:schemeClr val="bg1"/>
                </a:solidFill>
                <a:cs typeface="Calibri"/>
              </a:rPr>
              <a:t>fotosyntetyczną</a:t>
            </a:r>
            <a:endParaRPr lang="pl-PL" sz="14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400" b="0" dirty="0">
                <a:solidFill>
                  <a:schemeClr val="bg1"/>
                </a:solidFill>
                <a:cs typeface="Calibri"/>
              </a:rPr>
              <a:t>Pozwala na utrzymanie jędrności komórek</a:t>
            </a:r>
            <a:endParaRPr lang="en-GB" sz="18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5999356" y="3545416"/>
            <a:ext cx="4716383" cy="1795402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schemeClr val="bg1"/>
                </a:solidFill>
                <a:latin typeface="Calibri"/>
                <a:cs typeface="Calibri"/>
              </a:rPr>
              <a:t>KWAS ASPARGANINOWY I</a:t>
            </a:r>
            <a:r>
              <a:rPr lang="en-GB" sz="18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pl-PL" sz="1800" dirty="0">
                <a:solidFill>
                  <a:schemeClr val="bg1"/>
                </a:solidFill>
                <a:latin typeface="Calibri"/>
                <a:cs typeface="Calibri"/>
              </a:rPr>
              <a:t>KWAS GLUTAMINOWY</a:t>
            </a:r>
            <a:endParaRPr lang="en-GB" sz="18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 / </a:t>
            </a:r>
            <a:r>
              <a:rPr lang="pl-PL" sz="1400" b="0" dirty="0">
                <a:solidFill>
                  <a:schemeClr val="bg1"/>
                </a:solidFill>
                <a:cs typeface="Calibri"/>
              </a:rPr>
              <a:t>Połączone działania dotyczące efektywności dopływu azotu </a:t>
            </a:r>
            <a:endParaRPr lang="en-GB" sz="14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      / </a:t>
            </a:r>
            <a:r>
              <a:rPr lang="pl-PL" sz="1400" b="0" dirty="0">
                <a:solidFill>
                  <a:schemeClr val="bg1"/>
                </a:solidFill>
                <a:cs typeface="Calibri"/>
              </a:rPr>
              <a:t>W sercu metabolizmu azotu</a:t>
            </a:r>
            <a:endParaRPr lang="en-GB" sz="14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b="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63" name="Espace réservé du contenu 2"/>
          <p:cNvSpPr txBox="1">
            <a:spLocks/>
          </p:cNvSpPr>
          <p:nvPr/>
        </p:nvSpPr>
        <p:spPr>
          <a:xfrm>
            <a:off x="7089256" y="5512002"/>
            <a:ext cx="3024339" cy="946945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solidFill>
                  <a:schemeClr val="bg1"/>
                </a:solidFill>
                <a:latin typeface="Calibri"/>
                <a:cs typeface="Calibri"/>
              </a:rPr>
              <a:t>      PROLIN</a:t>
            </a:r>
            <a:r>
              <a:rPr lang="pl-PL" sz="1800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endParaRPr lang="en-GB" sz="18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    / </a:t>
            </a:r>
            <a:r>
              <a:rPr lang="pl-PL" sz="1400" b="0" dirty="0">
                <a:solidFill>
                  <a:schemeClr val="bg1"/>
                </a:solidFill>
                <a:cs typeface="Calibri"/>
              </a:rPr>
              <a:t>Regulacja osmotyczna</a:t>
            </a:r>
            <a:endParaRPr lang="en-GB" sz="14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b="0" dirty="0">
                <a:solidFill>
                  <a:schemeClr val="bg1"/>
                </a:solidFill>
                <a:cs typeface="Calibri"/>
              </a:rPr>
              <a:t>/ </a:t>
            </a:r>
            <a:r>
              <a:rPr lang="pl-PL" sz="1400" b="0" dirty="0">
                <a:solidFill>
                  <a:schemeClr val="bg1"/>
                </a:solidFill>
                <a:cs typeface="Calibri"/>
              </a:rPr>
              <a:t>Antystresowy</a:t>
            </a:r>
            <a:endParaRPr lang="en-GB" sz="1400" b="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400" b="0" spc="-6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b="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</a:p>
        </p:txBody>
      </p:sp>
      <p:pic>
        <p:nvPicPr>
          <p:cNvPr id="2" name="Image 1" descr="planteV2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9"/>
          <a:stretch/>
        </p:blipFill>
        <p:spPr>
          <a:xfrm>
            <a:off x="4609287" y="3780143"/>
            <a:ext cx="1821247" cy="365844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1" y="1268803"/>
            <a:ext cx="4274509" cy="3244635"/>
          </a:xfrm>
          <a:prstGeom prst="rect">
            <a:avLst/>
          </a:prstGeom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2130284" y="550959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2400" dirty="0">
                <a:solidFill>
                  <a:srgbClr val="404040"/>
                </a:solidFill>
                <a:latin typeface="Calibri"/>
                <a:cs typeface="Calibri"/>
              </a:rPr>
              <a:t>FORMUŁA EKSPERTA</a:t>
            </a:r>
            <a:endParaRPr lang="en-GB" sz="24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1600" b="0" dirty="0">
                <a:solidFill>
                  <a:srgbClr val="404040"/>
                </a:solidFill>
                <a:latin typeface="Calibri"/>
                <a:cs typeface="Calibri"/>
              </a:rPr>
              <a:t>SELEKTYWNA TECHNOLOGIA ODŻYWIANIA I BIOSTYMULACJA</a:t>
            </a:r>
            <a:endParaRPr lang="en-GB" sz="16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sp>
        <p:nvSpPr>
          <p:cNvPr id="38" name="Espace réservé du contenu 2"/>
          <p:cNvSpPr txBox="1">
            <a:spLocks/>
          </p:cNvSpPr>
          <p:nvPr/>
        </p:nvSpPr>
        <p:spPr>
          <a:xfrm>
            <a:off x="232144" y="4379774"/>
            <a:ext cx="5325703" cy="2420138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800" dirty="0">
                <a:solidFill>
                  <a:srgbClr val="0E8A80"/>
                </a:solidFill>
                <a:latin typeface="Calibri"/>
                <a:cs typeface="Calibri"/>
              </a:rPr>
              <a:t>L</a:t>
            </a:r>
            <a:r>
              <a:rPr lang="en-GB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-</a:t>
            </a:r>
            <a:r>
              <a:rPr lang="pl-PL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AMINOKWASY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Fizjologicznie aktywna forma rozpoznawana przez roślinę </a:t>
            </a:r>
            <a:endParaRPr lang="en-GB" sz="1600" b="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Wolny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</a:t>
            </a:r>
            <a:r>
              <a:rPr lang="pl-PL" sz="2800" dirty="0">
                <a:solidFill>
                  <a:srgbClr val="0E8A80"/>
                </a:solidFill>
                <a:cs typeface="Calibri"/>
              </a:rPr>
              <a:t>AMINOKWAS</a:t>
            </a:r>
            <a:endParaRPr lang="en-GB" sz="2800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Bezpośrednie źródło energii, łatwo dostępne dla rośliny</a:t>
            </a:r>
            <a:endParaRPr lang="en-GB" sz="1600" b="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500" b="0" spc="-6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400" dirty="0">
                <a:solidFill>
                  <a:srgbClr val="0E8A80"/>
                </a:solidFill>
                <a:cs typeface="Calibri"/>
              </a:rPr>
              <a:t>SYNTETYCZNY</a:t>
            </a:r>
            <a:r>
              <a:rPr lang="en-GB" dirty="0"/>
              <a:t> </a:t>
            </a: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AMINOKWAS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Idealne ilości </a:t>
            </a:r>
            <a:r>
              <a:rPr lang="en-GB" sz="16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AAs </a:t>
            </a:r>
            <a:r>
              <a:rPr lang="pl-PL" sz="16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</a:t>
            </a:r>
            <a:r>
              <a:rPr lang="en-GB" sz="16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</a:t>
            </a:r>
            <a:r>
              <a:rPr lang="pl-PL" sz="16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oczyszczonych</a:t>
            </a:r>
            <a:r>
              <a:rPr lang="en-GB" sz="16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AAs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600" b="0" spc="-6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600" b="0" spc="-6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</a:p>
        </p:txBody>
      </p:sp>
      <p:pic>
        <p:nvPicPr>
          <p:cNvPr id="19" name="Image 18" descr="AA-couleur.png"/>
          <p:cNvPicPr>
            <a:picLocks noChangeAspect="1"/>
          </p:cNvPicPr>
          <p:nvPr/>
        </p:nvPicPr>
        <p:blipFill rotWithShape="1">
          <a:blip r:embed="rId7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3780149"/>
            <a:ext cx="1420188" cy="3156809"/>
          </a:xfrm>
          <a:prstGeom prst="rect">
            <a:avLst/>
          </a:prstGeom>
        </p:spPr>
      </p:pic>
      <p:pic>
        <p:nvPicPr>
          <p:cNvPr id="15" name="Image 14" descr="AA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3301" y="2027792"/>
            <a:ext cx="802243" cy="897627"/>
          </a:xfrm>
          <a:prstGeom prst="rect">
            <a:avLst/>
          </a:prstGeom>
        </p:spPr>
      </p:pic>
      <p:pic>
        <p:nvPicPr>
          <p:cNvPr id="16" name="Image 15" descr="AA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092" y="1851993"/>
            <a:ext cx="802243" cy="897627"/>
          </a:xfrm>
          <a:prstGeom prst="rect">
            <a:avLst/>
          </a:prstGeom>
        </p:spPr>
      </p:pic>
      <p:pic>
        <p:nvPicPr>
          <p:cNvPr id="17" name="Image 16" descr="AA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187" y="1731378"/>
            <a:ext cx="802243" cy="897627"/>
          </a:xfrm>
          <a:prstGeom prst="rect">
            <a:avLst/>
          </a:prstGeom>
        </p:spPr>
      </p:pic>
      <p:pic>
        <p:nvPicPr>
          <p:cNvPr id="20" name="Image 19" descr="AA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3552" y="2180191"/>
            <a:ext cx="802243" cy="897627"/>
          </a:xfrm>
          <a:prstGeom prst="rect">
            <a:avLst/>
          </a:prstGeom>
        </p:spPr>
      </p:pic>
      <p:pic>
        <p:nvPicPr>
          <p:cNvPr id="21" name="Image 20" descr="AA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1949" y="2476605"/>
            <a:ext cx="802243" cy="897627"/>
          </a:xfrm>
          <a:prstGeom prst="rect">
            <a:avLst/>
          </a:prstGeom>
        </p:spPr>
      </p:pic>
      <p:sp>
        <p:nvSpPr>
          <p:cNvPr id="22" name="pole tekstowe 21"/>
          <p:cNvSpPr txBox="1"/>
          <p:nvPr/>
        </p:nvSpPr>
        <p:spPr>
          <a:xfrm>
            <a:off x="1837705" y="3575953"/>
            <a:ext cx="3028234" cy="7540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600" b="1" dirty="0">
                <a:solidFill>
                  <a:srgbClr val="009D9E"/>
                </a:solidFill>
              </a:rPr>
              <a:t>5 L – AMINOKWASY</a:t>
            </a:r>
          </a:p>
          <a:p>
            <a:r>
              <a:rPr lang="pl-PL" sz="1700" dirty="0">
                <a:solidFill>
                  <a:srgbClr val="009D9E"/>
                </a:solidFill>
              </a:rPr>
              <a:t>WOLNE I WYSELEKCJONOWANE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85826E7-3342-EFAF-43CE-E4B42A1653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455" y="390476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83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iStock_50450964_XXXLARG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231990"/>
            <a:ext cx="10692000" cy="23349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89664" y="3605078"/>
            <a:ext cx="5243395" cy="3995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Image 17" descr="cercle.png"/>
          <p:cNvPicPr>
            <a:picLocks noChangeAspect="1"/>
          </p:cNvPicPr>
          <p:nvPr/>
        </p:nvPicPr>
        <p:blipFill>
          <a:blip r:embed="rId4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3040" y="3604988"/>
            <a:ext cx="3535903" cy="3842711"/>
          </a:xfrm>
          <a:prstGeom prst="rect">
            <a:avLst/>
          </a:prstGeom>
        </p:spPr>
      </p:pic>
      <p:pic>
        <p:nvPicPr>
          <p:cNvPr id="25" name="Image 24" descr="Diapo nectar SMN2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21" y="6670407"/>
            <a:ext cx="1768146" cy="846748"/>
          </a:xfrm>
          <a:prstGeom prst="rect">
            <a:avLst/>
          </a:prstGeom>
        </p:spPr>
      </p:pic>
      <p:pic>
        <p:nvPicPr>
          <p:cNvPr id="2" name="Image 1" descr="planteV2.pn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9"/>
          <a:stretch/>
        </p:blipFill>
        <p:spPr>
          <a:xfrm>
            <a:off x="4534258" y="3789257"/>
            <a:ext cx="1821247" cy="3658442"/>
          </a:xfrm>
          <a:prstGeom prst="rect">
            <a:avLst/>
          </a:prstGeom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2130284" y="550959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 fontScale="55000" lnSpcReduction="20000"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4800" dirty="0">
                <a:solidFill>
                  <a:srgbClr val="404040"/>
                </a:solidFill>
                <a:latin typeface="Calibri"/>
                <a:cs typeface="Calibri"/>
              </a:rPr>
              <a:t>FORMUŁA EKSPERTA</a:t>
            </a:r>
            <a:endParaRPr lang="en-GB" sz="48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3600" b="0" dirty="0">
                <a:solidFill>
                  <a:srgbClr val="404040"/>
                </a:solidFill>
                <a:latin typeface="Calibri"/>
                <a:cs typeface="Calibri"/>
              </a:rPr>
              <a:t>SELEKTYWNA TECHNOLOGIA ODŻYWIANIA I BIOSTYMULACJA</a:t>
            </a:r>
            <a:endParaRPr lang="en-GB" sz="36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4" name="Image 3" descr="LogoAA-V2sans texte.pn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23" y="1344917"/>
            <a:ext cx="2977223" cy="2221987"/>
          </a:xfrm>
          <a:prstGeom prst="rect">
            <a:avLst/>
          </a:prstGeom>
        </p:spPr>
      </p:pic>
      <p:sp>
        <p:nvSpPr>
          <p:cNvPr id="21" name="Espace réservé du contenu 2"/>
          <p:cNvSpPr txBox="1">
            <a:spLocks/>
          </p:cNvSpPr>
          <p:nvPr/>
        </p:nvSpPr>
        <p:spPr>
          <a:xfrm>
            <a:off x="2130284" y="2551719"/>
            <a:ext cx="8561716" cy="1015185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600" dirty="0">
                <a:solidFill>
                  <a:srgbClr val="0E8A80"/>
                </a:solidFill>
                <a:cs typeface="Calibri"/>
              </a:rPr>
              <a:t>L</a:t>
            </a:r>
            <a:r>
              <a:rPr lang="en-GB" sz="40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-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AMINO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KWASY </a:t>
            </a:r>
            <a:r>
              <a:rPr lang="en-GB" sz="4800" dirty="0">
                <a:solidFill>
                  <a:srgbClr val="6EB65E"/>
                </a:solidFill>
                <a:cs typeface="Calibri"/>
              </a:rPr>
              <a:t>&amp;</a:t>
            </a:r>
            <a:r>
              <a:rPr lang="en-GB" sz="3600" dirty="0">
                <a:solidFill>
                  <a:srgbClr val="0E8A80"/>
                </a:solidFill>
                <a:cs typeface="Calibri"/>
              </a:rPr>
              <a:t>  </a:t>
            </a:r>
            <a:r>
              <a:rPr lang="pl-PL" sz="3600" dirty="0">
                <a:solidFill>
                  <a:srgbClr val="0E8A80"/>
                </a:solidFill>
                <a:cs typeface="Calibri"/>
              </a:rPr>
              <a:t>WOLNE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AMINO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KWASY</a:t>
            </a:r>
            <a:endParaRPr lang="fr-FR" sz="600" b="0" spc="-6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6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6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55351" y="3973977"/>
            <a:ext cx="2452869" cy="1169547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r"/>
            <a:r>
              <a:rPr lang="pl-PL" sz="1400" dirty="0">
                <a:solidFill>
                  <a:srgbClr val="0E8A80"/>
                </a:solidFill>
              </a:rPr>
              <a:t>W sytuacjach stresowych roślina zużywa dużą ilość energii na pozyskanie AA i wykorzystanie ich do swojego metabolizmu</a:t>
            </a:r>
            <a:endParaRPr lang="en-GB" sz="1400" dirty="0">
              <a:solidFill>
                <a:srgbClr val="0E8A80"/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7359165" y="4173109"/>
            <a:ext cx="3368152" cy="553994"/>
          </a:xfrm>
          <a:prstGeom prst="rect">
            <a:avLst/>
          </a:prstGeom>
          <a:solidFill>
            <a:srgbClr val="0E8A80"/>
          </a:solidFill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1800" b="1">
                <a:solidFill>
                  <a:schemeClr val="bg1"/>
                </a:solidFill>
              </a:rPr>
              <a:t>L-AA</a:t>
            </a:r>
          </a:p>
          <a:p>
            <a:pPr algn="ctr"/>
            <a:r>
              <a:rPr lang="en-GB" sz="1200" b="1">
                <a:solidFill>
                  <a:schemeClr val="bg1"/>
                </a:solidFill>
              </a:rPr>
              <a:t>FREE</a:t>
            </a:r>
          </a:p>
        </p:txBody>
      </p:sp>
      <p:pic>
        <p:nvPicPr>
          <p:cNvPr id="8" name="Image 7" descr="flash_blanc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6097" y="3929772"/>
            <a:ext cx="506949" cy="1086319"/>
          </a:xfrm>
          <a:prstGeom prst="rect">
            <a:avLst/>
          </a:prstGeom>
        </p:spPr>
      </p:pic>
      <p:pic>
        <p:nvPicPr>
          <p:cNvPr id="51" name="Image 50" descr="AA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781" y="4141061"/>
            <a:ext cx="711620" cy="796230"/>
          </a:xfrm>
          <a:prstGeom prst="rect">
            <a:avLst/>
          </a:prstGeom>
        </p:spPr>
      </p:pic>
      <p:sp>
        <p:nvSpPr>
          <p:cNvPr id="49" name="ZoneTexte 48"/>
          <p:cNvSpPr txBox="1"/>
          <p:nvPr/>
        </p:nvSpPr>
        <p:spPr>
          <a:xfrm>
            <a:off x="0" y="6090010"/>
            <a:ext cx="4117018" cy="5847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91435" tIns="45718" rIns="91435" bIns="45718" rtlCol="0">
            <a:spAutoFit/>
          </a:bodyPr>
          <a:lstStyle/>
          <a:p>
            <a:pPr algn="r"/>
            <a:r>
              <a:rPr lang="pl-PL" sz="1200" b="1" dirty="0">
                <a:solidFill>
                  <a:schemeClr val="bg1"/>
                </a:solidFill>
              </a:rPr>
              <a:t>BIAŁKA</a:t>
            </a:r>
            <a:endParaRPr lang="en-GB" sz="1200" b="1" dirty="0">
              <a:solidFill>
                <a:schemeClr val="bg1"/>
              </a:solidFill>
            </a:endParaRPr>
          </a:p>
          <a:p>
            <a:pPr algn="r"/>
            <a:r>
              <a:rPr lang="en-GB" sz="1000" dirty="0">
                <a:solidFill>
                  <a:schemeClr val="bg1"/>
                </a:solidFill>
              </a:rPr>
              <a:t>(</a:t>
            </a:r>
            <a:r>
              <a:rPr lang="pl-PL" sz="1000" dirty="0">
                <a:solidFill>
                  <a:schemeClr val="bg1"/>
                </a:solidFill>
              </a:rPr>
              <a:t>ŁĄCZNIE</a:t>
            </a:r>
            <a:r>
              <a:rPr lang="en-GB" sz="1000" dirty="0">
                <a:solidFill>
                  <a:schemeClr val="bg1"/>
                </a:solidFill>
              </a:rPr>
              <a:t> AAs)</a:t>
            </a:r>
          </a:p>
          <a:p>
            <a:pPr algn="r"/>
            <a:endParaRPr lang="fr-FR" sz="1000" dirty="0">
              <a:solidFill>
                <a:schemeClr val="bg1"/>
              </a:solidFill>
            </a:endParaRP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51598">
            <a:off x="1651112" y="5416757"/>
            <a:ext cx="533910" cy="752748"/>
          </a:xfrm>
          <a:prstGeom prst="rect">
            <a:avLst/>
          </a:prstGeom>
        </p:spPr>
      </p:pic>
      <p:grpSp>
        <p:nvGrpSpPr>
          <p:cNvPr id="6" name="Grouper 5"/>
          <p:cNvGrpSpPr/>
          <p:nvPr/>
        </p:nvGrpSpPr>
        <p:grpSpPr>
          <a:xfrm>
            <a:off x="1999887" y="4328595"/>
            <a:ext cx="2434276" cy="2652049"/>
            <a:chOff x="518404" y="3743565"/>
            <a:chExt cx="2824333" cy="3164485"/>
          </a:xfrm>
        </p:grpSpPr>
        <p:grpSp>
          <p:nvGrpSpPr>
            <p:cNvPr id="5" name="Grouper 4"/>
            <p:cNvGrpSpPr/>
            <p:nvPr/>
          </p:nvGrpSpPr>
          <p:grpSpPr>
            <a:xfrm>
              <a:off x="1591640" y="3743565"/>
              <a:ext cx="1751097" cy="2194683"/>
              <a:chOff x="1201726" y="4144512"/>
              <a:chExt cx="2372490" cy="2889089"/>
            </a:xfrm>
          </p:grpSpPr>
          <p:pic>
            <p:nvPicPr>
              <p:cNvPr id="27" name="Image 26" descr="AA-couleur.png"/>
              <p:cNvPicPr>
                <a:picLocks noChangeAspect="1"/>
              </p:cNvPicPr>
              <p:nvPr/>
            </p:nvPicPr>
            <p:blipFill>
              <a:blip r:embed="rId11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35070" y="4144512"/>
                <a:ext cx="860279" cy="956118"/>
              </a:xfrm>
              <a:prstGeom prst="rect">
                <a:avLst/>
              </a:prstGeom>
            </p:spPr>
          </p:pic>
          <p:pic>
            <p:nvPicPr>
              <p:cNvPr id="28" name="Image 27" descr="AA-couleur.png"/>
              <p:cNvPicPr>
                <a:picLocks noChangeAspect="1"/>
              </p:cNvPicPr>
              <p:nvPr/>
            </p:nvPicPr>
            <p:blipFill>
              <a:blip r:embed="rId11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35070" y="5003679"/>
                <a:ext cx="860279" cy="956118"/>
              </a:xfrm>
              <a:prstGeom prst="rect">
                <a:avLst/>
              </a:prstGeom>
            </p:spPr>
          </p:pic>
          <p:pic>
            <p:nvPicPr>
              <p:cNvPr id="29" name="Image 28" descr="AA-couleur.png"/>
              <p:cNvPicPr>
                <a:picLocks noChangeAspect="1"/>
              </p:cNvPicPr>
              <p:nvPr/>
            </p:nvPicPr>
            <p:blipFill>
              <a:blip r:embed="rId11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81064" y="4571769"/>
                <a:ext cx="860279" cy="956118"/>
              </a:xfrm>
              <a:prstGeom prst="rect">
                <a:avLst/>
              </a:prstGeom>
            </p:spPr>
          </p:pic>
          <p:pic>
            <p:nvPicPr>
              <p:cNvPr id="30" name="Image 29" descr="AA-couleur.png"/>
              <p:cNvPicPr>
                <a:picLocks noChangeAspect="1"/>
              </p:cNvPicPr>
              <p:nvPr/>
            </p:nvPicPr>
            <p:blipFill>
              <a:blip r:embed="rId11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63345" y="5646553"/>
                <a:ext cx="860279" cy="956118"/>
              </a:xfrm>
              <a:prstGeom prst="rect">
                <a:avLst/>
              </a:prstGeom>
            </p:spPr>
          </p:pic>
          <p:pic>
            <p:nvPicPr>
              <p:cNvPr id="32" name="Image 31" descr="AA-couleur.png"/>
              <p:cNvPicPr>
                <a:picLocks noChangeAspect="1"/>
              </p:cNvPicPr>
              <p:nvPr/>
            </p:nvPicPr>
            <p:blipFill>
              <a:blip r:embed="rId11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13937" y="6077483"/>
                <a:ext cx="860279" cy="956118"/>
              </a:xfrm>
              <a:prstGeom prst="rect">
                <a:avLst/>
              </a:prstGeom>
            </p:spPr>
          </p:pic>
          <p:pic>
            <p:nvPicPr>
              <p:cNvPr id="33" name="Image 32" descr="AA-couleur.png"/>
              <p:cNvPicPr>
                <a:picLocks noChangeAspect="1"/>
              </p:cNvPicPr>
              <p:nvPr/>
            </p:nvPicPr>
            <p:blipFill>
              <a:blip r:embed="rId11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01726" y="5214496"/>
                <a:ext cx="860279" cy="956118"/>
              </a:xfrm>
              <a:prstGeom prst="rect">
                <a:avLst/>
              </a:prstGeom>
            </p:spPr>
          </p:pic>
        </p:grpSp>
        <p:grpSp>
          <p:nvGrpSpPr>
            <p:cNvPr id="34" name="Grouper 33"/>
            <p:cNvGrpSpPr/>
            <p:nvPr/>
          </p:nvGrpSpPr>
          <p:grpSpPr>
            <a:xfrm flipH="1">
              <a:off x="518404" y="5037931"/>
              <a:ext cx="1419552" cy="1870119"/>
              <a:chOff x="1581064" y="4571769"/>
              <a:chExt cx="1993152" cy="2461832"/>
            </a:xfrm>
          </p:grpSpPr>
          <p:pic>
            <p:nvPicPr>
              <p:cNvPr id="40" name="Image 39" descr="AA-couleur.png"/>
              <p:cNvPicPr>
                <a:picLocks noChangeAspect="1"/>
              </p:cNvPicPr>
              <p:nvPr/>
            </p:nvPicPr>
            <p:blipFill>
              <a:blip r:embed="rId12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35070" y="5003679"/>
                <a:ext cx="860279" cy="956118"/>
              </a:xfrm>
              <a:prstGeom prst="rect">
                <a:avLst/>
              </a:prstGeom>
            </p:spPr>
          </p:pic>
          <p:pic>
            <p:nvPicPr>
              <p:cNvPr id="43" name="Image 42" descr="AA-couleur.png"/>
              <p:cNvPicPr>
                <a:picLocks noChangeAspect="1"/>
              </p:cNvPicPr>
              <p:nvPr/>
            </p:nvPicPr>
            <p:blipFill>
              <a:blip r:embed="rId12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81064" y="4571769"/>
                <a:ext cx="860279" cy="956118"/>
              </a:xfrm>
              <a:prstGeom prst="rect">
                <a:avLst/>
              </a:prstGeom>
            </p:spPr>
          </p:pic>
          <p:pic>
            <p:nvPicPr>
              <p:cNvPr id="44" name="Image 43" descr="AA-couleur.png"/>
              <p:cNvPicPr>
                <a:picLocks noChangeAspect="1"/>
              </p:cNvPicPr>
              <p:nvPr/>
            </p:nvPicPr>
            <p:blipFill>
              <a:blip r:embed="rId12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63345" y="5646553"/>
                <a:ext cx="860279" cy="956118"/>
              </a:xfrm>
              <a:prstGeom prst="rect">
                <a:avLst/>
              </a:prstGeom>
            </p:spPr>
          </p:pic>
          <p:pic>
            <p:nvPicPr>
              <p:cNvPr id="45" name="Image 44" descr="AA-couleur.png"/>
              <p:cNvPicPr>
                <a:picLocks noChangeAspect="1"/>
              </p:cNvPicPr>
              <p:nvPr/>
            </p:nvPicPr>
            <p:blipFill>
              <a:blip r:embed="rId12" cstate="email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13937" y="6077483"/>
                <a:ext cx="860279" cy="956118"/>
              </a:xfrm>
              <a:prstGeom prst="rect">
                <a:avLst/>
              </a:prstGeom>
            </p:spPr>
          </p:pic>
        </p:grpSp>
      </p:grpSp>
      <p:sp>
        <p:nvSpPr>
          <p:cNvPr id="50" name="ZoneTexte 49"/>
          <p:cNvSpPr txBox="1"/>
          <p:nvPr/>
        </p:nvSpPr>
        <p:spPr>
          <a:xfrm>
            <a:off x="-172851" y="6114843"/>
            <a:ext cx="2040109" cy="60016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r"/>
            <a:r>
              <a:rPr lang="pl-PL" sz="1100" b="1" dirty="0">
                <a:solidFill>
                  <a:schemeClr val="bg1"/>
                </a:solidFill>
              </a:rPr>
              <a:t>WYDANIE AA</a:t>
            </a:r>
            <a:endParaRPr lang="en-GB" sz="1100" b="1" dirty="0">
              <a:solidFill>
                <a:schemeClr val="bg1"/>
              </a:solidFill>
            </a:endParaRPr>
          </a:p>
          <a:p>
            <a:pPr algn="r"/>
            <a:r>
              <a:rPr lang="pl-PL" sz="1100" dirty="0">
                <a:solidFill>
                  <a:schemeClr val="bg1"/>
                </a:solidFill>
              </a:rPr>
              <a:t>Energia zużyta na rozerwanie wiązań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513051" y="4956274"/>
            <a:ext cx="1712382" cy="307773"/>
          </a:xfrm>
          <a:prstGeom prst="rect">
            <a:avLst/>
          </a:prstGeom>
        </p:spPr>
        <p:txBody>
          <a:bodyPr wrap="none" lIns="91435" tIns="45718" rIns="91435" bIns="45718">
            <a:spAutoFit/>
          </a:bodyPr>
          <a:lstStyle/>
          <a:p>
            <a:r>
              <a:rPr lang="pl-PL" sz="1400" dirty="0">
                <a:solidFill>
                  <a:srgbClr val="FFFFFF"/>
                </a:solidFill>
                <a:cs typeface="Calibri"/>
              </a:rPr>
              <a:t>DARMOWA ENERGIA</a:t>
            </a:r>
            <a:endParaRPr lang="en-GB" sz="1400" dirty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5713973" y="4230010"/>
            <a:ext cx="1671821" cy="1015659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r"/>
            <a:r>
              <a:rPr lang="pl-PL" sz="1200" dirty="0">
                <a:solidFill>
                  <a:srgbClr val="FFFFFF"/>
                </a:solidFill>
              </a:rPr>
              <a:t>Bezpośrednio</a:t>
            </a:r>
            <a:r>
              <a:rPr lang="en-GB" sz="1200" dirty="0">
                <a:solidFill>
                  <a:srgbClr val="FFFFFF"/>
                </a:solidFill>
              </a:rPr>
              <a:t> </a:t>
            </a:r>
          </a:p>
          <a:p>
            <a:pPr algn="r"/>
            <a:r>
              <a:rPr lang="pl-PL" sz="1200" dirty="0">
                <a:solidFill>
                  <a:srgbClr val="FFFFFF"/>
                </a:solidFill>
              </a:rPr>
              <a:t>Możliwość wykorzystania przez uprawę</a:t>
            </a:r>
            <a:endParaRPr lang="en-GB" sz="1200" dirty="0">
              <a:solidFill>
                <a:srgbClr val="FFFFFF"/>
              </a:solidFill>
            </a:endParaRPr>
          </a:p>
          <a:p>
            <a:pPr algn="r"/>
            <a:r>
              <a:rPr lang="pl-PL" sz="1200" b="1" dirty="0">
                <a:solidFill>
                  <a:srgbClr val="FFFFFF"/>
                </a:solidFill>
              </a:rPr>
              <a:t>Oszczędność energii</a:t>
            </a:r>
            <a:endParaRPr lang="en-GB" sz="1200" b="1" dirty="0">
              <a:solidFill>
                <a:srgbClr val="FFFFFF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602162" y="6238240"/>
            <a:ext cx="4170113" cy="46166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/ </a:t>
            </a:r>
            <a:r>
              <a:rPr lang="pl-PL" sz="1200" dirty="0">
                <a:solidFill>
                  <a:schemeClr val="bg1"/>
                </a:solidFill>
              </a:rPr>
              <a:t>Pomaga kierować metabolizmem roślin w zależności od etapu aplikacji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6607226" y="6662250"/>
            <a:ext cx="3918499" cy="646327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/ </a:t>
            </a:r>
            <a:r>
              <a:rPr lang="pl-PL" sz="1200" dirty="0">
                <a:solidFill>
                  <a:schemeClr val="bg1"/>
                </a:solidFill>
              </a:rPr>
              <a:t>Zwiększa wzrost wegetatywny na początku</a:t>
            </a:r>
            <a:endParaRPr lang="en-GB" sz="1200" dirty="0">
              <a:solidFill>
                <a:schemeClr val="bg1"/>
              </a:solidFill>
            </a:endParaRPr>
          </a:p>
          <a:p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pl-PL" sz="1200" dirty="0">
                <a:solidFill>
                  <a:schemeClr val="bg1"/>
                </a:solidFill>
              </a:rPr>
              <a:t>cykl i jakość ziarna na końcu</a:t>
            </a:r>
            <a:endParaRPr lang="en-GB" sz="1200" dirty="0">
              <a:solidFill>
                <a:schemeClr val="bg1"/>
              </a:solidFill>
            </a:endParaRPr>
          </a:p>
          <a:p>
            <a:r>
              <a:rPr lang="en-GB" sz="1200" dirty="0">
                <a:solidFill>
                  <a:schemeClr val="bg1"/>
                </a:solidFill>
              </a:rPr>
              <a:t>/ </a:t>
            </a:r>
            <a:r>
              <a:rPr lang="pl-PL" sz="1200" dirty="0">
                <a:solidFill>
                  <a:schemeClr val="bg1"/>
                </a:solidFill>
              </a:rPr>
              <a:t>Umożliwia lepsze wsparcie nawet podczas okresów stresu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62" name="Image 61" descr="cercle.png"/>
          <p:cNvPicPr>
            <a:picLocks noChangeAspect="1"/>
          </p:cNvPicPr>
          <p:nvPr/>
        </p:nvPicPr>
        <p:blipFill>
          <a:blip r:embed="rId13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6476" y="3976188"/>
            <a:ext cx="1000021" cy="954761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-1600" y="5337634"/>
            <a:ext cx="1313942" cy="43088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91435" tIns="45718" rIns="91435" bIns="45718" rtlCol="0">
            <a:spAutoFit/>
          </a:bodyPr>
          <a:lstStyle/>
          <a:p>
            <a:r>
              <a:rPr lang="pl-PL" sz="1200" b="1" dirty="0">
                <a:solidFill>
                  <a:schemeClr val="bg1"/>
                </a:solidFill>
              </a:rPr>
              <a:t>Synteza AA</a:t>
            </a:r>
            <a:endParaRPr lang="en-GB" sz="1200" b="1" dirty="0">
              <a:solidFill>
                <a:schemeClr val="bg1"/>
              </a:solidFill>
            </a:endParaRPr>
          </a:p>
          <a:p>
            <a:pPr algn="r"/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0164" y="5697493"/>
            <a:ext cx="647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ATP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9649A3A-8122-CF28-E7F6-370E09913A2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2931" y="5275698"/>
            <a:ext cx="4238719" cy="91452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305F1B3-81BC-B320-DA4A-BB5AB7E2A9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187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2" descr="iStock_50450964_XXXLARG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231990"/>
            <a:ext cx="10692000" cy="1437670"/>
          </a:xfrm>
          <a:prstGeom prst="rect">
            <a:avLst/>
          </a:prstGeom>
        </p:spPr>
      </p:pic>
      <p:sp>
        <p:nvSpPr>
          <p:cNvPr id="56" name="Espace réservé du contenu 2"/>
          <p:cNvSpPr txBox="1">
            <a:spLocks/>
          </p:cNvSpPr>
          <p:nvPr/>
        </p:nvSpPr>
        <p:spPr>
          <a:xfrm>
            <a:off x="2254813" y="1967724"/>
            <a:ext cx="8437190" cy="714894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6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000" b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</a:p>
        </p:txBody>
      </p:sp>
      <p:grpSp>
        <p:nvGrpSpPr>
          <p:cNvPr id="61" name="Grouper 60"/>
          <p:cNvGrpSpPr/>
          <p:nvPr/>
        </p:nvGrpSpPr>
        <p:grpSpPr>
          <a:xfrm>
            <a:off x="376854" y="1231992"/>
            <a:ext cx="1753430" cy="1561796"/>
            <a:chOff x="8846731" y="4656162"/>
            <a:chExt cx="931727" cy="804611"/>
          </a:xfrm>
        </p:grpSpPr>
        <p:pic>
          <p:nvPicPr>
            <p:cNvPr id="62" name="Image 61" descr="AA.pn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46731" y="4656162"/>
              <a:ext cx="924319" cy="804611"/>
            </a:xfrm>
            <a:prstGeom prst="rect">
              <a:avLst/>
            </a:prstGeom>
          </p:spPr>
        </p:pic>
        <p:sp>
          <p:nvSpPr>
            <p:cNvPr id="63" name="Espace réservé du contenu 2"/>
            <p:cNvSpPr txBox="1">
              <a:spLocks/>
            </p:cNvSpPr>
            <p:nvPr/>
          </p:nvSpPr>
          <p:spPr>
            <a:xfrm>
              <a:off x="9132552" y="5058191"/>
              <a:ext cx="645906" cy="402582"/>
            </a:xfrm>
            <a:prstGeom prst="rect">
              <a:avLst/>
            </a:prstGeom>
          </p:spPr>
          <p:txBody>
            <a:bodyPr vert="horz" lIns="104210" tIns="52105" rIns="104210" bIns="52105">
              <a:noAutofit/>
            </a:bodyPr>
            <a:lstStyle>
              <a:lvl1pPr marL="0" indent="0" algn="l" defTabSz="1042229" rtl="0" eaLnBrk="1" latinLnBrk="0" hangingPunct="1">
                <a:lnSpc>
                  <a:spcPct val="90000"/>
                </a:lnSpc>
                <a:spcBef>
                  <a:spcPts val="1141"/>
                </a:spcBef>
                <a:buFontTx/>
                <a:buNone/>
                <a:defRPr sz="2700" b="1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1pPr>
              <a:lvl2pPr marL="521051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3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2pPr>
              <a:lvl3pPr marL="10421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1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3pPr>
              <a:lvl4pPr marL="1563149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4pPr>
              <a:lvl5pPr marL="20842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5pPr>
              <a:lvl6pPr marL="2866129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87244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08357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9473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fr-FR" sz="2000" spc="-60" dirty="0">
                  <a:solidFill>
                    <a:schemeClr val="bg1"/>
                  </a:solidFill>
                  <a:latin typeface="Calibri"/>
                  <a:cs typeface="Calibri"/>
                </a:rPr>
                <a:t>ARG</a:t>
              </a:r>
              <a:endParaRPr lang="fr-FR" sz="1600" b="0" spc="-6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" y="3792354"/>
            <a:ext cx="2011677" cy="3770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2" y="2738367"/>
            <a:ext cx="9665671" cy="4425634"/>
          </a:xfrm>
          <a:prstGeom prst="rect">
            <a:avLst/>
          </a:prstGeom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2130284" y="550959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 fontScale="92500"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2400" dirty="0">
                <a:solidFill>
                  <a:srgbClr val="404040"/>
                </a:solidFill>
                <a:latin typeface="Calibri"/>
                <a:cs typeface="Calibri"/>
              </a:rPr>
              <a:t>FIZJO-EFEKTYWNOŚĆ</a:t>
            </a:r>
            <a:endParaRPr lang="en-GB" sz="24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1600" b="0" dirty="0">
                <a:solidFill>
                  <a:srgbClr val="404040"/>
                </a:solidFill>
                <a:latin typeface="Calibri"/>
                <a:cs typeface="Calibri"/>
              </a:rPr>
              <a:t>UKIERUNKOWANA TECHNOLOGIA SELEKTYWNE ODŻYWIANIE I</a:t>
            </a:r>
            <a:r>
              <a:rPr lang="en-GB" sz="1600" b="0" dirty="0">
                <a:solidFill>
                  <a:srgbClr val="404040"/>
                </a:solidFill>
                <a:latin typeface="Calibri"/>
                <a:cs typeface="Calibri"/>
              </a:rPr>
              <a:t> BIOST</a:t>
            </a:r>
            <a:r>
              <a:rPr lang="pl-PL" sz="1600" b="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lang="en-GB" sz="1600" b="0" dirty="0">
                <a:solidFill>
                  <a:srgbClr val="404040"/>
                </a:solidFill>
                <a:latin typeface="Calibri"/>
                <a:cs typeface="Calibri"/>
              </a:rPr>
              <a:t>MULA</a:t>
            </a:r>
            <a:r>
              <a:rPr lang="pl-PL" sz="1600" b="0" dirty="0">
                <a:solidFill>
                  <a:srgbClr val="404040"/>
                </a:solidFill>
                <a:latin typeface="Calibri"/>
                <a:cs typeface="Calibri"/>
              </a:rPr>
              <a:t>CJA</a:t>
            </a:r>
            <a:endParaRPr lang="en-GB" sz="16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75262" y="2900464"/>
            <a:ext cx="9953625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600" b="1" dirty="0">
                <a:solidFill>
                  <a:srgbClr val="727171"/>
                </a:solidFill>
              </a:rPr>
              <a:t>ARGININA</a:t>
            </a:r>
            <a:r>
              <a:rPr lang="pl-PL" sz="2600" dirty="0">
                <a:solidFill>
                  <a:srgbClr val="727171"/>
                </a:solidFill>
              </a:rPr>
              <a:t>, KWAS </a:t>
            </a:r>
            <a:r>
              <a:rPr lang="pl-PL" sz="2600" b="1" dirty="0">
                <a:solidFill>
                  <a:srgbClr val="727171"/>
                </a:solidFill>
              </a:rPr>
              <a:t>ASPARAGINOWY I </a:t>
            </a:r>
            <a:r>
              <a:rPr lang="pl-PL" sz="2600" dirty="0">
                <a:solidFill>
                  <a:srgbClr val="727171"/>
                </a:solidFill>
              </a:rPr>
              <a:t> KWAS </a:t>
            </a:r>
            <a:r>
              <a:rPr lang="pl-PL" sz="2600" b="1" dirty="0">
                <a:solidFill>
                  <a:srgbClr val="727171"/>
                </a:solidFill>
              </a:rPr>
              <a:t>GLUTAMINOWY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84385" y="2686737"/>
            <a:ext cx="455224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14A0A4"/>
                </a:solidFill>
              </a:rPr>
              <a:t>DOLISTNA APLIKACJA AMINOKWASÓW TAKICH JAK 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910340" y="3756907"/>
            <a:ext cx="23382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sz="1600" dirty="0">
              <a:solidFill>
                <a:srgbClr val="14A0A4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9DE58E8-075F-8A1E-CD14-73E505DB7670}"/>
              </a:ext>
            </a:extLst>
          </p:cNvPr>
          <p:cNvSpPr txBox="1"/>
          <p:nvPr/>
        </p:nvSpPr>
        <p:spPr>
          <a:xfrm>
            <a:off x="175261" y="3312215"/>
            <a:ext cx="966567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42B2B6"/>
                </a:solidFill>
              </a:rPr>
              <a:t>OPTYMALIZUJE METABOLIZM AZOTU JEGO TRANSPORT, KONCENTRACĘ I UTRZYMANIE JEGO ILOŚCI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26C7DA3-3370-ACB3-10A6-95B48414B792}"/>
              </a:ext>
            </a:extLst>
          </p:cNvPr>
          <p:cNvSpPr txBox="1"/>
          <p:nvPr/>
        </p:nvSpPr>
        <p:spPr>
          <a:xfrm>
            <a:off x="175261" y="6151760"/>
            <a:ext cx="2338235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34ACB0"/>
                </a:solidFill>
              </a:rPr>
              <a:t>ASYMILACJA I TRANSPORT SKŁADNIKÓW ODŻYWCZYCH W ŁYKU( FLOEM)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61A0A9-71C9-A2EC-BD2A-37AE8FE83499}"/>
              </a:ext>
            </a:extLst>
          </p:cNvPr>
          <p:cNvSpPr txBox="1"/>
          <p:nvPr/>
        </p:nvSpPr>
        <p:spPr>
          <a:xfrm>
            <a:off x="2395516" y="6163220"/>
            <a:ext cx="192701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34ACB0"/>
                </a:solidFill>
              </a:rPr>
              <a:t>UTRZYMUJE JĘDRNOŚĆ I SPOWALNIA PROCES STARZENIA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6F1C886-932B-6C37-EA01-24834D97BCCF}"/>
              </a:ext>
            </a:extLst>
          </p:cNvPr>
          <p:cNvSpPr txBox="1"/>
          <p:nvPr/>
        </p:nvSpPr>
        <p:spPr>
          <a:xfrm>
            <a:off x="4322532" y="6163220"/>
            <a:ext cx="2338235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34ACB0"/>
                </a:solidFill>
              </a:rPr>
              <a:t>AKTYWUJE FOTOSYNTEZĘ</a:t>
            </a:r>
          </a:p>
          <a:p>
            <a:pPr algn="ctr"/>
            <a:r>
              <a:rPr lang="pl-PL" sz="1100" dirty="0">
                <a:solidFill>
                  <a:srgbClr val="34ACB0"/>
                </a:solidFill>
              </a:rPr>
              <a:t>FOTOSYNTEZĘ CHLOROFILU</a:t>
            </a:r>
          </a:p>
          <a:p>
            <a:pPr algn="ctr"/>
            <a:r>
              <a:rPr lang="pl-PL" sz="1400" b="1" dirty="0">
                <a:solidFill>
                  <a:srgbClr val="34ACB0"/>
                </a:solidFill>
              </a:rPr>
              <a:t>ORAZ TWORZENIE CUKRÓW</a:t>
            </a:r>
          </a:p>
          <a:p>
            <a:pPr algn="ctr"/>
            <a:r>
              <a:rPr lang="pl-PL" sz="1100" dirty="0">
                <a:solidFill>
                  <a:srgbClr val="34ACB0"/>
                </a:solidFill>
              </a:rPr>
              <a:t>BIAŁEK I MS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C5E57B6-677B-3220-066A-5C52F44A5B28}"/>
              </a:ext>
            </a:extLst>
          </p:cNvPr>
          <p:cNvSpPr txBox="1"/>
          <p:nvPr/>
        </p:nvSpPr>
        <p:spPr>
          <a:xfrm>
            <a:off x="6836026" y="6151760"/>
            <a:ext cx="194324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34ACB0"/>
                </a:solidFill>
              </a:rPr>
              <a:t>AZOT BEZPOŚREDNIO</a:t>
            </a:r>
          </a:p>
          <a:p>
            <a:pPr algn="ctr"/>
            <a:r>
              <a:rPr lang="pl-PL" sz="1400" b="1" dirty="0">
                <a:solidFill>
                  <a:srgbClr val="34ACB0"/>
                </a:solidFill>
              </a:rPr>
              <a:t>PRZYSWAJALNY</a:t>
            </a:r>
          </a:p>
          <a:p>
            <a:pPr algn="ctr"/>
            <a:r>
              <a:rPr lang="pl-PL" sz="1400" b="1" dirty="0">
                <a:solidFill>
                  <a:srgbClr val="34ACB0"/>
                </a:solidFill>
              </a:rPr>
              <a:t> I WYKORZYSTYWANY </a:t>
            </a:r>
          </a:p>
          <a:p>
            <a:pPr algn="ctr"/>
            <a:r>
              <a:rPr lang="pl-PL" sz="1400" b="1" dirty="0">
                <a:solidFill>
                  <a:srgbClr val="34ACB0"/>
                </a:solidFill>
              </a:rPr>
              <a:t>PRZEZ ROŚLINY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6FC8F6A-EFAF-52F4-5D30-63F168CADE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95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2" descr="iStock_50450964_XXXLARG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231990"/>
            <a:ext cx="10692000" cy="1437670"/>
          </a:xfrm>
          <a:prstGeom prst="rect">
            <a:avLst/>
          </a:prstGeom>
        </p:spPr>
      </p:pic>
      <p:sp>
        <p:nvSpPr>
          <p:cNvPr id="56" name="Espace réservé du contenu 2"/>
          <p:cNvSpPr txBox="1">
            <a:spLocks/>
          </p:cNvSpPr>
          <p:nvPr/>
        </p:nvSpPr>
        <p:spPr>
          <a:xfrm>
            <a:off x="2254813" y="1967724"/>
            <a:ext cx="8437190" cy="714894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0" dirty="0">
                <a:cs typeface="Calibri"/>
              </a:rPr>
              <a:t>  </a:t>
            </a:r>
            <a:r>
              <a:rPr lang="pl-PL" sz="2000" b="0" dirty="0">
                <a:cs typeface="Calibri"/>
              </a:rPr>
              <a:t>ROLA WOLNEJ </a:t>
            </a:r>
            <a:r>
              <a:rPr lang="en-GB" sz="3600" dirty="0">
                <a:solidFill>
                  <a:srgbClr val="0E8A80"/>
                </a:solidFill>
                <a:cs typeface="Calibri"/>
              </a:rPr>
              <a:t>L</a:t>
            </a:r>
            <a:r>
              <a:rPr lang="en-GB" sz="40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-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METIONIN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Y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</a:p>
        </p:txBody>
      </p:sp>
      <p:grpSp>
        <p:nvGrpSpPr>
          <p:cNvPr id="61" name="Grouper 60"/>
          <p:cNvGrpSpPr/>
          <p:nvPr/>
        </p:nvGrpSpPr>
        <p:grpSpPr>
          <a:xfrm>
            <a:off x="376854" y="1231992"/>
            <a:ext cx="1753430" cy="1561796"/>
            <a:chOff x="8846731" y="4656162"/>
            <a:chExt cx="931727" cy="804611"/>
          </a:xfrm>
        </p:grpSpPr>
        <p:pic>
          <p:nvPicPr>
            <p:cNvPr id="62" name="Image 61" descr="AA.pn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46731" y="4656162"/>
              <a:ext cx="924319" cy="804611"/>
            </a:xfrm>
            <a:prstGeom prst="rect">
              <a:avLst/>
            </a:prstGeom>
          </p:spPr>
        </p:pic>
        <p:sp>
          <p:nvSpPr>
            <p:cNvPr id="63" name="Espace réservé du contenu 2"/>
            <p:cNvSpPr txBox="1">
              <a:spLocks/>
            </p:cNvSpPr>
            <p:nvPr/>
          </p:nvSpPr>
          <p:spPr>
            <a:xfrm>
              <a:off x="9132552" y="5058191"/>
              <a:ext cx="645906" cy="402582"/>
            </a:xfrm>
            <a:prstGeom prst="rect">
              <a:avLst/>
            </a:prstGeom>
          </p:spPr>
          <p:txBody>
            <a:bodyPr vert="horz" lIns="104210" tIns="52105" rIns="104210" bIns="52105">
              <a:noAutofit/>
            </a:bodyPr>
            <a:lstStyle>
              <a:lvl1pPr marL="0" indent="0" algn="l" defTabSz="1042229" rtl="0" eaLnBrk="1" latinLnBrk="0" hangingPunct="1">
                <a:lnSpc>
                  <a:spcPct val="90000"/>
                </a:lnSpc>
                <a:spcBef>
                  <a:spcPts val="1141"/>
                </a:spcBef>
                <a:buFontTx/>
                <a:buNone/>
                <a:defRPr sz="2700" b="1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1pPr>
              <a:lvl2pPr marL="521051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3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2pPr>
              <a:lvl3pPr marL="10421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1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3pPr>
              <a:lvl4pPr marL="1563149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4pPr>
              <a:lvl5pPr marL="20842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5pPr>
              <a:lvl6pPr marL="2866129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87244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08357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9473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GB" sz="2000">
                  <a:solidFill>
                    <a:schemeClr val="bg1"/>
                  </a:solidFill>
                  <a:latin typeface="Calibri"/>
                  <a:cs typeface="Calibri"/>
                </a:rPr>
                <a:t>MET</a:t>
              </a:r>
            </a:p>
          </p:txBody>
        </p:sp>
      </p:grpSp>
      <p:sp>
        <p:nvSpPr>
          <p:cNvPr id="66" name="Titre 1"/>
          <p:cNvSpPr txBox="1">
            <a:spLocks/>
          </p:cNvSpPr>
          <p:nvPr/>
        </p:nvSpPr>
        <p:spPr>
          <a:xfrm>
            <a:off x="2130284" y="550959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 fontScale="62500" lnSpcReduction="20000"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3600" dirty="0">
                <a:solidFill>
                  <a:srgbClr val="404040"/>
                </a:solidFill>
                <a:latin typeface="Calibri"/>
                <a:cs typeface="Calibri"/>
              </a:rPr>
              <a:t>FIZJO-EFEKTYWNOŚĆ</a:t>
            </a:r>
            <a:endParaRPr lang="en-GB" sz="36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UKIERUNKOWANA TECHNOLOGIA SELEKTYWNE ODŻYWIANIE I</a:t>
            </a:r>
            <a:r>
              <a:rPr lang="en-GB" sz="2400" b="0" dirty="0">
                <a:solidFill>
                  <a:srgbClr val="404040"/>
                </a:solidFill>
                <a:latin typeface="Calibri"/>
                <a:cs typeface="Calibri"/>
              </a:rPr>
              <a:t> BIOST</a:t>
            </a:r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lang="en-GB" sz="2400" b="0" dirty="0">
                <a:solidFill>
                  <a:srgbClr val="404040"/>
                </a:solidFill>
                <a:latin typeface="Calibri"/>
                <a:cs typeface="Calibri"/>
              </a:rPr>
              <a:t>MUL</a:t>
            </a:r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ACJA</a:t>
            </a:r>
            <a:r>
              <a:rPr lang="en-GB" sz="2400" b="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85" y="2913154"/>
            <a:ext cx="9472041" cy="4511167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14EC7C0-DDAB-6FF7-16BB-8FB624A36229}"/>
              </a:ext>
            </a:extLst>
          </p:cNvPr>
          <p:cNvSpPr txBox="1"/>
          <p:nvPr/>
        </p:nvSpPr>
        <p:spPr>
          <a:xfrm>
            <a:off x="562124" y="6627192"/>
            <a:ext cx="16267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PREKURSOR ETYLENU</a:t>
            </a:r>
          </a:p>
          <a:p>
            <a:pPr algn="ctr"/>
            <a:r>
              <a:rPr lang="pl-PL" sz="1000" dirty="0">
                <a:solidFill>
                  <a:srgbClr val="0A8B8E"/>
                </a:solidFill>
              </a:rPr>
              <a:t>ROLA W RÓŻNICOWANIU KOMÓREK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CF1C8CD-5864-7EB3-DA65-2ABE39A8D245}"/>
              </a:ext>
            </a:extLst>
          </p:cNvPr>
          <p:cNvSpPr txBox="1"/>
          <p:nvPr/>
        </p:nvSpPr>
        <p:spPr>
          <a:xfrm>
            <a:off x="2284597" y="6673358"/>
            <a:ext cx="257307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ETYLEN WZMACNIA DZIAŁANIE AUKSYNY W PROCESIE UKORZENIANIA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ACC676F-E25F-6E09-FFFF-9CF8AC63D4BC}"/>
              </a:ext>
            </a:extLst>
          </p:cNvPr>
          <p:cNvSpPr txBox="1"/>
          <p:nvPr/>
        </p:nvSpPr>
        <p:spPr>
          <a:xfrm>
            <a:off x="4978020" y="6659493"/>
            <a:ext cx="275565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ISTOTNY WZROST WŁOŚNIKÓW KORZENI POZWALA NA LEPSZE POBIERANIE WODY I MINERAŁÓW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5912058-B01A-56B1-6320-41D07DC05AA6}"/>
              </a:ext>
            </a:extLst>
          </p:cNvPr>
          <p:cNvSpPr txBox="1"/>
          <p:nvPr/>
        </p:nvSpPr>
        <p:spPr>
          <a:xfrm>
            <a:off x="7649250" y="6642559"/>
            <a:ext cx="219030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AKTYWACJA EFEKTU POMPY I ZWIĘKSZENIE WZROSTU LIŚCI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7F7ABA8-6FA5-22EE-829B-3EE8FAF13477}"/>
              </a:ext>
            </a:extLst>
          </p:cNvPr>
          <p:cNvSpPr txBox="1"/>
          <p:nvPr/>
        </p:nvSpPr>
        <p:spPr>
          <a:xfrm>
            <a:off x="507141" y="3044285"/>
            <a:ext cx="596626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7200" b="1" dirty="0">
                <a:solidFill>
                  <a:srgbClr val="747373"/>
                </a:solidFill>
              </a:rPr>
              <a:t>METIONINY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85DF970-01FD-33AB-BDC5-E83078205E35}"/>
              </a:ext>
            </a:extLst>
          </p:cNvPr>
          <p:cNvSpPr txBox="1"/>
          <p:nvPr/>
        </p:nvSpPr>
        <p:spPr>
          <a:xfrm>
            <a:off x="1210709" y="2841140"/>
            <a:ext cx="364696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0A8B8E"/>
                </a:solidFill>
              </a:rPr>
              <a:t>DOLISTNA APLIKACJA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F8A0C3E-DDB7-7037-54E3-C79B8F76C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88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 descr="iStock_50450964_XXXLARG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231990"/>
            <a:ext cx="10692000" cy="1437670"/>
          </a:xfrm>
          <a:prstGeom prst="rect">
            <a:avLst/>
          </a:prstGeom>
        </p:spPr>
      </p:pic>
      <p:sp>
        <p:nvSpPr>
          <p:cNvPr id="22" name="Espace réservé du contenu 2"/>
          <p:cNvSpPr txBox="1">
            <a:spLocks/>
          </p:cNvSpPr>
          <p:nvPr/>
        </p:nvSpPr>
        <p:spPr>
          <a:xfrm>
            <a:off x="2254813" y="1967724"/>
            <a:ext cx="8437190" cy="714894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0" dirty="0">
                <a:cs typeface="Calibri"/>
              </a:rPr>
              <a:t> </a:t>
            </a:r>
            <a:r>
              <a:rPr lang="pl-PL" sz="2000" b="0" dirty="0">
                <a:cs typeface="Calibri"/>
              </a:rPr>
              <a:t>ROLA WOLNEJ </a:t>
            </a:r>
            <a:r>
              <a:rPr lang="en-GB" sz="3600" dirty="0">
                <a:solidFill>
                  <a:srgbClr val="0E8A80"/>
                </a:solidFill>
                <a:cs typeface="Calibri"/>
              </a:rPr>
              <a:t>L</a:t>
            </a:r>
            <a:r>
              <a:rPr lang="en-GB" sz="40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-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PROLINY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2000" b="0" spc="-6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3" name="Grouper 22"/>
          <p:cNvGrpSpPr/>
          <p:nvPr/>
        </p:nvGrpSpPr>
        <p:grpSpPr>
          <a:xfrm>
            <a:off x="376854" y="1231990"/>
            <a:ext cx="1753430" cy="2007474"/>
            <a:chOff x="8846731" y="4656162"/>
            <a:chExt cx="931727" cy="1034217"/>
          </a:xfrm>
        </p:grpSpPr>
        <p:pic>
          <p:nvPicPr>
            <p:cNvPr id="24" name="Image 23" descr="AA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6731" y="4656162"/>
              <a:ext cx="924319" cy="1034217"/>
            </a:xfrm>
            <a:prstGeom prst="rect">
              <a:avLst/>
            </a:prstGeom>
          </p:spPr>
        </p:pic>
        <p:sp>
          <p:nvSpPr>
            <p:cNvPr id="26" name="Espace réservé du contenu 2"/>
            <p:cNvSpPr txBox="1">
              <a:spLocks/>
            </p:cNvSpPr>
            <p:nvPr/>
          </p:nvSpPr>
          <p:spPr>
            <a:xfrm>
              <a:off x="9132552" y="5058191"/>
              <a:ext cx="645906" cy="402582"/>
            </a:xfrm>
            <a:prstGeom prst="rect">
              <a:avLst/>
            </a:prstGeom>
          </p:spPr>
          <p:txBody>
            <a:bodyPr vert="horz" lIns="104210" tIns="52105" rIns="104210" bIns="52105">
              <a:noAutofit/>
            </a:bodyPr>
            <a:lstStyle>
              <a:lvl1pPr marL="0" indent="0" algn="l" defTabSz="1042229" rtl="0" eaLnBrk="1" latinLnBrk="0" hangingPunct="1">
                <a:lnSpc>
                  <a:spcPct val="90000"/>
                </a:lnSpc>
                <a:spcBef>
                  <a:spcPts val="1141"/>
                </a:spcBef>
                <a:buFontTx/>
                <a:buNone/>
                <a:defRPr sz="2700" b="1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1pPr>
              <a:lvl2pPr marL="521051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3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2pPr>
              <a:lvl3pPr marL="10421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1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3pPr>
              <a:lvl4pPr marL="1563149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4pPr>
              <a:lvl5pPr marL="20842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5pPr>
              <a:lvl6pPr marL="2866129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87244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08357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9473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fr-FR" sz="2000" spc="-60" dirty="0">
                  <a:solidFill>
                    <a:schemeClr val="bg1"/>
                  </a:solidFill>
                  <a:latin typeface="Calibri"/>
                  <a:cs typeface="Calibri"/>
                </a:rPr>
                <a:t>PRO</a:t>
              </a:r>
              <a:endParaRPr lang="fr-FR" sz="1600" b="0" spc="-6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28" y="2796832"/>
            <a:ext cx="9746905" cy="4016323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2130284" y="550959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 fontScale="62500" lnSpcReduction="20000"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3600" dirty="0">
                <a:solidFill>
                  <a:srgbClr val="404040"/>
                </a:solidFill>
                <a:latin typeface="Calibri"/>
                <a:cs typeface="Calibri"/>
              </a:rPr>
              <a:t>FIZJO-EFEKTYWNOŚĆ</a:t>
            </a:r>
            <a:endParaRPr lang="en-GB" sz="36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UKIERUNKOWANA TECHNOLOGIA SELEKTYWNE ODŻYWIANIE I</a:t>
            </a:r>
            <a:r>
              <a:rPr lang="en-GB" sz="2400" b="0" dirty="0">
                <a:solidFill>
                  <a:srgbClr val="404040"/>
                </a:solidFill>
                <a:latin typeface="Calibri"/>
                <a:cs typeface="Calibri"/>
              </a:rPr>
              <a:t> BIOST</a:t>
            </a:r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lang="en-GB" sz="2400" b="0" dirty="0">
                <a:solidFill>
                  <a:srgbClr val="404040"/>
                </a:solidFill>
                <a:latin typeface="Calibri"/>
                <a:cs typeface="Calibri"/>
              </a:rPr>
              <a:t>MULA</a:t>
            </a:r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CJA</a:t>
            </a:r>
            <a:r>
              <a:rPr lang="en-GB" sz="2400" b="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6E50FCE-6FBD-BF67-EBCD-E2BFEAE70017}"/>
              </a:ext>
            </a:extLst>
          </p:cNvPr>
          <p:cNvSpPr txBox="1"/>
          <p:nvPr/>
        </p:nvSpPr>
        <p:spPr>
          <a:xfrm>
            <a:off x="176290" y="2644087"/>
            <a:ext cx="385872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A8B8E"/>
                </a:solidFill>
              </a:rPr>
              <a:t>DOLISTNA APLIKACJA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2E28FF-F01D-0B3E-B181-2CD945F4F39A}"/>
              </a:ext>
            </a:extLst>
          </p:cNvPr>
          <p:cNvSpPr txBox="1"/>
          <p:nvPr/>
        </p:nvSpPr>
        <p:spPr>
          <a:xfrm>
            <a:off x="176290" y="2968270"/>
            <a:ext cx="3630166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6000" b="1" dirty="0">
                <a:solidFill>
                  <a:srgbClr val="706F6F"/>
                </a:solidFill>
              </a:rPr>
              <a:t>PROLINY</a:t>
            </a:r>
          </a:p>
          <a:p>
            <a:endParaRPr lang="pl-PL" sz="800" b="1" dirty="0">
              <a:solidFill>
                <a:srgbClr val="706F6F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D79DCE6-571A-4328-E90E-1C817B42E618}"/>
              </a:ext>
            </a:extLst>
          </p:cNvPr>
          <p:cNvSpPr txBox="1"/>
          <p:nvPr/>
        </p:nvSpPr>
        <p:spPr>
          <a:xfrm>
            <a:off x="914745" y="3694599"/>
            <a:ext cx="3062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A8B8E"/>
                </a:solidFill>
              </a:rPr>
              <a:t>W OKRESIE STRESU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EFB1FA2-CEC6-13C3-7573-5BA0B03EA17B}"/>
              </a:ext>
            </a:extLst>
          </p:cNvPr>
          <p:cNvSpPr txBox="1"/>
          <p:nvPr/>
        </p:nvSpPr>
        <p:spPr>
          <a:xfrm>
            <a:off x="0" y="5946885"/>
            <a:ext cx="245612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CHRONI PRZED USZKODZENIAMI</a:t>
            </a:r>
          </a:p>
          <a:p>
            <a:pPr algn="ctr"/>
            <a:r>
              <a:rPr lang="pl-PL" sz="1400" b="1" dirty="0">
                <a:solidFill>
                  <a:srgbClr val="0A8B8E"/>
                </a:solidFill>
              </a:rPr>
              <a:t>POMAGA W DETOKSYKACJI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214E36E-6079-E666-F56B-96D3F989F377}"/>
              </a:ext>
            </a:extLst>
          </p:cNvPr>
          <p:cNvSpPr txBox="1"/>
          <p:nvPr/>
        </p:nvSpPr>
        <p:spPr>
          <a:xfrm>
            <a:off x="2254813" y="5975344"/>
            <a:ext cx="191911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UTRZYMUJE JĘDRNOŚĆ I FOTOSYNTEZĘ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31FB52E-FE4C-40C5-CA51-272455D42A28}"/>
              </a:ext>
            </a:extLst>
          </p:cNvPr>
          <p:cNvSpPr txBox="1"/>
          <p:nvPr/>
        </p:nvSpPr>
        <p:spPr>
          <a:xfrm>
            <a:off x="4086876" y="5970236"/>
            <a:ext cx="2210333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REGULUJE CIŚNIENIE OSMOTYCZNE</a:t>
            </a:r>
          </a:p>
          <a:p>
            <a:pPr algn="ctr"/>
            <a:r>
              <a:rPr lang="pl-PL" sz="1400" dirty="0">
                <a:solidFill>
                  <a:srgbClr val="0A8B8E"/>
                </a:solidFill>
              </a:rPr>
              <a:t> I </a:t>
            </a:r>
            <a:r>
              <a:rPr lang="pl-PL" sz="1200" dirty="0">
                <a:solidFill>
                  <a:srgbClr val="0A8B8E"/>
                </a:solidFill>
              </a:rPr>
              <a:t>OGRANICZA</a:t>
            </a:r>
            <a:r>
              <a:rPr lang="pl-PL" sz="1400" dirty="0">
                <a:solidFill>
                  <a:srgbClr val="0A8B8E"/>
                </a:solidFill>
              </a:rPr>
              <a:t> PĘKANIE KOMÓREK W SYTUACJACH STRESOWYCH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D98E650-9F73-B985-7BCB-3C350511FDB7}"/>
              </a:ext>
            </a:extLst>
          </p:cNvPr>
          <p:cNvSpPr txBox="1"/>
          <p:nvPr/>
        </p:nvSpPr>
        <p:spPr>
          <a:xfrm>
            <a:off x="6119939" y="5975344"/>
            <a:ext cx="200933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WSPOMAGA WZROST</a:t>
            </a:r>
          </a:p>
          <a:p>
            <a:pPr algn="ctr"/>
            <a:r>
              <a:rPr lang="pl-PL" sz="1400" b="1" dirty="0">
                <a:solidFill>
                  <a:srgbClr val="0A8B8E"/>
                </a:solidFill>
              </a:rPr>
              <a:t> I FUNKCJE FIZJOLOGICZNE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102CFF9-FA0E-66EE-B54D-16738258C16C}"/>
              </a:ext>
            </a:extLst>
          </p:cNvPr>
          <p:cNvSpPr txBox="1"/>
          <p:nvPr/>
        </p:nvSpPr>
        <p:spPr>
          <a:xfrm>
            <a:off x="8047533" y="5946885"/>
            <a:ext cx="241434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0A8B8E"/>
                </a:solidFill>
              </a:rPr>
              <a:t>CHRONI PRZED WYSUSZENIEM RADIACYJNYM I ZASOLENIEM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B08DEB3-4247-9175-465C-6B1BA5C901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344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4" b="33474"/>
          <a:stretch/>
        </p:blipFill>
        <p:spPr>
          <a:xfrm>
            <a:off x="0" y="-18661"/>
            <a:ext cx="10661650" cy="5728996"/>
          </a:xfrm>
          <a:prstGeom prst="rect">
            <a:avLst/>
          </a:prstGeom>
        </p:spPr>
      </p:pic>
      <p:pic>
        <p:nvPicPr>
          <p:cNvPr id="35" name="Image 34" descr="flèche.png"/>
          <p:cNvPicPr>
            <a:picLocks noChangeAspect="1"/>
          </p:cNvPicPr>
          <p:nvPr/>
        </p:nvPicPr>
        <p:blipFill>
          <a:blip r:embed="rId3" cstate="email">
            <a:alphaModFix amt="5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040245">
            <a:off x="7581070" y="3385115"/>
            <a:ext cx="697809" cy="76701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88368" y="102812"/>
            <a:ext cx="569670" cy="364065"/>
          </a:xfrm>
          <a:prstGeom prst="rect">
            <a:avLst/>
          </a:prstGeom>
        </p:spPr>
      </p:pic>
      <p:sp>
        <p:nvSpPr>
          <p:cNvPr id="34" name="Titre 1"/>
          <p:cNvSpPr txBox="1">
            <a:spLocks/>
          </p:cNvSpPr>
          <p:nvPr/>
        </p:nvSpPr>
        <p:spPr>
          <a:xfrm>
            <a:off x="2130284" y="5836290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 fontScale="85000" lnSpcReduction="20000"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3600" dirty="0">
                <a:solidFill>
                  <a:srgbClr val="404040"/>
                </a:solidFill>
                <a:latin typeface="Calibri"/>
                <a:cs typeface="Calibri"/>
              </a:rPr>
              <a:t>FORMUŁA EKSPERTA</a:t>
            </a:r>
            <a:endParaRPr lang="en-GB" sz="36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SELEKTYWNA TECHNOLOGIA ODŻYWIANIA I BIOSTYMULACJA</a:t>
            </a:r>
            <a:endParaRPr lang="en-GB" sz="24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53" y="1128790"/>
            <a:ext cx="5115176" cy="4273381"/>
          </a:xfrm>
          <a:prstGeom prst="rect">
            <a:avLst/>
          </a:prstGeom>
        </p:spPr>
      </p:pic>
      <p:pic>
        <p:nvPicPr>
          <p:cNvPr id="8" name="Image 7" descr="Diapo nectar SMN2.pn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677" y="5988350"/>
            <a:ext cx="1328974" cy="421580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5342609" y="4120558"/>
            <a:ext cx="1641690" cy="441147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200" b="0">
                <a:solidFill>
                  <a:schemeClr val="bg1">
                    <a:lumMod val="50000"/>
                  </a:schemeClr>
                </a:solidFill>
                <a:cs typeface="Calibri"/>
              </a:rPr>
              <a:t>EXTRACTS of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69405BF-A942-23CA-96EF-195F8C43D5CF}"/>
              </a:ext>
            </a:extLst>
          </p:cNvPr>
          <p:cNvSpPr txBox="1"/>
          <p:nvPr/>
        </p:nvSpPr>
        <p:spPr>
          <a:xfrm>
            <a:off x="5319041" y="4156258"/>
            <a:ext cx="2886887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69696"/>
                </a:solidFill>
              </a:rPr>
              <a:t>EKSTRAKT Z</a:t>
            </a:r>
          </a:p>
          <a:p>
            <a:r>
              <a:rPr lang="pl-PL" sz="2800" b="1" dirty="0">
                <a:solidFill>
                  <a:srgbClr val="00659B"/>
                </a:solidFill>
              </a:rPr>
              <a:t>WODOROSTÓW</a:t>
            </a:r>
            <a:r>
              <a:rPr lang="pl-PL" dirty="0">
                <a:solidFill>
                  <a:srgbClr val="00659B"/>
                </a:solidFill>
              </a:rPr>
              <a:t>  CZYSTYCH I ŚWIEŻYCH</a:t>
            </a:r>
            <a:endParaRPr lang="pl-PL" b="1" dirty="0">
              <a:solidFill>
                <a:srgbClr val="00659B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448B633-7B10-662E-65E1-A0D198990B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2873" y="6611171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0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96" b="46422"/>
          <a:stretch/>
        </p:blipFill>
        <p:spPr>
          <a:xfrm>
            <a:off x="0" y="1250656"/>
            <a:ext cx="10661650" cy="2313993"/>
          </a:xfrm>
          <a:prstGeom prst="rect">
            <a:avLst/>
          </a:prstGeom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48606" y="3566905"/>
            <a:ext cx="5213044" cy="3995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Image 24" descr="Diapo nectar SMN2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21" y="6670407"/>
            <a:ext cx="1768146" cy="846748"/>
          </a:xfrm>
          <a:prstGeom prst="rect">
            <a:avLst/>
          </a:prstGeom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2130284" y="550959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 fontScale="85000" lnSpcReduction="20000"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3600" dirty="0">
                <a:solidFill>
                  <a:srgbClr val="404040"/>
                </a:solidFill>
                <a:latin typeface="Calibri"/>
                <a:cs typeface="Calibri"/>
              </a:rPr>
              <a:t>FORMUŁA EKSPERTA</a:t>
            </a:r>
            <a:endParaRPr lang="en-GB" sz="36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SELEKTYWNA TECHNOLOGIA ODŻYWIANIA I BIOSTYMULANTY</a:t>
            </a:r>
            <a:endParaRPr lang="en-GB" sz="24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22" name="Image 21" descr="algues.png"/>
          <p:cNvPicPr>
            <a:picLocks noChangeAspect="1"/>
          </p:cNvPicPr>
          <p:nvPr/>
        </p:nvPicPr>
        <p:blipFill rotWithShape="1">
          <a:blip r:embed="rId6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1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71343"/>
            <a:ext cx="1154206" cy="2791690"/>
          </a:xfrm>
          <a:prstGeom prst="rect">
            <a:avLst/>
          </a:prstGeom>
        </p:spPr>
      </p:pic>
      <p:pic>
        <p:nvPicPr>
          <p:cNvPr id="5" name="Image 4" descr="plantebleu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177" y="3775138"/>
            <a:ext cx="1840861" cy="37020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498532" y="2722459"/>
            <a:ext cx="71631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100" b="1" dirty="0">
                <a:solidFill>
                  <a:schemeClr val="bg1"/>
                </a:solidFill>
              </a:rPr>
              <a:t>BRUNATNA ALGA MORSKA</a:t>
            </a:r>
            <a:r>
              <a:rPr lang="en-GB" sz="2100" b="1" dirty="0">
                <a:solidFill>
                  <a:schemeClr val="bg1"/>
                </a:solidFill>
              </a:rPr>
              <a:t>– </a:t>
            </a:r>
            <a:r>
              <a:rPr lang="pl-PL" sz="2100" b="1" dirty="0">
                <a:solidFill>
                  <a:schemeClr val="bg1"/>
                </a:solidFill>
              </a:rPr>
              <a:t>ZBIÓR WODOROSTÓW</a:t>
            </a:r>
            <a:endParaRPr lang="en-GB" sz="2100" b="1" dirty="0">
              <a:solidFill>
                <a:schemeClr val="bg1"/>
              </a:solidFill>
            </a:endParaRPr>
          </a:p>
          <a:p>
            <a:r>
              <a:rPr lang="pl-PL" sz="2100" dirty="0">
                <a:solidFill>
                  <a:schemeClr val="bg1"/>
                </a:solidFill>
              </a:rPr>
              <a:t>NA CZYSTYCH WYBRZEŻACH PÓŁNOCNEGO ATLANTYKU</a:t>
            </a:r>
            <a:endParaRPr lang="en-GB" sz="2100" dirty="0">
              <a:solidFill>
                <a:schemeClr val="bg1"/>
              </a:solidFill>
            </a:endParaRPr>
          </a:p>
        </p:txBody>
      </p:sp>
      <p:grpSp>
        <p:nvGrpSpPr>
          <p:cNvPr id="4" name="Grouper 3"/>
          <p:cNvGrpSpPr/>
          <p:nvPr/>
        </p:nvGrpSpPr>
        <p:grpSpPr>
          <a:xfrm>
            <a:off x="-49446" y="1244765"/>
            <a:ext cx="3935026" cy="3287445"/>
            <a:chOff x="189335" y="1245645"/>
            <a:chExt cx="3935026" cy="3287445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335" y="1245645"/>
              <a:ext cx="3935026" cy="3287445"/>
            </a:xfrm>
            <a:prstGeom prst="rect">
              <a:avLst/>
            </a:prstGeom>
          </p:spPr>
        </p:pic>
        <p:sp>
          <p:nvSpPr>
            <p:cNvPr id="19" name="Espace réservé du contenu 2"/>
            <p:cNvSpPr txBox="1">
              <a:spLocks/>
            </p:cNvSpPr>
            <p:nvPr/>
          </p:nvSpPr>
          <p:spPr>
            <a:xfrm>
              <a:off x="1856842" y="3516652"/>
              <a:ext cx="1641690" cy="441147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4205" tIns="52103" rIns="104205" bIns="52103">
              <a:noAutofit/>
            </a:bodyPr>
            <a:lstStyle>
              <a:lvl1pPr marL="0" indent="0" algn="l" defTabSz="1042229" rtl="0" eaLnBrk="1" latinLnBrk="0" hangingPunct="1">
                <a:lnSpc>
                  <a:spcPct val="90000"/>
                </a:lnSpc>
                <a:spcBef>
                  <a:spcPts val="1141"/>
                </a:spcBef>
                <a:buFontTx/>
                <a:buNone/>
                <a:defRPr sz="2700" b="1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1pPr>
              <a:lvl2pPr marL="521051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3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2pPr>
              <a:lvl3pPr marL="10421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21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3pPr>
              <a:lvl4pPr marL="1563149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4pPr>
              <a:lvl5pPr marL="2084200" indent="0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Tx/>
                <a:buNone/>
                <a:defRPr sz="1800" b="0" i="0" kern="1200">
                  <a:solidFill>
                    <a:schemeClr val="tx1"/>
                  </a:solidFill>
                  <a:latin typeface="+mn-lt"/>
                  <a:ea typeface="+mn-ea"/>
                  <a:cs typeface="Myriad Pro"/>
                </a:defRPr>
              </a:lvl5pPr>
              <a:lvl6pPr marL="2866129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87244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08357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9473" indent="-260555" algn="l" defTabSz="1042229" rtl="0" eaLnBrk="1" latinLnBrk="0" hangingPunct="1">
                <a:lnSpc>
                  <a:spcPct val="90000"/>
                </a:lnSpc>
                <a:spcBef>
                  <a:spcPts val="57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GB" sz="1200" b="0">
                  <a:solidFill>
                    <a:schemeClr val="bg1">
                      <a:lumMod val="50000"/>
                    </a:schemeClr>
                  </a:solidFill>
                  <a:cs typeface="Calibri"/>
                </a:rPr>
                <a:t>EXTRACTS of</a:t>
              </a:r>
            </a:p>
          </p:txBody>
        </p:sp>
      </p:grpSp>
      <p:sp>
        <p:nvSpPr>
          <p:cNvPr id="27" name="Espace réservé du contenu 2"/>
          <p:cNvSpPr txBox="1">
            <a:spLocks/>
          </p:cNvSpPr>
          <p:nvPr/>
        </p:nvSpPr>
        <p:spPr>
          <a:xfrm>
            <a:off x="6573041" y="3957799"/>
            <a:ext cx="3745325" cy="3125873"/>
          </a:xfrm>
          <a:prstGeom prst="rect">
            <a:avLst/>
          </a:prstGeom>
          <a:noFill/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700" spc="-60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46718" y="4362083"/>
            <a:ext cx="4314932" cy="2365584"/>
          </a:xfrm>
          <a:prstGeom prst="rect">
            <a:avLst/>
          </a:prstGeom>
          <a:solidFill>
            <a:srgbClr val="005A7D">
              <a:alpha val="90000"/>
            </a:srgbClr>
          </a:solidFill>
        </p:spPr>
        <p:txBody>
          <a:bodyPr wrap="square">
            <a:spAutoFit/>
          </a:bodyPr>
          <a:lstStyle/>
          <a:p>
            <a:r>
              <a:rPr lang="pl-PL" sz="1600" i="1" dirty="0">
                <a:solidFill>
                  <a:srgbClr val="FFFFFF"/>
                </a:solidFill>
              </a:rPr>
              <a:t>Podczas upału </a:t>
            </a:r>
            <a:r>
              <a:rPr lang="en-GB" sz="1600" i="1" dirty="0">
                <a:solidFill>
                  <a:srgbClr val="FFFFFF"/>
                </a:solidFill>
              </a:rPr>
              <a:t>Ascophyllum nodosum</a:t>
            </a:r>
            <a:r>
              <a:rPr lang="en-GB" sz="1600" dirty="0">
                <a:solidFill>
                  <a:srgbClr val="FFFFFF"/>
                </a:solidFill>
              </a:rPr>
              <a:t> </a:t>
            </a:r>
            <a:r>
              <a:rPr lang="pl-PL" sz="1600" dirty="0">
                <a:solidFill>
                  <a:srgbClr val="FFFFFF"/>
                </a:solidFill>
              </a:rPr>
              <a:t>przez 12 godzin jest narażony na wahania temperatury, promieniowanie słoneczne i warunki suszenia atmosfery</a:t>
            </a:r>
            <a:r>
              <a:rPr lang="en-GB" sz="1600" b="1" dirty="0">
                <a:solidFill>
                  <a:srgbClr val="FFFFFF"/>
                </a:solidFill>
              </a:rPr>
              <a:t>.</a:t>
            </a:r>
          </a:p>
          <a:p>
            <a:endParaRPr lang="fr-FR" sz="1600" b="1" dirty="0">
              <a:solidFill>
                <a:srgbClr val="FFFFFF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Aby przetrwać</a:t>
            </a:r>
            <a:r>
              <a:rPr lang="en-GB" sz="16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b="1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Ascophyllum nodosum</a:t>
            </a:r>
            <a:r>
              <a:rPr lang="en-GB" sz="16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6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wytwarza cząsteczki zdolne do indukowania mechanizmów odporności zarówno na poziomie rośliny jak i na poziomie komórkowym</a:t>
            </a:r>
          </a:p>
        </p:txBody>
      </p:sp>
      <p:sp>
        <p:nvSpPr>
          <p:cNvPr id="26" name="Espace réservé du contenu 2"/>
          <p:cNvSpPr txBox="1">
            <a:spLocks/>
          </p:cNvSpPr>
          <p:nvPr/>
        </p:nvSpPr>
        <p:spPr>
          <a:xfrm>
            <a:off x="213747" y="4350949"/>
            <a:ext cx="4581052" cy="3125873"/>
          </a:xfrm>
          <a:prstGeom prst="rect">
            <a:avLst/>
          </a:prstGeom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700" dirty="0">
                <a:solidFill>
                  <a:srgbClr val="005A7D"/>
                </a:solidFill>
                <a:latin typeface="Calibri"/>
                <a:cs typeface="Calibri"/>
              </a:rPr>
              <a:t>NATURAL</a:t>
            </a:r>
            <a:r>
              <a:rPr lang="pl-PL" sz="1700" dirty="0">
                <a:solidFill>
                  <a:srgbClr val="005A7D"/>
                </a:solidFill>
                <a:latin typeface="Calibri"/>
                <a:cs typeface="Calibri"/>
              </a:rPr>
              <a:t>NY</a:t>
            </a:r>
            <a:r>
              <a:rPr lang="en-GB" sz="1700" dirty="0">
                <a:solidFill>
                  <a:srgbClr val="005A7D"/>
                </a:solidFill>
                <a:latin typeface="Calibri"/>
                <a:cs typeface="Calibri"/>
              </a:rPr>
              <a:t> PROCES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700" b="0" dirty="0">
                <a:cs typeface="Calibri"/>
              </a:rPr>
              <a:t>Mielenie</a:t>
            </a:r>
            <a:r>
              <a:rPr lang="en-GB" sz="1700" b="0" dirty="0">
                <a:cs typeface="Calibri"/>
              </a:rPr>
              <a:t>, </a:t>
            </a:r>
            <a:r>
              <a:rPr lang="pl-PL" sz="1700" b="0" dirty="0">
                <a:cs typeface="Calibri"/>
              </a:rPr>
              <a:t>prasowanie i filtracja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800" b="0" dirty="0">
                <a:cs typeface="Calibri"/>
              </a:rPr>
              <a:t>Żadnych środków chemicznych, rozpuszczalników ani ekstrakcji w wysokiej temperaturze</a:t>
            </a:r>
            <a:endParaRPr lang="en-GB" sz="800" b="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700" b="0" spc="-60" dirty="0">
              <a:solidFill>
                <a:srgbClr val="D6543D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700" b="0" dirty="0">
                <a:solidFill>
                  <a:srgbClr val="000000"/>
                </a:solidFill>
                <a:cs typeface="Calibri"/>
              </a:rPr>
              <a:t>Nasz proces produkcyjny umożliwia zatrzymanie substancji </a:t>
            </a:r>
            <a:r>
              <a:rPr lang="pl-PL" sz="1700" b="0" dirty="0">
                <a:solidFill>
                  <a:srgbClr val="005A7D"/>
                </a:solidFill>
                <a:cs typeface="Calibri"/>
              </a:rPr>
              <a:t>z</a:t>
            </a:r>
            <a:r>
              <a:rPr lang="en-GB" sz="1700" dirty="0">
                <a:solidFill>
                  <a:srgbClr val="005A7D"/>
                </a:solidFill>
                <a:cs typeface="Calibri"/>
              </a:rPr>
              <a:t> </a:t>
            </a:r>
            <a:r>
              <a:rPr lang="pl-PL" sz="1700" dirty="0">
                <a:solidFill>
                  <a:srgbClr val="005A7D"/>
                </a:solidFill>
                <a:cs typeface="Calibri"/>
              </a:rPr>
              <a:t>wodorostów</a:t>
            </a:r>
            <a:r>
              <a:rPr lang="en-GB" sz="1700" dirty="0">
                <a:solidFill>
                  <a:srgbClr val="005A7D"/>
                </a:solidFill>
                <a:cs typeface="Calibri"/>
              </a:rPr>
              <a:t> </a:t>
            </a:r>
            <a:r>
              <a:rPr lang="pl-PL" sz="1700" dirty="0">
                <a:solidFill>
                  <a:srgbClr val="005A7D"/>
                </a:solidFill>
                <a:cs typeface="Calibri"/>
              </a:rPr>
              <a:t>przy jednoczesnym poszanowaniu </a:t>
            </a:r>
            <a:r>
              <a:rPr lang="pl-PL" sz="1700" b="0" dirty="0">
                <a:solidFill>
                  <a:srgbClr val="000000"/>
                </a:solidFill>
                <a:cs typeface="Calibri"/>
              </a:rPr>
              <a:t>ich naturalnej równowagi</a:t>
            </a:r>
            <a:endParaRPr lang="en-GB" sz="1700" b="0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700" b="0" spc="-60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400" b="0" dirty="0">
                <a:solidFill>
                  <a:srgbClr val="000000"/>
                </a:solidFill>
                <a:cs typeface="Calibri"/>
              </a:rPr>
              <a:t>Jest to proces niedenaturujący, który rozpuszcza cząsteczki naturalnie obecne w wodorostach</a:t>
            </a:r>
            <a:r>
              <a:rPr lang="en-GB" sz="1400" b="0" dirty="0">
                <a:solidFill>
                  <a:srgbClr val="000000"/>
                </a:solidFill>
                <a:cs typeface="Calibri"/>
              </a:rPr>
              <a:t>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F11B423-993C-ACAE-C41F-83A1D56AE0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6D11CBB-CB59-BCC2-9EEC-74EBD6BEA476}"/>
              </a:ext>
            </a:extLst>
          </p:cNvPr>
          <p:cNvSpPr txBox="1"/>
          <p:nvPr/>
        </p:nvSpPr>
        <p:spPr>
          <a:xfrm>
            <a:off x="4794799" y="37751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3882338-0F41-6E0E-EBC0-6C667039BD23}"/>
              </a:ext>
            </a:extLst>
          </p:cNvPr>
          <p:cNvSpPr txBox="1"/>
          <p:nvPr/>
        </p:nvSpPr>
        <p:spPr>
          <a:xfrm>
            <a:off x="1586086" y="3548434"/>
            <a:ext cx="288688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969696"/>
                </a:solidFill>
              </a:rPr>
              <a:t>EKSTRAKT Z</a:t>
            </a:r>
          </a:p>
          <a:p>
            <a:r>
              <a:rPr lang="pl-PL" b="1" dirty="0">
                <a:solidFill>
                  <a:srgbClr val="00659B"/>
                </a:solidFill>
              </a:rPr>
              <a:t>WODOROSTÓW</a:t>
            </a:r>
            <a:r>
              <a:rPr lang="pl-PL" sz="1600" dirty="0">
                <a:solidFill>
                  <a:srgbClr val="00659B"/>
                </a:solidFill>
              </a:rPr>
              <a:t> </a:t>
            </a:r>
          </a:p>
          <a:p>
            <a:r>
              <a:rPr lang="pl-PL" sz="1600" dirty="0">
                <a:solidFill>
                  <a:srgbClr val="00659B"/>
                </a:solidFill>
              </a:rPr>
              <a:t> CZYSTYCH I ŚWIEŻYCH</a:t>
            </a:r>
            <a:endParaRPr lang="pl-PL" sz="1600" b="1" dirty="0">
              <a:solidFill>
                <a:srgbClr val="0065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078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2" y="1521008"/>
            <a:ext cx="10254867" cy="55487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83" b="51704"/>
          <a:stretch/>
        </p:blipFill>
        <p:spPr>
          <a:xfrm>
            <a:off x="0" y="1231642"/>
            <a:ext cx="10661650" cy="1446244"/>
          </a:xfrm>
          <a:prstGeom prst="rect">
            <a:avLst/>
          </a:prstGeom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2130284" y="550959"/>
            <a:ext cx="6614120" cy="681037"/>
          </a:xfrm>
          <a:prstGeom prst="rect">
            <a:avLst/>
          </a:prstGeom>
        </p:spPr>
        <p:txBody>
          <a:bodyPr vert="horz" lIns="104218" tIns="52108" rIns="104218" bIns="52108" rtlCol="0" anchor="ctr">
            <a:normAutofit fontScale="85000" lnSpcReduction="20000"/>
          </a:bodyPr>
          <a:lstStyle>
            <a:lvl1pPr algn="l" defTabSz="10421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pPr algn="ctr"/>
            <a:r>
              <a:rPr lang="pl-PL" sz="3600" dirty="0">
                <a:solidFill>
                  <a:srgbClr val="404040"/>
                </a:solidFill>
                <a:latin typeface="Calibri"/>
                <a:cs typeface="Calibri"/>
              </a:rPr>
              <a:t>FORMUŁA EKSPERTA</a:t>
            </a:r>
            <a:endParaRPr lang="en-GB" sz="3600" dirty="0">
              <a:solidFill>
                <a:srgbClr val="404040"/>
              </a:solidFill>
              <a:latin typeface="Calibri"/>
              <a:cs typeface="Calibri"/>
            </a:endParaRPr>
          </a:p>
          <a:p>
            <a:pPr algn="ctr"/>
            <a:r>
              <a:rPr lang="pl-PL" sz="2400" b="0" dirty="0">
                <a:solidFill>
                  <a:srgbClr val="404040"/>
                </a:solidFill>
                <a:latin typeface="Calibri"/>
                <a:cs typeface="Calibri"/>
              </a:rPr>
              <a:t>SELEKTYWNA TECHNOLOGIA ODŻYWIANIA I BIOSTYMULACJA</a:t>
            </a:r>
            <a:endParaRPr lang="en-GB" sz="2400" b="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2658FDF-420D-FBA3-840B-B31A2814ECF5}"/>
              </a:ext>
            </a:extLst>
          </p:cNvPr>
          <p:cNvSpPr txBox="1"/>
          <p:nvPr/>
        </p:nvSpPr>
        <p:spPr>
          <a:xfrm>
            <a:off x="203391" y="5821232"/>
            <a:ext cx="3028907" cy="16083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pl-PL" b="1" dirty="0">
                <a:solidFill>
                  <a:srgbClr val="0079A4"/>
                </a:solidFill>
              </a:rPr>
              <a:t>ŹRÓDŁO CUKRÓW ZŁOŻONYCH</a:t>
            </a:r>
          </a:p>
          <a:p>
            <a:pPr algn="ctr">
              <a:lnSpc>
                <a:spcPts val="2400"/>
              </a:lnSpc>
            </a:pPr>
            <a:r>
              <a:rPr lang="pl-PL" sz="1600" dirty="0">
                <a:solidFill>
                  <a:srgbClr val="0079A4"/>
                </a:solidFill>
              </a:rPr>
              <a:t>INDUKTORY</a:t>
            </a:r>
            <a:r>
              <a:rPr lang="pl-PL" dirty="0"/>
              <a:t> </a:t>
            </a:r>
            <a:r>
              <a:rPr lang="pl-PL" b="1" dirty="0">
                <a:solidFill>
                  <a:srgbClr val="0079A4"/>
                </a:solidFill>
              </a:rPr>
              <a:t>POLIAMINU</a:t>
            </a:r>
          </a:p>
          <a:p>
            <a:pPr algn="ctr">
              <a:lnSpc>
                <a:spcPts val="2400"/>
              </a:lnSpc>
            </a:pPr>
            <a:r>
              <a:rPr lang="pl-PL" dirty="0"/>
              <a:t> </a:t>
            </a:r>
            <a:r>
              <a:rPr lang="pl-PL" sz="1400" dirty="0">
                <a:solidFill>
                  <a:srgbClr val="0079A4"/>
                </a:solidFill>
              </a:rPr>
              <a:t>I </a:t>
            </a:r>
            <a:r>
              <a:rPr lang="pl-PL" sz="1600" dirty="0">
                <a:solidFill>
                  <a:srgbClr val="0079A4"/>
                </a:solidFill>
              </a:rPr>
              <a:t>FITOALEKSYNY O DZIAŁANIU ANTYSTRESOWYM</a:t>
            </a:r>
            <a:endParaRPr lang="pl-PL" dirty="0">
              <a:solidFill>
                <a:srgbClr val="0079A4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123929D-13EC-920A-1F8A-AD7CC7FF572C}"/>
              </a:ext>
            </a:extLst>
          </p:cNvPr>
          <p:cNvSpPr txBox="1"/>
          <p:nvPr/>
        </p:nvSpPr>
        <p:spPr>
          <a:xfrm>
            <a:off x="3625703" y="5807868"/>
            <a:ext cx="2721934" cy="12618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0079A4"/>
                </a:solidFill>
              </a:rPr>
              <a:t>PREKURSORY HORMONU WZROSTU</a:t>
            </a:r>
          </a:p>
          <a:p>
            <a:pPr algn="ctr"/>
            <a:r>
              <a:rPr lang="pl-PL" b="1" dirty="0"/>
              <a:t> </a:t>
            </a:r>
            <a:r>
              <a:rPr lang="pl-PL" sz="1600" dirty="0">
                <a:solidFill>
                  <a:srgbClr val="0079A4"/>
                </a:solidFill>
              </a:rPr>
              <a:t>regulują i aktywują wzrost całej rośliny</a:t>
            </a:r>
            <a:endParaRPr lang="pl-PL" dirty="0">
              <a:solidFill>
                <a:srgbClr val="0079A4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75BDDF7-3D6B-E83E-D7FE-10287EE7C77A}"/>
              </a:ext>
            </a:extLst>
          </p:cNvPr>
          <p:cNvSpPr txBox="1"/>
          <p:nvPr/>
        </p:nvSpPr>
        <p:spPr>
          <a:xfrm>
            <a:off x="6347636" y="5807868"/>
            <a:ext cx="393405" cy="14351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47AE80E-712C-1CDD-80AD-B5F4EBF919EC}"/>
              </a:ext>
            </a:extLst>
          </p:cNvPr>
          <p:cNvSpPr txBox="1"/>
          <p:nvPr/>
        </p:nvSpPr>
        <p:spPr>
          <a:xfrm>
            <a:off x="6375357" y="5807868"/>
            <a:ext cx="418459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0079A4"/>
                </a:solidFill>
              </a:rPr>
              <a:t>SPOŻYCIE ALGINIANU SPRZYJA PRZENIKANIU </a:t>
            </a:r>
            <a:r>
              <a:rPr lang="pl-PL" dirty="0">
                <a:solidFill>
                  <a:srgbClr val="0079A4"/>
                </a:solidFill>
              </a:rPr>
              <a:t>SKŁADNIKÓW ODŻYWCZYCHI AMINOKWASÓW APLIKOWANYCH PRZEZ LIŚCIE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3D64735-14D2-4B6C-BB71-10C817726C09}"/>
              </a:ext>
            </a:extLst>
          </p:cNvPr>
          <p:cNvSpPr txBox="1"/>
          <p:nvPr/>
        </p:nvSpPr>
        <p:spPr>
          <a:xfrm>
            <a:off x="1136140" y="3245110"/>
            <a:ext cx="19882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rgbClr val="5CA9C4"/>
                </a:solidFill>
              </a:rPr>
              <a:t>OLIGOSACHARYDY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E350BA6-1E9D-C7BC-5330-382F0F7605A8}"/>
              </a:ext>
            </a:extLst>
          </p:cNvPr>
          <p:cNvSpPr txBox="1"/>
          <p:nvPr/>
        </p:nvSpPr>
        <p:spPr>
          <a:xfrm>
            <a:off x="117474" y="1316071"/>
            <a:ext cx="1065787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DOLISTNA APLIKACJA</a:t>
            </a:r>
          </a:p>
          <a:p>
            <a:r>
              <a:rPr lang="pl-PL" sz="3200" baseline="100000" dirty="0">
                <a:solidFill>
                  <a:schemeClr val="bg1"/>
                </a:solidFill>
              </a:rPr>
              <a:t>Z EKSTRAKTAMI</a:t>
            </a:r>
            <a:r>
              <a:rPr lang="pl-PL" sz="4000" baseline="100000" dirty="0">
                <a:solidFill>
                  <a:schemeClr val="bg1"/>
                </a:solidFill>
              </a:rPr>
              <a:t> </a:t>
            </a:r>
            <a:r>
              <a:rPr lang="pl-PL" sz="5400" b="1" dirty="0">
                <a:solidFill>
                  <a:schemeClr val="bg1"/>
                </a:solidFill>
              </a:rPr>
              <a:t>ŚWIEŻYCH WODOROSTÓW</a:t>
            </a:r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AAEEB09-C840-7AE3-153F-E5122E3577CA}"/>
              </a:ext>
            </a:extLst>
          </p:cNvPr>
          <p:cNvSpPr txBox="1"/>
          <p:nvPr/>
        </p:nvSpPr>
        <p:spPr>
          <a:xfrm>
            <a:off x="7804298" y="2798833"/>
            <a:ext cx="9401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0079A4"/>
                </a:solidFill>
              </a:rPr>
              <a:t>BEZ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B7F9AA6-809C-7A1B-5589-9D42EFF860BD}"/>
              </a:ext>
            </a:extLst>
          </p:cNvPr>
          <p:cNvSpPr txBox="1"/>
          <p:nvPr/>
        </p:nvSpPr>
        <p:spPr>
          <a:xfrm>
            <a:off x="9165395" y="2753748"/>
            <a:ext cx="435935" cy="4155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B2D45A"/>
                </a:solidFill>
              </a:rPr>
              <a:t>Z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D794394-A6B6-02B2-45E1-B25FC0701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1" y="492309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1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A6244-C567-3D4F-93DA-7C030BDD9CB6}"/>
              </a:ext>
            </a:extLst>
          </p:cNvPr>
          <p:cNvSpPr/>
          <p:nvPr/>
        </p:nvSpPr>
        <p:spPr>
          <a:xfrm>
            <a:off x="5563141" y="6276702"/>
            <a:ext cx="4743494" cy="282950"/>
          </a:xfrm>
          <a:prstGeom prst="rect">
            <a:avLst/>
          </a:prstGeom>
          <a:solidFill>
            <a:srgbClr val="004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9643"/>
            <a:endParaRPr lang="fr-FR" sz="118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9CCDAA-74BD-3241-BFB6-67CCFDEC4F3C}"/>
              </a:ext>
            </a:extLst>
          </p:cNvPr>
          <p:cNvSpPr/>
          <p:nvPr/>
        </p:nvSpPr>
        <p:spPr>
          <a:xfrm>
            <a:off x="2513627" y="1576473"/>
            <a:ext cx="6310255" cy="4433222"/>
          </a:xfrm>
          <a:prstGeom prst="rect">
            <a:avLst/>
          </a:prstGeom>
          <a:solidFill>
            <a:schemeClr val="bg1"/>
          </a:solidFill>
          <a:ln>
            <a:solidFill>
              <a:srgbClr val="0046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9643"/>
            <a:endParaRPr lang="fr-FR" sz="118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DCDDB6-09C1-C64D-8F10-8D31F4BA59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2"/>
          <a:stretch/>
        </p:blipFill>
        <p:spPr>
          <a:xfrm>
            <a:off x="355972" y="3000420"/>
            <a:ext cx="1978634" cy="23986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45ABE8-39F8-474E-B800-BCBED6DFF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46687">
            <a:off x="2053999" y="3831766"/>
            <a:ext cx="1997903" cy="122202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F5AC92-8566-7741-BB4F-AB82CCE24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7780" y="3240811"/>
            <a:ext cx="1327132" cy="17369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3775CE-6D33-EE43-AA5B-2AACF45F7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280" y="3430661"/>
            <a:ext cx="1132800" cy="148263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B8F260-6DD1-C640-A84B-6177A17926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7746" y="4231247"/>
            <a:ext cx="1493882" cy="117850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4709F9-47E0-B744-9B1F-A00777FDD4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3905" y="3594443"/>
            <a:ext cx="1041177" cy="1649224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413B1C1-C67D-224D-94C2-BA5EE70F89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1402" y="4081046"/>
            <a:ext cx="166588" cy="6663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0B31F78-EE95-6F4F-9FAF-ACA12E11E0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2358" y="4118598"/>
            <a:ext cx="166588" cy="6663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99627CD2-86E4-D842-A403-90C8AA5625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2775" y="3395756"/>
            <a:ext cx="166588" cy="66635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69910F40-A9A2-B547-92BD-DB024542BE9B}"/>
              </a:ext>
            </a:extLst>
          </p:cNvPr>
          <p:cNvSpPr txBox="1"/>
          <p:nvPr/>
        </p:nvSpPr>
        <p:spPr>
          <a:xfrm>
            <a:off x="1281218" y="2422274"/>
            <a:ext cx="1147286" cy="76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874" b="1" dirty="0">
                <a:solidFill>
                  <a:prstClr val="black"/>
                </a:solidFill>
                <a:latin typeface="Proxima Nova Rg" panose="02000506030000020004" pitchFamily="2" charset="0"/>
              </a:rPr>
              <a:t>TOKSYCZNOŚĆ</a:t>
            </a:r>
            <a:endParaRPr lang="fr-FR" sz="874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endParaRPr lang="fr-FR" sz="874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874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REAKCJA METABOLIZMU ROŚLIN</a:t>
            </a:r>
            <a:endParaRPr lang="fr-FR" sz="874" b="1" dirty="0">
              <a:solidFill>
                <a:prstClr val="white"/>
              </a:solidFill>
              <a:highlight>
                <a:srgbClr val="009A92"/>
              </a:highlight>
              <a:latin typeface="Proxima Nova Rg" panose="02000506030000020004" pitchFamily="2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C0A4745-7591-334D-8E36-6C24A5426105}"/>
              </a:ext>
            </a:extLst>
          </p:cNvPr>
          <p:cNvSpPr txBox="1"/>
          <p:nvPr/>
        </p:nvSpPr>
        <p:spPr>
          <a:xfrm>
            <a:off x="1105334" y="3277122"/>
            <a:ext cx="1460446" cy="81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Zmniejszona aktywność fotosyntezy, zanik chlorofilu</a:t>
            </a:r>
            <a:r>
              <a:rPr lang="fr-FR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= </a:t>
            </a:r>
          </a:p>
          <a:p>
            <a:pPr algn="ctr" defTabSz="799643"/>
            <a:r>
              <a:rPr lang="pl-PL" sz="787" dirty="0">
                <a:solidFill>
                  <a:srgbClr val="009A92"/>
                </a:solidFill>
                <a:latin typeface="Proxima Nova Rg" panose="02000506030000020004" pitchFamily="2" charset="0"/>
              </a:rPr>
              <a:t>Detoksykacja</a:t>
            </a:r>
            <a:r>
              <a:rPr lang="fr-FR" sz="787" dirty="0">
                <a:solidFill>
                  <a:srgbClr val="009A92"/>
                </a:solidFill>
                <a:latin typeface="Proxima Nova Rg" panose="02000506030000020004" pitchFamily="2" charset="0"/>
              </a:rPr>
              <a:t> </a:t>
            </a:r>
          </a:p>
          <a:p>
            <a:pPr algn="ctr" defTabSz="799643"/>
            <a:r>
              <a:rPr lang="pl-PL" sz="787" dirty="0">
                <a:solidFill>
                  <a:srgbClr val="009A92"/>
                </a:solidFill>
                <a:latin typeface="Proxima Nova Rg" panose="02000506030000020004" pitchFamily="2" charset="0"/>
              </a:rPr>
              <a:t>Staje się priorytetem</a:t>
            </a:r>
            <a:endParaRPr lang="fr-FR" sz="787" dirty="0">
              <a:solidFill>
                <a:srgbClr val="009A92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787" b="1" dirty="0">
                <a:solidFill>
                  <a:srgbClr val="009A92"/>
                </a:solidFill>
                <a:latin typeface="Proxima Nova Rg" panose="02000506030000020004" pitchFamily="2" charset="0"/>
              </a:rPr>
              <a:t>BY PRZEŻYĆ</a:t>
            </a:r>
            <a:endParaRPr lang="fr-FR" sz="787" b="1" dirty="0">
              <a:solidFill>
                <a:srgbClr val="009A92"/>
              </a:solidFill>
              <a:latin typeface="Proxima Nova Rg" panose="02000506030000020004" pitchFamily="2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DA3147C-C22B-5245-864F-3167BB612ADA}"/>
              </a:ext>
            </a:extLst>
          </p:cNvPr>
          <p:cNvSpPr txBox="1"/>
          <p:nvPr/>
        </p:nvSpPr>
        <p:spPr>
          <a:xfrm>
            <a:off x="5124187" y="2133892"/>
            <a:ext cx="1460446" cy="23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fr-FR" sz="918" b="1" dirty="0">
                <a:solidFill>
                  <a:srgbClr val="009A92"/>
                </a:solidFill>
                <a:latin typeface="Proxima Nova Rg" panose="02000506030000020004" pitchFamily="2" charset="0"/>
              </a:rPr>
              <a:t>2 - </a:t>
            </a:r>
            <a:r>
              <a:rPr lang="pl-PL" sz="918" b="1" dirty="0">
                <a:solidFill>
                  <a:srgbClr val="009A92"/>
                </a:solidFill>
                <a:latin typeface="Proxima Nova Rg" panose="02000506030000020004" pitchFamily="2" charset="0"/>
              </a:rPr>
              <a:t>KONIUGACJA</a:t>
            </a:r>
            <a:endParaRPr lang="fr-FR" sz="918" b="1" dirty="0">
              <a:solidFill>
                <a:srgbClr val="009A92"/>
              </a:solidFill>
              <a:latin typeface="Proxima Nova Rg" panose="02000506030000020004" pitchFamily="2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A35481D-5E1C-BB44-A20D-C83C428F8C93}"/>
              </a:ext>
            </a:extLst>
          </p:cNvPr>
          <p:cNvSpPr txBox="1"/>
          <p:nvPr/>
        </p:nvSpPr>
        <p:spPr>
          <a:xfrm>
            <a:off x="6883627" y="2144956"/>
            <a:ext cx="1689750" cy="23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918" b="1" dirty="0">
                <a:solidFill>
                  <a:srgbClr val="009A92"/>
                </a:solidFill>
                <a:latin typeface="Proxima Nova Rg" panose="02000506030000020004" pitchFamily="2" charset="0"/>
              </a:rPr>
              <a:t>KOMPARTMENTALIZACJA</a:t>
            </a:r>
            <a:endParaRPr lang="fr-FR" sz="918" b="1" dirty="0">
              <a:solidFill>
                <a:srgbClr val="009A92"/>
              </a:solidFill>
              <a:latin typeface="Proxima Nova Rg" panose="02000506030000020004" pitchFamily="2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25AAD9E-C989-A847-8BEB-F4C83DAD4755}"/>
              </a:ext>
            </a:extLst>
          </p:cNvPr>
          <p:cNvSpPr txBox="1"/>
          <p:nvPr/>
        </p:nvSpPr>
        <p:spPr>
          <a:xfrm>
            <a:off x="3147164" y="2133892"/>
            <a:ext cx="1460446" cy="23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solidFill>
                  <a:srgbClr val="009A92"/>
                </a:solidFill>
                <a:latin typeface="Proxima Nova Rg" panose="02000506030000020004" pitchFamily="2" charset="0"/>
              </a:defRPr>
            </a:lvl1pPr>
          </a:lstStyle>
          <a:p>
            <a:pPr defTabSz="799643"/>
            <a:r>
              <a:rPr lang="pl-PL" sz="918" dirty="0"/>
              <a:t>FUNKCJONALIZACJA</a:t>
            </a:r>
            <a:endParaRPr lang="fr-FR" sz="918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A241F99-01D1-D847-865E-13F478552F36}"/>
              </a:ext>
            </a:extLst>
          </p:cNvPr>
          <p:cNvSpPr txBox="1"/>
          <p:nvPr/>
        </p:nvSpPr>
        <p:spPr>
          <a:xfrm>
            <a:off x="2890570" y="2450891"/>
            <a:ext cx="1829002" cy="1061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Komórki roślinne wytwarzają </a:t>
            </a:r>
            <a:r>
              <a:rPr lang="pl-PL" sz="787" b="1" dirty="0">
                <a:solidFill>
                  <a:prstClr val="black"/>
                </a:solidFill>
                <a:latin typeface="Proxima Nova Rg" panose="02000506030000020004" pitchFamily="2" charset="0"/>
              </a:rPr>
              <a:t>grupy hydrofilowe</a:t>
            </a:r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 które łączą się z hydrofobowymi </a:t>
            </a:r>
            <a:r>
              <a:rPr lang="pl-PL" sz="787" dirty="0" err="1">
                <a:solidFill>
                  <a:prstClr val="black"/>
                </a:solidFill>
                <a:latin typeface="Proxima Nova Rg" panose="02000506030000020004" pitchFamily="2" charset="0"/>
              </a:rPr>
              <a:t>ksenobiotykami</a:t>
            </a:r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 poprzez transformację enzymów</a:t>
            </a:r>
            <a:endParaRPr lang="fr-FR" sz="787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endParaRPr lang="en-US" sz="787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787" b="1" dirty="0">
                <a:solidFill>
                  <a:srgbClr val="C00000"/>
                </a:solidFill>
                <a:latin typeface="Proxima Nova Rg" panose="02000506030000020004" pitchFamily="2" charset="0"/>
              </a:rPr>
              <a:t>IZOLUJE</a:t>
            </a:r>
            <a:r>
              <a:rPr lang="fr-FR" sz="787" b="1" dirty="0">
                <a:solidFill>
                  <a:srgbClr val="C00000"/>
                </a:solidFill>
                <a:latin typeface="Proxima Nova Rg" panose="02000506030000020004" pitchFamily="2" charset="0"/>
              </a:rPr>
              <a:t> </a:t>
            </a:r>
            <a:r>
              <a:rPr lang="pl-PL" sz="787" b="1" dirty="0">
                <a:solidFill>
                  <a:srgbClr val="C00000"/>
                </a:solidFill>
                <a:latin typeface="Proxima Nova Rg" panose="02000506030000020004" pitchFamily="2" charset="0"/>
              </a:rPr>
              <a:t>i</a:t>
            </a:r>
            <a:r>
              <a:rPr lang="fr-FR" sz="787" b="1" dirty="0">
                <a:solidFill>
                  <a:srgbClr val="C00000"/>
                </a:solidFill>
                <a:latin typeface="Proxima Nova Rg" panose="02000506030000020004" pitchFamily="2" charset="0"/>
              </a:rPr>
              <a:t> </a:t>
            </a:r>
          </a:p>
          <a:p>
            <a:pPr algn="ctr" defTabSz="799643"/>
            <a:r>
              <a:rPr lang="pl-PL" sz="787" b="1" dirty="0">
                <a:solidFill>
                  <a:srgbClr val="C00000"/>
                </a:solidFill>
                <a:latin typeface="Proxima Nova Rg" panose="02000506030000020004" pitchFamily="2" charset="0"/>
              </a:rPr>
              <a:t>PRZYGOTUJ SIĘ NA DETOKSYKACJE</a:t>
            </a:r>
            <a:endParaRPr lang="fr-FR" sz="787" b="1" dirty="0">
              <a:solidFill>
                <a:srgbClr val="C00000"/>
              </a:solidFill>
              <a:latin typeface="Proxima Nova Rg" panose="02000506030000020004" pitchFamily="2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B670D65A-CF45-B746-A87E-C2DF385B7BFC}"/>
              </a:ext>
            </a:extLst>
          </p:cNvPr>
          <p:cNvSpPr txBox="1"/>
          <p:nvPr/>
        </p:nvSpPr>
        <p:spPr>
          <a:xfrm>
            <a:off x="5149315" y="2429025"/>
            <a:ext cx="1483841" cy="940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787" b="1" dirty="0">
                <a:solidFill>
                  <a:prstClr val="black"/>
                </a:solidFill>
                <a:latin typeface="Proxima Nova Rg" panose="02000506030000020004" pitchFamily="2" charset="0"/>
              </a:rPr>
              <a:t>GRUPY FONCYJNE sprzęgają się  chemicznie </a:t>
            </a:r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z połączeniami komórek: </a:t>
            </a:r>
            <a:r>
              <a:rPr lang="pl-PL" sz="787" b="1" dirty="0">
                <a:solidFill>
                  <a:prstClr val="black"/>
                </a:solidFill>
                <a:latin typeface="Proxima Nova Rg" panose="02000506030000020004" pitchFamily="2" charset="0"/>
              </a:rPr>
              <a:t>Aminokwasy, cukry</a:t>
            </a:r>
            <a:endParaRPr lang="fr-FR" sz="787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endParaRPr lang="fr-FR" sz="787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787" b="1" dirty="0">
                <a:solidFill>
                  <a:srgbClr val="C00000"/>
                </a:solidFill>
                <a:latin typeface="Proxima Nova Rg" panose="02000506030000020004" pitchFamily="2" charset="0"/>
              </a:rPr>
              <a:t>ZMNIEJSZ TOKSYCZNOŚĆ  ZWIĘKSZA MOBILNOŚĆ</a:t>
            </a:r>
            <a:endParaRPr lang="fr-FR" sz="787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89ECEF4-E500-AC49-BD9F-D437D0B13102}"/>
              </a:ext>
            </a:extLst>
          </p:cNvPr>
          <p:cNvSpPr txBox="1"/>
          <p:nvPr/>
        </p:nvSpPr>
        <p:spPr>
          <a:xfrm>
            <a:off x="7157743" y="2426489"/>
            <a:ext cx="1382047" cy="166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787" b="1" dirty="0">
                <a:solidFill>
                  <a:prstClr val="black"/>
                </a:solidFill>
                <a:latin typeface="Proxima Nova Rg" panose="02000506030000020004" pitchFamily="2" charset="0"/>
              </a:rPr>
              <a:t>SPRZĘŻONE KSENOBIOTYKI tracą</a:t>
            </a:r>
            <a:r>
              <a:rPr lang="fr-FR" sz="787" b="1" dirty="0">
                <a:solidFill>
                  <a:prstClr val="black"/>
                </a:solidFill>
                <a:latin typeface="Proxima Nova Rg" panose="02000506030000020004" pitchFamily="2" charset="0"/>
              </a:rPr>
              <a:t> </a:t>
            </a:r>
            <a:r>
              <a:rPr lang="pl-PL" sz="787" b="1" dirty="0">
                <a:solidFill>
                  <a:prstClr val="black"/>
                </a:solidFill>
                <a:latin typeface="Proxima Nova Rg" panose="02000506030000020004" pitchFamily="2" charset="0"/>
              </a:rPr>
              <a:t>swoją toksyczność</a:t>
            </a:r>
            <a:endParaRPr lang="fr-FR" sz="787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fr-FR" sz="787" b="1" dirty="0">
                <a:solidFill>
                  <a:prstClr val="black"/>
                </a:solidFill>
                <a:latin typeface="Proxima Nova Rg" panose="02000506030000020004" pitchFamily="2" charset="0"/>
              </a:rPr>
              <a:t> </a:t>
            </a:r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i są przechowywane w wakuolach(</a:t>
            </a:r>
            <a:r>
              <a:rPr lang="fr-FR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(</a:t>
            </a:r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substancje rozpuszczalne</a:t>
            </a:r>
            <a:r>
              <a:rPr lang="fr-FR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) </a:t>
            </a:r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lub w komórkach </a:t>
            </a:r>
            <a:r>
              <a:rPr lang="fr-FR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cell (</a:t>
            </a:r>
            <a:r>
              <a:rPr lang="pl-PL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nierozpuszczalne</a:t>
            </a:r>
            <a:r>
              <a:rPr lang="fr-FR" sz="787" dirty="0">
                <a:solidFill>
                  <a:prstClr val="black"/>
                </a:solidFill>
                <a:latin typeface="Proxima Nova Rg" panose="02000506030000020004" pitchFamily="2" charset="0"/>
              </a:rPr>
              <a:t>)</a:t>
            </a:r>
          </a:p>
          <a:p>
            <a:pPr algn="ctr" defTabSz="799643"/>
            <a:endParaRPr lang="fr-FR" sz="787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787" b="1" dirty="0">
                <a:solidFill>
                  <a:srgbClr val="C00000"/>
                </a:solidFill>
                <a:latin typeface="Proxima Nova Rg" panose="02000506030000020004" pitchFamily="2" charset="0"/>
              </a:rPr>
              <a:t>IZOLACJA I PRZECHOWYWANIE KONIEC TOKSYCZNOŚCI</a:t>
            </a:r>
            <a:endParaRPr lang="fr-FR" sz="787" b="1" dirty="0">
              <a:solidFill>
                <a:srgbClr val="C00000"/>
              </a:solidFill>
              <a:latin typeface="Proxima Nova Rg" panose="02000506030000020004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EB78C56-6905-5740-AC6B-EC3BE4F3992D}"/>
              </a:ext>
            </a:extLst>
          </p:cNvPr>
          <p:cNvSpPr txBox="1"/>
          <p:nvPr/>
        </p:nvSpPr>
        <p:spPr>
          <a:xfrm>
            <a:off x="2513627" y="1587653"/>
            <a:ext cx="6310255" cy="408573"/>
          </a:xfrm>
          <a:prstGeom prst="rect">
            <a:avLst/>
          </a:prstGeom>
          <a:solidFill>
            <a:srgbClr val="004647"/>
          </a:solidFill>
        </p:spPr>
        <p:txBody>
          <a:bodyPr wrap="square" rtlCol="0">
            <a:spAutoFit/>
          </a:bodyPr>
          <a:lstStyle/>
          <a:p>
            <a:pPr algn="ctr" defTabSz="799643"/>
            <a:r>
              <a:rPr lang="fr-FR" sz="1181" b="1" dirty="0">
                <a:solidFill>
                  <a:prstClr val="white"/>
                </a:solidFill>
                <a:latin typeface="Proxima Nova Rg" panose="02000506030000020004" pitchFamily="2" charset="0"/>
              </a:rPr>
              <a:t>3 </a:t>
            </a:r>
            <a:r>
              <a:rPr lang="pl-PL" sz="1181" b="1" dirty="0">
                <a:solidFill>
                  <a:prstClr val="white"/>
                </a:solidFill>
                <a:latin typeface="Proxima Nova Rg" panose="02000506030000020004" pitchFamily="2" charset="0"/>
              </a:rPr>
              <a:t>KROKI DETOKSYKACJI</a:t>
            </a:r>
            <a:endParaRPr lang="fr-FR" sz="1181" b="1" dirty="0">
              <a:solidFill>
                <a:prstClr val="white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874" b="1" dirty="0">
                <a:solidFill>
                  <a:prstClr val="white"/>
                </a:solidFill>
                <a:latin typeface="Proxima Nova Rg" panose="02000506030000020004" pitchFamily="2" charset="0"/>
              </a:rPr>
              <a:t>Im szybsze są te fazy tym mniejszy będzie wpływ na wzrost</a:t>
            </a:r>
            <a:r>
              <a:rPr lang="fr-FR" sz="874" b="1" dirty="0">
                <a:solidFill>
                  <a:prstClr val="white"/>
                </a:solidFill>
                <a:latin typeface="Proxima Nova Rg" panose="02000506030000020004" pitchFamily="2" charset="0"/>
              </a:rPr>
              <a:t>.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121514D-BD78-364C-A86A-51FF2C4EC357}"/>
              </a:ext>
            </a:extLst>
          </p:cNvPr>
          <p:cNvSpPr txBox="1"/>
          <p:nvPr/>
        </p:nvSpPr>
        <p:spPr>
          <a:xfrm>
            <a:off x="7806131" y="3986791"/>
            <a:ext cx="956644" cy="45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9643"/>
            <a:r>
              <a:rPr lang="pl-PL" sz="590" b="1" dirty="0">
                <a:solidFill>
                  <a:srgbClr val="00B0F0"/>
                </a:solidFill>
                <a:latin typeface="Proxima Nova Rg" panose="02000506030000020004" pitchFamily="2" charset="0"/>
              </a:rPr>
              <a:t>PRZECHOWYWANIE</a:t>
            </a:r>
            <a:r>
              <a:rPr lang="pl-PL" sz="590" b="1" dirty="0">
                <a:latin typeface="Proxima Nova Rg" panose="02000506030000020004" pitchFamily="2" charset="0"/>
              </a:rPr>
              <a:t> W WAKUOLACH PRZED </a:t>
            </a:r>
            <a:r>
              <a:rPr lang="pl-PL" sz="590" b="1" dirty="0">
                <a:solidFill>
                  <a:srgbClr val="00B0F0"/>
                </a:solidFill>
                <a:latin typeface="Proxima Nova Rg" panose="02000506030000020004" pitchFamily="2" charset="0"/>
              </a:rPr>
              <a:t>SPRZĘŻENIEM</a:t>
            </a:r>
            <a:endParaRPr lang="fr-FR" sz="590" b="1" dirty="0">
              <a:solidFill>
                <a:srgbClr val="00B0F0"/>
              </a:solidFill>
              <a:latin typeface="Proxima Nova Rg" panose="02000506030000020004" pitchFamily="2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90861BAC-B917-DA41-AFEF-FAF23D82B1D4}"/>
              </a:ext>
            </a:extLst>
          </p:cNvPr>
          <p:cNvSpPr txBox="1"/>
          <p:nvPr/>
        </p:nvSpPr>
        <p:spPr>
          <a:xfrm>
            <a:off x="7558197" y="4551538"/>
            <a:ext cx="1147286" cy="364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590" b="1" dirty="0">
                <a:solidFill>
                  <a:srgbClr val="00B050"/>
                </a:solidFill>
                <a:latin typeface="Proxima Nova Rg" panose="02000506030000020004" pitchFamily="2" charset="0"/>
              </a:rPr>
              <a:t>AKUMULUJĄCE SIĘ W ŚCIANIE KOMÓRKOWEJ ROŚLIN</a:t>
            </a:r>
            <a:endParaRPr lang="fr-FR" sz="590" b="1" dirty="0">
              <a:solidFill>
                <a:srgbClr val="00B050"/>
              </a:solidFill>
              <a:latin typeface="Proxima Nova Rg" panose="02000506030000020004" pitchFamily="2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4A37FF5-6B17-5744-AB2F-5E1AA22DF94A}"/>
              </a:ext>
            </a:extLst>
          </p:cNvPr>
          <p:cNvSpPr txBox="1"/>
          <p:nvPr/>
        </p:nvSpPr>
        <p:spPr>
          <a:xfrm>
            <a:off x="8902760" y="1633019"/>
            <a:ext cx="1688868" cy="103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874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ROŚLINA DETOKSYKOWANA</a:t>
            </a:r>
            <a:endParaRPr lang="fr-FR" sz="874" b="1" dirty="0">
              <a:solidFill>
                <a:prstClr val="white"/>
              </a:solidFill>
              <a:highlight>
                <a:srgbClr val="009A92"/>
              </a:highlight>
              <a:latin typeface="Proxima Nova Rg" panose="02000506030000020004" pitchFamily="2" charset="0"/>
            </a:endParaRPr>
          </a:p>
          <a:p>
            <a:pPr algn="ctr" defTabSz="799643"/>
            <a:r>
              <a:rPr lang="fr-FR" sz="874" b="1" dirty="0">
                <a:solidFill>
                  <a:prstClr val="black"/>
                </a:solidFill>
                <a:latin typeface="Proxima Nova Rg" panose="02000506030000020004" pitchFamily="2" charset="0"/>
              </a:rPr>
              <a:t>=</a:t>
            </a:r>
          </a:p>
          <a:p>
            <a:pPr algn="ctr" defTabSz="799643"/>
            <a:r>
              <a:rPr lang="pl-PL" sz="874" b="1" dirty="0">
                <a:solidFill>
                  <a:srgbClr val="C00000"/>
                </a:solidFill>
                <a:latin typeface="Proxima Nova Rg" panose="02000506030000020004" pitchFamily="2" charset="0"/>
              </a:rPr>
              <a:t>WZNOWIENIE AKTYWNOŚCI FOTOSYNTETYCZNEJ</a:t>
            </a:r>
            <a:endParaRPr lang="fr-FR" sz="874" b="1" dirty="0">
              <a:solidFill>
                <a:srgbClr val="C00000"/>
              </a:solidFill>
              <a:latin typeface="Proxima Nova Rg" panose="02000506030000020004" pitchFamily="2" charset="0"/>
            </a:endParaRPr>
          </a:p>
          <a:p>
            <a:pPr algn="ctr" defTabSz="799643"/>
            <a:endParaRPr lang="fr-FR" sz="874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46C0D1A-5ABF-504D-8C8F-8E15F311D9B0}"/>
              </a:ext>
            </a:extLst>
          </p:cNvPr>
          <p:cNvSpPr txBox="1"/>
          <p:nvPr/>
        </p:nvSpPr>
        <p:spPr>
          <a:xfrm>
            <a:off x="8929160" y="2475628"/>
            <a:ext cx="1662468" cy="170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874" b="1" dirty="0">
                <a:solidFill>
                  <a:srgbClr val="009A92"/>
                </a:solidFill>
                <a:latin typeface="Proxima Nova Rg" panose="02000506030000020004" pitchFamily="2" charset="0"/>
              </a:rPr>
              <a:t>Cukry i aminokwasy </a:t>
            </a:r>
            <a:r>
              <a:rPr lang="pl-PL" sz="874" dirty="0">
                <a:solidFill>
                  <a:prstClr val="black"/>
                </a:solidFill>
                <a:latin typeface="Proxima Nova Rg" panose="02000506030000020004" pitchFamily="2" charset="0"/>
              </a:rPr>
              <a:t>są niezbędne do koniugacji i zapotrzebowania na energię podczas</a:t>
            </a:r>
            <a:endParaRPr lang="fr-FR" sz="874" dirty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874" b="1" dirty="0">
                <a:solidFill>
                  <a:srgbClr val="009A92"/>
                </a:solidFill>
                <a:latin typeface="Proxima Nova Rg" panose="02000506030000020004" pitchFamily="2" charset="0"/>
              </a:rPr>
              <a:t>Procesu detoksykacji</a:t>
            </a:r>
            <a:endParaRPr lang="fr-FR" sz="874" b="1" dirty="0">
              <a:solidFill>
                <a:srgbClr val="009A92"/>
              </a:solidFill>
              <a:latin typeface="Proxima Nova Rg" panose="02000506030000020004" pitchFamily="2" charset="0"/>
            </a:endParaRPr>
          </a:p>
          <a:p>
            <a:pPr algn="ctr" defTabSz="799643"/>
            <a:endParaRPr lang="fr-FR" sz="874" b="1" dirty="0">
              <a:solidFill>
                <a:srgbClr val="009A92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874" b="1" dirty="0">
                <a:solidFill>
                  <a:prstClr val="black"/>
                </a:solidFill>
                <a:latin typeface="Proxima Nova Rg" panose="02000506030000020004" pitchFamily="2" charset="0"/>
              </a:rPr>
              <a:t>Im wyższe stężenia tych składników </a:t>
            </a:r>
            <a:r>
              <a:rPr lang="pl-PL" sz="874" dirty="0">
                <a:solidFill>
                  <a:prstClr val="black"/>
                </a:solidFill>
                <a:latin typeface="Proxima Nova Rg" panose="02000506030000020004" pitchFamily="2" charset="0"/>
              </a:rPr>
              <a:t>tym szybciej roślina usunie </a:t>
            </a:r>
            <a:r>
              <a:rPr lang="pl-PL" sz="874" dirty="0" err="1">
                <a:solidFill>
                  <a:prstClr val="black"/>
                </a:solidFill>
                <a:latin typeface="Proxima Nova Rg" panose="02000506030000020004" pitchFamily="2" charset="0"/>
              </a:rPr>
              <a:t>ksenobiotyki</a:t>
            </a:r>
            <a:r>
              <a:rPr lang="pl-PL" sz="874" dirty="0">
                <a:solidFill>
                  <a:prstClr val="black"/>
                </a:solidFill>
                <a:latin typeface="Proxima Nova Rg" panose="02000506030000020004" pitchFamily="2" charset="0"/>
              </a:rPr>
              <a:t> </a:t>
            </a:r>
            <a:r>
              <a:rPr lang="pl-PL" sz="874" b="1" dirty="0">
                <a:solidFill>
                  <a:srgbClr val="009A92"/>
                </a:solidFill>
                <a:latin typeface="Proxima Nova Rg" panose="02000506030000020004" pitchFamily="2" charset="0"/>
              </a:rPr>
              <a:t>i tym szybciej WYSTARTUJE DO WZROSTU</a:t>
            </a:r>
            <a:endParaRPr lang="fr-FR" sz="874" b="1" dirty="0">
              <a:solidFill>
                <a:srgbClr val="009A92"/>
              </a:solidFill>
              <a:latin typeface="Proxima Nova Rg" panose="02000506030000020004" pitchFamily="2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582B72A-7DB7-D840-BA32-C1F26D43F346}"/>
              </a:ext>
            </a:extLst>
          </p:cNvPr>
          <p:cNvSpPr txBox="1"/>
          <p:nvPr/>
        </p:nvSpPr>
        <p:spPr>
          <a:xfrm>
            <a:off x="7219239" y="4051031"/>
            <a:ext cx="601441" cy="23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459" dirty="0">
                <a:solidFill>
                  <a:srgbClr val="00B0F0"/>
                </a:solidFill>
                <a:latin typeface="Proxima Nova Rg" panose="02000506030000020004" pitchFamily="2" charset="0"/>
              </a:rPr>
              <a:t>ROZPUSZCZALNE SPRZĘŻONE</a:t>
            </a:r>
            <a:endParaRPr lang="fr-FR" sz="459" dirty="0">
              <a:solidFill>
                <a:srgbClr val="00B0F0"/>
              </a:solidFill>
              <a:latin typeface="Proxima Nova Rg" panose="02000506030000020004" pitchFamily="2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FA76041-49B5-2A48-B878-097F64ED6AF1}"/>
              </a:ext>
            </a:extLst>
          </p:cNvPr>
          <p:cNvSpPr txBox="1"/>
          <p:nvPr/>
        </p:nvSpPr>
        <p:spPr>
          <a:xfrm>
            <a:off x="6969727" y="4806856"/>
            <a:ext cx="523776" cy="374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endParaRPr lang="fr-FR" sz="459" dirty="0">
              <a:solidFill>
                <a:srgbClr val="00B050"/>
              </a:solidFill>
              <a:latin typeface="Proxima Nova Rg" panose="02000506030000020004" pitchFamily="2" charset="0"/>
            </a:endParaRPr>
          </a:p>
          <a:p>
            <a:pPr algn="ctr" defTabSz="799643"/>
            <a:r>
              <a:rPr lang="pl-PL" sz="459" dirty="0">
                <a:solidFill>
                  <a:srgbClr val="00B050"/>
                </a:solidFill>
                <a:latin typeface="Proxima Nova Rg" panose="02000506030000020004" pitchFamily="2" charset="0"/>
              </a:rPr>
              <a:t>NIEROZPUSZCZALNE SPRZĘŻONE</a:t>
            </a:r>
            <a:endParaRPr lang="fr-FR" sz="459" dirty="0">
              <a:solidFill>
                <a:srgbClr val="00B050"/>
              </a:solidFill>
              <a:latin typeface="Proxima Nova Rg" panose="02000506030000020004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9E1443-2ED4-0342-9F2A-5F6EC74540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4158" y="4825838"/>
            <a:ext cx="389608" cy="3463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B64F67-3702-1745-A436-51896F8F30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4717" y="4873714"/>
            <a:ext cx="516341" cy="577487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58FC3BC6-DB1A-C849-88CC-A406EA0EA0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9353" y="4395545"/>
            <a:ext cx="105440" cy="117926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7C05E0F9-0C6E-C540-B46A-141338452F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5297" y="3889606"/>
            <a:ext cx="105440" cy="117926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1594B2B5-B567-C246-86E0-407D11130F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3738" y="4182742"/>
            <a:ext cx="105440" cy="117926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C15260E0-D5E3-1C44-A485-3F879BC752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1228" y="3975973"/>
            <a:ext cx="70243" cy="62438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FB0A1C6B-6016-C545-AB61-9AF5CC9EAA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6951" y="4168541"/>
            <a:ext cx="70243" cy="62438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DFB1F83A-6B10-BC43-8403-0895FA3163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6941" y="4315754"/>
            <a:ext cx="70243" cy="62438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0097E014-E15A-B748-BEF2-E79F7F2171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5514" y="4513116"/>
            <a:ext cx="70243" cy="6243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4314550F-BF0D-214D-8B4E-363B5D8CF8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9539" y="4378192"/>
            <a:ext cx="70243" cy="62438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6869621E-FAF8-9140-9D19-A44D2DC59D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1166" y="4127812"/>
            <a:ext cx="70243" cy="62438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159F1C1C-D65A-914D-8CD3-5569D3082E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0349" y="4229049"/>
            <a:ext cx="105440" cy="117926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3AF936D5-98E7-3743-B6FC-681EC475B1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6222" y="4235815"/>
            <a:ext cx="105440" cy="117926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B534D29E-3F97-4D49-BD8B-2539B35C83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8680" y="4133899"/>
            <a:ext cx="105440" cy="117926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A4476C9D-DCE5-004E-8CF0-2A4742BD71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9195" y="3966136"/>
            <a:ext cx="105440" cy="11792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E46BCF2-C0C1-0F45-867F-8816ED67D7F2}"/>
              </a:ext>
            </a:extLst>
          </p:cNvPr>
          <p:cNvGrpSpPr/>
          <p:nvPr/>
        </p:nvGrpSpPr>
        <p:grpSpPr>
          <a:xfrm>
            <a:off x="7371188" y="4172423"/>
            <a:ext cx="148772" cy="205934"/>
            <a:chOff x="7862943" y="3558195"/>
            <a:chExt cx="226835" cy="31399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3392D1F-C1A3-4348-AA4A-1F4A972EF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74669" y="3645230"/>
              <a:ext cx="141530" cy="141530"/>
            </a:xfrm>
            <a:prstGeom prst="rect">
              <a:avLst/>
            </a:prstGeom>
          </p:spPr>
        </p:pic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12A1C7D-7705-9F44-8C7E-E9D8F74A2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68604" y="3558195"/>
              <a:ext cx="78947" cy="70175"/>
            </a:xfrm>
            <a:prstGeom prst="rect">
              <a:avLst/>
            </a:prstGeom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9456C694-6431-2B44-9F6C-2D0E1C38A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62943" y="3802010"/>
              <a:ext cx="78947" cy="70175"/>
            </a:xfrm>
            <a:prstGeom prst="rect">
              <a:avLst/>
            </a:prstGeom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C36C5D6E-0835-914D-94F4-FF7215D74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10831" y="3612894"/>
              <a:ext cx="78947" cy="70175"/>
            </a:xfrm>
            <a:prstGeom prst="rect">
              <a:avLst/>
            </a:prstGeom>
          </p:spPr>
        </p:pic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DC50D98A-A48B-E04E-907C-6543FE38050A}"/>
              </a:ext>
            </a:extLst>
          </p:cNvPr>
          <p:cNvGrpSpPr/>
          <p:nvPr/>
        </p:nvGrpSpPr>
        <p:grpSpPr>
          <a:xfrm>
            <a:off x="7427141" y="5032614"/>
            <a:ext cx="141716" cy="180062"/>
            <a:chOff x="7862943" y="3579711"/>
            <a:chExt cx="216077" cy="274544"/>
          </a:xfrm>
        </p:grpSpPr>
        <p:pic>
          <p:nvPicPr>
            <p:cNvPr id="72" name="Image 71">
              <a:extLst>
                <a:ext uri="{FF2B5EF4-FFF2-40B4-BE49-F238E27FC236}">
                  <a16:creationId xmlns:a16="http://schemas.microsoft.com/office/drawing/2014/main" id="{E1B3C774-A968-FE4C-B622-F1B84CAAC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74669" y="3645230"/>
              <a:ext cx="141530" cy="141530"/>
            </a:xfrm>
            <a:prstGeom prst="rect">
              <a:avLst/>
            </a:prstGeom>
          </p:spPr>
        </p:pic>
        <p:pic>
          <p:nvPicPr>
            <p:cNvPr id="73" name="Image 72">
              <a:extLst>
                <a:ext uri="{FF2B5EF4-FFF2-40B4-BE49-F238E27FC236}">
                  <a16:creationId xmlns:a16="http://schemas.microsoft.com/office/drawing/2014/main" id="{E5C09740-C6B2-CE48-BDA2-8DA6204C9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68604" y="3579711"/>
              <a:ext cx="78947" cy="70175"/>
            </a:xfrm>
            <a:prstGeom prst="rect">
              <a:avLst/>
            </a:prstGeom>
          </p:spPr>
        </p:pic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ADB60025-FAEE-2F4C-BE13-772268C1E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62943" y="3784080"/>
              <a:ext cx="78947" cy="70175"/>
            </a:xfrm>
            <a:prstGeom prst="rect">
              <a:avLst/>
            </a:prstGeom>
          </p:spPr>
        </p:pic>
        <p:pic>
          <p:nvPicPr>
            <p:cNvPr id="75" name="Image 74">
              <a:extLst>
                <a:ext uri="{FF2B5EF4-FFF2-40B4-BE49-F238E27FC236}">
                  <a16:creationId xmlns:a16="http://schemas.microsoft.com/office/drawing/2014/main" id="{DF55615F-4AC1-934B-98B6-A428943E9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00073" y="3620066"/>
              <a:ext cx="78947" cy="70175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A8A3645-C343-9B4F-A33C-2918A439D057}"/>
              </a:ext>
            </a:extLst>
          </p:cNvPr>
          <p:cNvGrpSpPr/>
          <p:nvPr/>
        </p:nvGrpSpPr>
        <p:grpSpPr>
          <a:xfrm>
            <a:off x="7394937" y="4359062"/>
            <a:ext cx="181426" cy="194989"/>
            <a:chOff x="7899153" y="3842766"/>
            <a:chExt cx="276623" cy="297302"/>
          </a:xfrm>
        </p:grpSpPr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866D3665-FE91-3542-A121-0AF7FC999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81633" y="3913158"/>
              <a:ext cx="141530" cy="141530"/>
            </a:xfrm>
            <a:prstGeom prst="rect">
              <a:avLst/>
            </a:prstGeom>
          </p:spPr>
        </p:pic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250AF127-5D82-0A40-ABF5-4378D6B87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949955" y="4037407"/>
              <a:ext cx="91791" cy="102661"/>
            </a:xfrm>
            <a:prstGeom prst="rect">
              <a:avLst/>
            </a:prstGeom>
          </p:spPr>
        </p:pic>
        <p:pic>
          <p:nvPicPr>
            <p:cNvPr id="82" name="Image 81">
              <a:extLst>
                <a:ext uri="{FF2B5EF4-FFF2-40B4-BE49-F238E27FC236}">
                  <a16:creationId xmlns:a16="http://schemas.microsoft.com/office/drawing/2014/main" id="{81C55B90-EDA6-8146-BF70-0601937EA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83985" y="3842766"/>
              <a:ext cx="91791" cy="102661"/>
            </a:xfrm>
            <a:prstGeom prst="rect">
              <a:avLst/>
            </a:prstGeom>
          </p:spPr>
        </p:pic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1F894FE8-5E11-9A4C-99E6-52D45715C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99153" y="3922747"/>
              <a:ext cx="91791" cy="102661"/>
            </a:xfrm>
            <a:prstGeom prst="rect">
              <a:avLst/>
            </a:prstGeom>
          </p:spPr>
        </p:pic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35BBD2B6-5308-764A-A1B9-8F9ED034ACCF}"/>
              </a:ext>
            </a:extLst>
          </p:cNvPr>
          <p:cNvGrpSpPr/>
          <p:nvPr/>
        </p:nvGrpSpPr>
        <p:grpSpPr>
          <a:xfrm>
            <a:off x="7460460" y="4823846"/>
            <a:ext cx="148107" cy="194989"/>
            <a:chOff x="7949955" y="3842766"/>
            <a:chExt cx="225821" cy="297302"/>
          </a:xfrm>
        </p:grpSpPr>
        <p:pic>
          <p:nvPicPr>
            <p:cNvPr id="85" name="Image 84">
              <a:extLst>
                <a:ext uri="{FF2B5EF4-FFF2-40B4-BE49-F238E27FC236}">
                  <a16:creationId xmlns:a16="http://schemas.microsoft.com/office/drawing/2014/main" id="{277D3127-6481-F244-9112-C18C59F09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81633" y="3913158"/>
              <a:ext cx="141530" cy="141530"/>
            </a:xfrm>
            <a:prstGeom prst="rect">
              <a:avLst/>
            </a:prstGeom>
          </p:spPr>
        </p:pic>
        <p:pic>
          <p:nvPicPr>
            <p:cNvPr id="86" name="Image 85">
              <a:extLst>
                <a:ext uri="{FF2B5EF4-FFF2-40B4-BE49-F238E27FC236}">
                  <a16:creationId xmlns:a16="http://schemas.microsoft.com/office/drawing/2014/main" id="{DF195D96-7D77-F140-B6C8-86089B4B8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949955" y="4037407"/>
              <a:ext cx="91791" cy="102661"/>
            </a:xfrm>
            <a:prstGeom prst="rect">
              <a:avLst/>
            </a:prstGeom>
          </p:spPr>
        </p:pic>
        <p:pic>
          <p:nvPicPr>
            <p:cNvPr id="87" name="Image 86">
              <a:extLst>
                <a:ext uri="{FF2B5EF4-FFF2-40B4-BE49-F238E27FC236}">
                  <a16:creationId xmlns:a16="http://schemas.microsoft.com/office/drawing/2014/main" id="{8CCE35F4-8A07-CB4E-917F-8D789771F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83985" y="3842766"/>
              <a:ext cx="91791" cy="102661"/>
            </a:xfrm>
            <a:prstGeom prst="rect">
              <a:avLst/>
            </a:prstGeom>
          </p:spPr>
        </p:pic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65843B3A-B3C4-4445-83D7-74F3EB99DB34}"/>
              </a:ext>
            </a:extLst>
          </p:cNvPr>
          <p:cNvSpPr txBox="1"/>
          <p:nvPr/>
        </p:nvSpPr>
        <p:spPr>
          <a:xfrm>
            <a:off x="2544193" y="6684501"/>
            <a:ext cx="5032170" cy="576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799643"/>
            <a:r>
              <a:rPr lang="pl-PL" sz="1049" dirty="0">
                <a:solidFill>
                  <a:prstClr val="black"/>
                </a:solidFill>
                <a:latin typeface="Proxima Nova Rg" panose="02000506030000020004" pitchFamily="2" charset="0"/>
              </a:rPr>
              <a:t>Uprawy są w naturalny sposób zdolne do izolowania zanieczyszczeń w celu ich rozkładu i unieszkodliwienia. Jednakże szybkość reakcji jest często niewystarczająca i wpływa na wzrost wegetatywny</a:t>
            </a:r>
            <a:endParaRPr lang="fr-FR" sz="1049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22E508D-5DE3-6F4F-8E8C-A8C2B9AC3FE8}"/>
              </a:ext>
            </a:extLst>
          </p:cNvPr>
          <p:cNvSpPr txBox="1"/>
          <p:nvPr/>
        </p:nvSpPr>
        <p:spPr>
          <a:xfrm>
            <a:off x="5576287" y="6269818"/>
            <a:ext cx="3376932" cy="24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9643"/>
            <a:r>
              <a:rPr lang="pl-PL" sz="962" b="1" dirty="0">
                <a:solidFill>
                  <a:prstClr val="white"/>
                </a:solidFill>
                <a:latin typeface="Proxima Nova Rg" panose="02000506030000020004" pitchFamily="2" charset="0"/>
              </a:rPr>
              <a:t>ZWIĘKSZA STĘŻENIE CUKRU I AMINOKWASÓW</a:t>
            </a:r>
            <a:endParaRPr lang="fr-FR" sz="962" b="1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E89A7D4D-67CA-AA44-8C2F-824DB337DF00}"/>
              </a:ext>
            </a:extLst>
          </p:cNvPr>
          <p:cNvSpPr txBox="1"/>
          <p:nvPr/>
        </p:nvSpPr>
        <p:spPr>
          <a:xfrm>
            <a:off x="9097746" y="5441229"/>
            <a:ext cx="1393045" cy="738151"/>
          </a:xfrm>
          <a:prstGeom prst="rect">
            <a:avLst/>
          </a:prstGeom>
          <a:solidFill>
            <a:schemeClr val="bg1"/>
          </a:solidFill>
          <a:ln>
            <a:solidFill>
              <a:srgbClr val="A4CA55"/>
            </a:solidFill>
          </a:ln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1049" b="1" dirty="0">
                <a:solidFill>
                  <a:srgbClr val="A4CA55"/>
                </a:solidFill>
                <a:latin typeface="Proxima Nova Rg" panose="02000506030000020004" pitchFamily="2" charset="0"/>
              </a:rPr>
              <a:t>Mniej zmarnowanej energii</a:t>
            </a:r>
            <a:r>
              <a:rPr lang="fr-FR" sz="1049" b="1" dirty="0">
                <a:solidFill>
                  <a:srgbClr val="A4CA55"/>
                </a:solidFill>
                <a:latin typeface="Proxima Nova Rg" panose="02000506030000020004" pitchFamily="2" charset="0"/>
              </a:rPr>
              <a:t>= </a:t>
            </a:r>
            <a:r>
              <a:rPr lang="pl-PL" sz="1049" b="1" dirty="0">
                <a:solidFill>
                  <a:srgbClr val="A4CA55"/>
                </a:solidFill>
                <a:latin typeface="Proxima Nova Rg" panose="02000506030000020004" pitchFamily="2" charset="0"/>
              </a:rPr>
              <a:t>Większa odporność</a:t>
            </a:r>
            <a:endParaRPr lang="fr-FR" sz="1049" b="1" dirty="0">
              <a:solidFill>
                <a:srgbClr val="A4CA55"/>
              </a:solidFill>
              <a:latin typeface="Proxima Nova Rg" panose="02000506030000020004" pitchFamily="2" charset="0"/>
            </a:endParaRPr>
          </a:p>
        </p:txBody>
      </p:sp>
      <p:sp>
        <p:nvSpPr>
          <p:cNvPr id="3" name="Flèche à angle droit 2">
            <a:extLst>
              <a:ext uri="{FF2B5EF4-FFF2-40B4-BE49-F238E27FC236}">
                <a16:creationId xmlns:a16="http://schemas.microsoft.com/office/drawing/2014/main" id="{7B61CA1B-2AB1-EE46-892C-AF76581470BA}"/>
              </a:ext>
            </a:extLst>
          </p:cNvPr>
          <p:cNvSpPr/>
          <p:nvPr/>
        </p:nvSpPr>
        <p:spPr>
          <a:xfrm rot="2304687" flipH="1">
            <a:off x="4814835" y="4973710"/>
            <a:ext cx="188952" cy="441948"/>
          </a:xfrm>
          <a:prstGeom prst="bentUpArrow">
            <a:avLst>
              <a:gd name="adj1" fmla="val 13217"/>
              <a:gd name="adj2" fmla="val 25000"/>
              <a:gd name="adj3" fmla="val 50000"/>
            </a:avLst>
          </a:prstGeom>
          <a:solidFill>
            <a:srgbClr val="009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9643"/>
            <a:endParaRPr lang="fr-FR" sz="118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9109694F-BFB3-0143-82CA-2377B968B1AC}"/>
              </a:ext>
            </a:extLst>
          </p:cNvPr>
          <p:cNvSpPr txBox="1"/>
          <p:nvPr/>
        </p:nvSpPr>
        <p:spPr>
          <a:xfrm>
            <a:off x="220090" y="2521782"/>
            <a:ext cx="1142843" cy="516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9643"/>
            <a:r>
              <a:rPr lang="pl-PL" sz="918" b="1" dirty="0">
                <a:solidFill>
                  <a:prstClr val="black"/>
                </a:solidFill>
                <a:latin typeface="Proxima Nova Rg" panose="02000506030000020004" pitchFamily="2" charset="0"/>
              </a:rPr>
              <a:t>OPRYSKI </a:t>
            </a:r>
            <a:r>
              <a:rPr lang="fr-FR" sz="918" b="1" dirty="0">
                <a:solidFill>
                  <a:srgbClr val="C00000"/>
                </a:solidFill>
                <a:latin typeface="Proxima Nova Rg" panose="02000506030000020004" pitchFamily="2" charset="0"/>
              </a:rPr>
              <a:t>PPP : </a:t>
            </a:r>
            <a:r>
              <a:rPr lang="pl-PL" sz="800" b="1" dirty="0">
                <a:solidFill>
                  <a:srgbClr val="C00000"/>
                </a:solidFill>
                <a:latin typeface="Proxima Nova Rg" panose="02000506030000020004" pitchFamily="2" charset="0"/>
              </a:rPr>
              <a:t>chwastobójcze</a:t>
            </a:r>
            <a:r>
              <a:rPr lang="pl-PL" sz="918" b="1" dirty="0">
                <a:solidFill>
                  <a:srgbClr val="C00000"/>
                </a:solidFill>
                <a:latin typeface="Proxima Nova Rg" panose="02000506030000020004" pitchFamily="2" charset="0"/>
              </a:rPr>
              <a:t>,</a:t>
            </a:r>
            <a:r>
              <a:rPr lang="fr-FR" sz="918" b="1" dirty="0">
                <a:solidFill>
                  <a:srgbClr val="C00000"/>
                </a:solidFill>
                <a:latin typeface="Proxima Nova Rg" panose="02000506030000020004" pitchFamily="2" charset="0"/>
              </a:rPr>
              <a:t> </a:t>
            </a:r>
            <a:r>
              <a:rPr lang="pl-PL" sz="800" b="1" dirty="0">
                <a:solidFill>
                  <a:srgbClr val="C00000"/>
                </a:solidFill>
                <a:latin typeface="Proxima Nova Rg" panose="02000506030000020004" pitchFamily="2" charset="0"/>
              </a:rPr>
              <a:t>grzybobójcze</a:t>
            </a:r>
            <a:r>
              <a:rPr lang="fr-FR" sz="918" b="1" dirty="0">
                <a:solidFill>
                  <a:srgbClr val="C00000"/>
                </a:solidFill>
                <a:latin typeface="Proxima Nova Rg" panose="02000506030000020004" pitchFamily="2" charset="0"/>
              </a:rPr>
              <a:t>…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3008077" y="4898861"/>
            <a:ext cx="1072135" cy="615689"/>
            <a:chOff x="2809270" y="4325482"/>
            <a:chExt cx="1634702" cy="93875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317064C-B512-F443-B9CF-DC03FD319F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-9767" b="35721"/>
            <a:stretch/>
          </p:blipFill>
          <p:spPr>
            <a:xfrm>
              <a:off x="3047973" y="4617904"/>
              <a:ext cx="1225580" cy="323850"/>
            </a:xfrm>
            <a:prstGeom prst="rect">
              <a:avLst/>
            </a:prstGeom>
          </p:spPr>
        </p:pic>
        <p:sp>
          <p:nvSpPr>
            <p:cNvPr id="4" name="ZoneTexte 3"/>
            <p:cNvSpPr txBox="1"/>
            <p:nvPr/>
          </p:nvSpPr>
          <p:spPr>
            <a:xfrm>
              <a:off x="2809270" y="4877084"/>
              <a:ext cx="760612" cy="387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799643"/>
              <a:r>
                <a:rPr lang="es-ES" sz="525" dirty="0" err="1">
                  <a:solidFill>
                    <a:prstClr val="black"/>
                  </a:solidFill>
                  <a:latin typeface="Calibri" panose="020F0502020204030204"/>
                </a:rPr>
                <a:t>Hydrophilic</a:t>
              </a:r>
              <a:endParaRPr lang="es-ES" sz="525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799643"/>
              <a:r>
                <a:rPr lang="es-ES" sz="525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s-ES" sz="525" dirty="0" err="1">
                  <a:solidFill>
                    <a:prstClr val="black"/>
                  </a:solidFill>
                  <a:latin typeface="Calibri" panose="020F0502020204030204"/>
                </a:rPr>
                <a:t>group</a:t>
              </a:r>
              <a:endParaRPr lang="es-ES" sz="52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3702914" y="4876846"/>
              <a:ext cx="741058" cy="387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799643"/>
              <a:r>
                <a:rPr lang="es-ES" sz="525" dirty="0" err="1">
                  <a:solidFill>
                    <a:prstClr val="black"/>
                  </a:solidFill>
                  <a:latin typeface="Calibri" panose="020F0502020204030204"/>
                </a:rPr>
                <a:t>Functional</a:t>
              </a:r>
              <a:r>
                <a:rPr lang="es-ES" sz="525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br>
                <a:rPr lang="es-ES" sz="525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es-ES" sz="525" dirty="0" err="1">
                  <a:solidFill>
                    <a:prstClr val="black"/>
                  </a:solidFill>
                  <a:latin typeface="Calibri" panose="020F0502020204030204"/>
                </a:rPr>
                <a:t>group</a:t>
              </a:r>
              <a:endParaRPr lang="es-ES" sz="52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3264721" y="4325482"/>
              <a:ext cx="831492" cy="387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algn="ctr">
                <a:defRPr sz="800"/>
              </a:lvl1pPr>
            </a:lstStyle>
            <a:p>
              <a:pPr defTabSz="799643"/>
              <a:r>
                <a:rPr lang="fr-FR" sz="525" dirty="0" err="1">
                  <a:solidFill>
                    <a:prstClr val="black"/>
                  </a:solidFill>
                  <a:latin typeface="Calibri" panose="020F0502020204030204"/>
                </a:rPr>
                <a:t>hydrophobic</a:t>
              </a:r>
              <a:r>
                <a:rPr lang="fr-FR" sz="525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</a:p>
            <a:p>
              <a:pPr defTabSz="799643"/>
              <a:r>
                <a:rPr lang="fr-FR" sz="525" dirty="0" err="1">
                  <a:solidFill>
                    <a:prstClr val="black"/>
                  </a:solidFill>
                  <a:latin typeface="Calibri" panose="020F0502020204030204"/>
                </a:rPr>
                <a:t>xenobiotics</a:t>
              </a:r>
              <a:endParaRPr lang="es-ES" sz="52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401346" y="5097335"/>
            <a:ext cx="319160" cy="74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9643"/>
            <a:endParaRPr lang="es-ES" sz="118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83314" y="4954084"/>
            <a:ext cx="312161" cy="7959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99643"/>
            <a:r>
              <a:rPr lang="pl-PL" sz="787" b="1" dirty="0">
                <a:solidFill>
                  <a:prstClr val="black"/>
                </a:solidFill>
                <a:latin typeface="Calibri" panose="020F0502020204030204"/>
              </a:rPr>
              <a:t>CUKIER</a:t>
            </a:r>
            <a:endParaRPr lang="es-ES" sz="3148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0" name="Image 79" descr="Diapo nectar SMN2.png">
            <a:extLst>
              <a:ext uri="{FF2B5EF4-FFF2-40B4-BE49-F238E27FC236}">
                <a16:creationId xmlns:a16="http://schemas.microsoft.com/office/drawing/2014/main" id="{6D58163A-3A45-FF40-84B1-C0A345786AB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3791" y="5470318"/>
            <a:ext cx="1454749" cy="533779"/>
          </a:xfrm>
          <a:prstGeom prst="rect">
            <a:avLst/>
          </a:prstGeom>
        </p:spPr>
      </p:pic>
      <p:sp>
        <p:nvSpPr>
          <p:cNvPr id="89" name="ZoneTexte 88">
            <a:extLst>
              <a:ext uri="{FF2B5EF4-FFF2-40B4-BE49-F238E27FC236}">
                <a16:creationId xmlns:a16="http://schemas.microsoft.com/office/drawing/2014/main" id="{1DD2DCEA-B97F-AE4A-A48B-8C31AA726C8E}"/>
              </a:ext>
            </a:extLst>
          </p:cNvPr>
          <p:cNvSpPr txBox="1"/>
          <p:nvPr/>
        </p:nvSpPr>
        <p:spPr>
          <a:xfrm>
            <a:off x="6314974" y="5318085"/>
            <a:ext cx="1925777" cy="68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9643"/>
            <a:r>
              <a:rPr lang="fr-FR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 </a:t>
            </a:r>
            <a:r>
              <a:rPr lang="pl-PL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Z</a:t>
            </a:r>
            <a:r>
              <a:rPr lang="fr-FR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 L </a:t>
            </a:r>
            <a:r>
              <a:rPr lang="pl-PL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i</a:t>
            </a:r>
            <a:r>
              <a:rPr lang="fr-FR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 </a:t>
            </a:r>
            <a:r>
              <a:rPr lang="pl-PL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Wolnymi </a:t>
            </a:r>
            <a:r>
              <a:rPr lang="fr-FR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 </a:t>
            </a:r>
            <a:r>
              <a:rPr lang="pl-PL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Aminokwasami</a:t>
            </a:r>
            <a:endParaRPr lang="fr-FR" sz="962" b="1" dirty="0">
              <a:solidFill>
                <a:prstClr val="white"/>
              </a:solidFill>
              <a:latin typeface="Proxima Nova Rg" panose="02000506030000020004" pitchFamily="2" charset="0"/>
            </a:endParaRPr>
          </a:p>
          <a:p>
            <a:pPr defTabSz="799643"/>
            <a:r>
              <a:rPr lang="fr-FR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 </a:t>
            </a:r>
            <a:r>
              <a:rPr lang="pl-PL" sz="962" b="1" dirty="0">
                <a:solidFill>
                  <a:prstClr val="white"/>
                </a:solidFill>
                <a:highlight>
                  <a:srgbClr val="009A92"/>
                </a:highlight>
                <a:latin typeface="Proxima Nova Rg" panose="02000506030000020004" pitchFamily="2" charset="0"/>
              </a:rPr>
              <a:t>i/lub ekstrakty z wodorostów</a:t>
            </a:r>
            <a:endParaRPr lang="fr-FR" sz="962" b="1" dirty="0">
              <a:solidFill>
                <a:srgbClr val="009A92"/>
              </a:solidFill>
              <a:latin typeface="Proxima Nova Rg" panose="02000506030000020004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CFE86B1-A027-2341-8A5B-2B87573F9F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2964" y="265535"/>
            <a:ext cx="2121642" cy="628915"/>
          </a:xfrm>
          <a:prstGeom prst="rect">
            <a:avLst/>
          </a:prstGeom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2249" y="5399101"/>
            <a:ext cx="2423531" cy="1849280"/>
          </a:xfrm>
          <a:prstGeom prst="rect">
            <a:avLst/>
          </a:prstGeom>
        </p:spPr>
      </p:pic>
      <p:sp>
        <p:nvSpPr>
          <p:cNvPr id="95" name="ZoneTexte 94">
            <a:extLst>
              <a:ext uri="{FF2B5EF4-FFF2-40B4-BE49-F238E27FC236}">
                <a16:creationId xmlns:a16="http://schemas.microsoft.com/office/drawing/2014/main" id="{69910F40-A9A2-B547-92BD-DB024542BE9B}"/>
              </a:ext>
            </a:extLst>
          </p:cNvPr>
          <p:cNvSpPr txBox="1"/>
          <p:nvPr/>
        </p:nvSpPr>
        <p:spPr>
          <a:xfrm>
            <a:off x="355971" y="7289428"/>
            <a:ext cx="1316711" cy="21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643"/>
            <a:r>
              <a:rPr lang="pl-PL" sz="787" b="1" dirty="0">
                <a:solidFill>
                  <a:prstClr val="black"/>
                </a:solidFill>
                <a:latin typeface="Proxima Nova Rg" panose="02000506030000020004" pitchFamily="2" charset="0"/>
              </a:rPr>
              <a:t>FITO-TOKSYCZNOŚĆ</a:t>
            </a:r>
            <a:endParaRPr lang="fr-FR" sz="787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99" name="Espace réservé du contenu 2"/>
          <p:cNvSpPr txBox="1">
            <a:spLocks/>
          </p:cNvSpPr>
          <p:nvPr/>
        </p:nvSpPr>
        <p:spPr>
          <a:xfrm>
            <a:off x="3987169" y="1030210"/>
            <a:ext cx="3015248" cy="382156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2800" dirty="0">
                <a:cs typeface="Calibri"/>
              </a:rPr>
              <a:t>DETOKSYKACJA</a:t>
            </a:r>
            <a:endParaRPr lang="en-GB" sz="2800" dirty="0">
              <a:cs typeface="Calibri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01EA75D2-0A35-D11B-AB15-61B4DA1A8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4523"/>
            <a:ext cx="65" cy="24815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4283" rIns="0" bIns="-14283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BFE66659-7E90-2D50-529B-9B5C1ECD406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97044" y="134635"/>
            <a:ext cx="5887272" cy="914528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06F4F0FD-E245-17F3-24AE-2E806C001CB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1879" y="261086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27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t="2757" r="6344" b="32598"/>
          <a:stretch/>
        </p:blipFill>
        <p:spPr>
          <a:xfrm>
            <a:off x="1" y="1968648"/>
            <a:ext cx="10660828" cy="3992863"/>
          </a:xfrm>
          <a:prstGeom prst="rect">
            <a:avLst/>
          </a:prstGeom>
        </p:spPr>
      </p:pic>
      <p:pic>
        <p:nvPicPr>
          <p:cNvPr id="96" name="Image 95" descr="Diapo nectar SMN2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349" y="6816130"/>
            <a:ext cx="1328974" cy="421580"/>
          </a:xfrm>
          <a:prstGeom prst="rect">
            <a:avLst/>
          </a:prstGeom>
        </p:spPr>
      </p:pic>
      <p:sp>
        <p:nvSpPr>
          <p:cNvPr id="85" name="ZoneTexte 84"/>
          <p:cNvSpPr txBox="1"/>
          <p:nvPr/>
        </p:nvSpPr>
        <p:spPr>
          <a:xfrm>
            <a:off x="274066" y="1242169"/>
            <a:ext cx="5003387" cy="58477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pl-PL" sz="3200" b="1" dirty="0">
                <a:solidFill>
                  <a:srgbClr val="404040"/>
                </a:solidFill>
                <a:cs typeface="Calibri"/>
              </a:rPr>
              <a:t>PODSUMOWANIE</a:t>
            </a:r>
            <a:endParaRPr lang="en-GB" sz="3200" b="1" dirty="0">
              <a:solidFill>
                <a:srgbClr val="404040"/>
              </a:solidFill>
              <a:cs typeface="Calibri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" y="2229622"/>
            <a:ext cx="10692000" cy="2492986"/>
          </a:xfrm>
          <a:prstGeom prst="rect">
            <a:avLst/>
          </a:prstGeom>
          <a:solidFill>
            <a:srgbClr val="6EB65E"/>
          </a:solidFill>
        </p:spPr>
        <p:txBody>
          <a:bodyPr wrap="square" lIns="91435" tIns="45718" rIns="91435" bIns="45718" rtlCol="0">
            <a:spAutoFit/>
          </a:bodyPr>
          <a:lstStyle/>
          <a:p>
            <a:pPr lvl="0" algn="ctr"/>
            <a:r>
              <a:rPr lang="pl-PL" b="1" dirty="0">
                <a:solidFill>
                  <a:schemeClr val="bg1"/>
                </a:solidFill>
              </a:rPr>
              <a:t>WZROST ROŚLIN I KORZENI</a:t>
            </a:r>
            <a:endParaRPr lang="en-GB" b="1" dirty="0">
              <a:solidFill>
                <a:schemeClr val="bg1"/>
              </a:solidFill>
            </a:endParaRPr>
          </a:p>
          <a:p>
            <a:pPr lvl="0" algn="ctr"/>
            <a:r>
              <a:rPr lang="pl-PL" sz="1600" dirty="0">
                <a:solidFill>
                  <a:schemeClr val="bg1"/>
                </a:solidFill>
              </a:rPr>
              <a:t>Przywraca równowagę powstałego soku, wznawiając w ten sposób fotosyntezę</a:t>
            </a:r>
          </a:p>
          <a:p>
            <a:pPr lvl="0" algn="ctr"/>
            <a:r>
              <a:rPr lang="pl-PL" sz="1600" dirty="0">
                <a:solidFill>
                  <a:schemeClr val="bg1"/>
                </a:solidFill>
              </a:rPr>
              <a:t>Pobudza aktywność korzeni i </a:t>
            </a:r>
            <a:r>
              <a:rPr lang="pl-PL" sz="1600" dirty="0" err="1">
                <a:solidFill>
                  <a:schemeClr val="bg1"/>
                </a:solidFill>
              </a:rPr>
              <a:t>ryzogenezę</a:t>
            </a:r>
            <a:endParaRPr lang="en-GB" sz="1600" dirty="0">
              <a:solidFill>
                <a:schemeClr val="bg1"/>
              </a:solidFill>
            </a:endParaRPr>
          </a:p>
          <a:p>
            <a:pPr algn="ctr"/>
            <a:endParaRPr lang="fr-FR" b="1" dirty="0">
              <a:solidFill>
                <a:schemeClr val="bg1"/>
              </a:solidFill>
            </a:endParaRP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WZMOCNIONY METABOLIZM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r>
              <a:rPr lang="pl-PL" sz="1600" dirty="0">
                <a:solidFill>
                  <a:schemeClr val="bg1"/>
                </a:solidFill>
              </a:rPr>
              <a:t>Optymalizacja rozwoju korzeni i liści. </a:t>
            </a:r>
          </a:p>
          <a:p>
            <a:pPr algn="ctr"/>
            <a:r>
              <a:rPr lang="pl-PL" sz="1600" dirty="0">
                <a:solidFill>
                  <a:schemeClr val="bg1"/>
                </a:solidFill>
              </a:rPr>
              <a:t>Efektywna dystrybucja składników odżywczych w roślinie</a:t>
            </a:r>
            <a:endParaRPr lang="en-GB" sz="1600" dirty="0">
              <a:solidFill>
                <a:schemeClr val="bg1"/>
              </a:solidFill>
            </a:endParaRPr>
          </a:p>
          <a:p>
            <a:pPr algn="ctr"/>
            <a:r>
              <a:rPr lang="pl-PL" sz="1600" b="1" dirty="0">
                <a:solidFill>
                  <a:schemeClr val="bg1"/>
                </a:solidFill>
              </a:rPr>
              <a:t>KONSERWACJA FUNKCJI PRODUKCYJNYCH</a:t>
            </a:r>
            <a:endParaRPr lang="en-GB" b="1" dirty="0">
              <a:solidFill>
                <a:schemeClr val="bg1"/>
              </a:solidFill>
            </a:endParaRPr>
          </a:p>
          <a:p>
            <a:pPr lvl="0" algn="ctr"/>
            <a:r>
              <a:rPr lang="pl-PL" sz="1600" dirty="0">
                <a:solidFill>
                  <a:schemeClr val="bg1"/>
                </a:solidFill>
              </a:rPr>
              <a:t>ZWŁASZCZA W SYTUACJACH STRESU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18" name="Image 17" descr="pictocultur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1338" y="4991509"/>
            <a:ext cx="3422862" cy="946310"/>
          </a:xfrm>
          <a:prstGeom prst="rect">
            <a:avLst/>
          </a:prstGeom>
        </p:spPr>
      </p:pic>
      <p:sp>
        <p:nvSpPr>
          <p:cNvPr id="19" name="Espace réservé du contenu 2"/>
          <p:cNvSpPr txBox="1">
            <a:spLocks/>
          </p:cNvSpPr>
          <p:nvPr/>
        </p:nvSpPr>
        <p:spPr>
          <a:xfrm>
            <a:off x="4035639" y="1440452"/>
            <a:ext cx="2938561" cy="528196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2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EFEKT ZIELONOŚCI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>
          <a:xfrm>
            <a:off x="1994508" y="6017091"/>
            <a:ext cx="7316760" cy="1598077"/>
          </a:xfrm>
          <a:prstGeom prst="rect">
            <a:avLst/>
          </a:prstGeom>
          <a:noFill/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pl-PL" sz="2400" dirty="0">
                <a:solidFill>
                  <a:srgbClr val="6EB65E"/>
                </a:solidFill>
                <a:latin typeface="Calibri"/>
                <a:cs typeface="Calibri"/>
              </a:rPr>
              <a:t>WZROST WEGETATYWNY</a:t>
            </a:r>
            <a:endParaRPr lang="en-GB" sz="2400" dirty="0">
              <a:solidFill>
                <a:srgbClr val="6EB65E"/>
              </a:solidFill>
              <a:latin typeface="Calibri"/>
              <a:cs typeface="Calibri"/>
            </a:endParaRPr>
          </a:p>
          <a:p>
            <a:pPr algn="ctr">
              <a:spcBef>
                <a:spcPts val="0"/>
              </a:spcBef>
            </a:pPr>
            <a:r>
              <a:rPr lang="pl-PL" sz="1600" b="0" dirty="0">
                <a:solidFill>
                  <a:srgbClr val="404040"/>
                </a:solidFill>
                <a:cs typeface="Calibri"/>
              </a:rPr>
              <a:t>ZAPROJEKTOWANE ABY UMOŻLIWIĆ ROZWÓJ LIŚCI I KORZENI</a:t>
            </a:r>
            <a:endParaRPr lang="en-GB" sz="1600" b="0" dirty="0">
              <a:solidFill>
                <a:srgbClr val="404040"/>
              </a:solidFill>
              <a:cs typeface="Calibri"/>
            </a:endParaRPr>
          </a:p>
          <a:p>
            <a:pPr algn="ctr">
              <a:spcBef>
                <a:spcPts val="0"/>
              </a:spcBef>
            </a:pPr>
            <a:endParaRPr lang="en-GB" sz="1600" b="0" dirty="0">
              <a:solidFill>
                <a:srgbClr val="404040"/>
              </a:solidFill>
              <a:cs typeface="Calibri"/>
            </a:endParaRPr>
          </a:p>
          <a:p>
            <a:pPr algn="ctr">
              <a:spcBef>
                <a:spcPts val="0"/>
              </a:spcBef>
            </a:pPr>
            <a:r>
              <a:rPr lang="pl-PL" sz="2400" dirty="0">
                <a:solidFill>
                  <a:srgbClr val="6EB65E"/>
                </a:solidFill>
                <a:cs typeface="Calibri"/>
              </a:rPr>
              <a:t>DETOKSYKACJA</a:t>
            </a:r>
            <a:endParaRPr lang="en-GB" sz="2400" dirty="0">
              <a:solidFill>
                <a:srgbClr val="6EB65E"/>
              </a:solidFill>
              <a:cs typeface="Calibri"/>
            </a:endParaRPr>
          </a:p>
          <a:p>
            <a:pPr algn="ctr">
              <a:spcBef>
                <a:spcPts val="0"/>
              </a:spcBef>
            </a:pPr>
            <a:r>
              <a:rPr lang="pl-PL" sz="1600" dirty="0">
                <a:solidFill>
                  <a:srgbClr val="404040"/>
                </a:solidFill>
                <a:cs typeface="Calibri"/>
              </a:rPr>
              <a:t>W MIESZANCE Z HERBICYDAMI W CELU OGRANICZENIA RYZYKA FITOTOKSYCZNOŚCI</a:t>
            </a:r>
            <a:endParaRPr lang="en-GB" sz="1600" dirty="0">
              <a:solidFill>
                <a:srgbClr val="404040"/>
              </a:solidFill>
              <a:cs typeface="Calibri"/>
            </a:endParaRPr>
          </a:p>
          <a:p>
            <a:pPr algn="ctr">
              <a:spcBef>
                <a:spcPts val="0"/>
              </a:spcBef>
            </a:pPr>
            <a:endParaRPr lang="en-GB" sz="1600" b="0" dirty="0">
              <a:solidFill>
                <a:srgbClr val="404040"/>
              </a:solidFill>
              <a:cs typeface="Calibri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22ADD79-4EFC-6C34-D971-50D61AB93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6727" y="300578"/>
            <a:ext cx="5887272" cy="914528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0CEDDFC-4136-F3A5-0D08-AA20D53F7C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08" y="446121"/>
            <a:ext cx="2187720" cy="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38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ole tekstowe 26">
            <a:extLst>
              <a:ext uri="{FF2B5EF4-FFF2-40B4-BE49-F238E27FC236}">
                <a16:creationId xmlns:a16="http://schemas.microsoft.com/office/drawing/2014/main" id="{37D733D2-972D-9A60-A657-D71DB496E236}"/>
              </a:ext>
            </a:extLst>
          </p:cNvPr>
          <p:cNvSpPr txBox="1"/>
          <p:nvPr/>
        </p:nvSpPr>
        <p:spPr>
          <a:xfrm>
            <a:off x="52449" y="853153"/>
            <a:ext cx="1256178" cy="400110"/>
          </a:xfrm>
          <a:prstGeom prst="rect">
            <a:avLst/>
          </a:prstGeom>
          <a:solidFill>
            <a:srgbClr val="F7F3E1"/>
          </a:solidFill>
        </p:spPr>
        <p:txBody>
          <a:bodyPr wrap="square" rtlCol="0">
            <a:spAutoFit/>
          </a:bodyPr>
          <a:lstStyle/>
          <a:p>
            <a:endParaRPr lang="pl-PL" dirty="0">
              <a:solidFill>
                <a:srgbClr val="F4EDDF"/>
              </a:solidFill>
              <a:highlight>
                <a:srgbClr val="F5EDDE"/>
              </a:highlight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2347" y="3020172"/>
            <a:ext cx="2350268" cy="592106"/>
          </a:xfrm>
          <a:noFill/>
        </p:spPr>
        <p:txBody>
          <a:bodyPr/>
          <a:lstStyle/>
          <a:p>
            <a:r>
              <a:rPr lang="pl-PL" sz="1000" dirty="0" err="1"/>
              <a:t>Serrwis</a:t>
            </a:r>
            <a:r>
              <a:rPr lang="pl-PL" sz="1000" dirty="0"/>
              <a:t> techniczny dystrybutora</a:t>
            </a:r>
            <a:endParaRPr lang="fr-FR" sz="1000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01- Ain (France)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sz="1050" dirty="0"/>
              <a:t>Wysiew</a:t>
            </a:r>
            <a:r>
              <a:rPr lang="fr-FR" sz="1050" dirty="0"/>
              <a:t> : 17/10/2018</a:t>
            </a:r>
          </a:p>
          <a:p>
            <a:r>
              <a:rPr lang="pl-PL" sz="1050" dirty="0"/>
              <a:t>Zbiór</a:t>
            </a:r>
            <a:r>
              <a:rPr lang="fr-FR" sz="1050" dirty="0"/>
              <a:t> : 17/07/2019</a:t>
            </a:r>
          </a:p>
          <a:p>
            <a:endParaRPr lang="fr-FR" sz="1050" dirty="0"/>
          </a:p>
          <a:p>
            <a:r>
              <a:rPr lang="pl-PL" sz="1050" u="sng" dirty="0"/>
              <a:t>Nawożenie</a:t>
            </a:r>
            <a:r>
              <a:rPr lang="fr-FR" sz="1050" u="sng" dirty="0"/>
              <a:t> </a:t>
            </a:r>
            <a:r>
              <a:rPr lang="fr-FR" sz="1050" dirty="0"/>
              <a:t>: X = 184 UN</a:t>
            </a:r>
          </a:p>
          <a:p>
            <a:pPr marL="170936" indent="-170936">
              <a:buFontTx/>
              <a:buChar char="-"/>
            </a:pPr>
            <a:r>
              <a:rPr lang="fr-FR" sz="1200" dirty="0"/>
              <a:t>44 UN </a:t>
            </a:r>
            <a:r>
              <a:rPr lang="pl-PL" sz="1200" dirty="0"/>
              <a:t>Krzewienie</a:t>
            </a:r>
            <a:endParaRPr lang="fr-FR" sz="1200" dirty="0"/>
          </a:p>
          <a:p>
            <a:pPr marL="170936" indent="-170936">
              <a:buFontTx/>
              <a:buChar char="-"/>
            </a:pPr>
            <a:r>
              <a:rPr lang="fr-FR" sz="1200" dirty="0"/>
              <a:t>100 UN  1cm </a:t>
            </a:r>
            <a:r>
              <a:rPr lang="fr-FR" sz="1200" dirty="0" err="1"/>
              <a:t>ear</a:t>
            </a:r>
            <a:r>
              <a:rPr lang="fr-FR" sz="1200" dirty="0"/>
              <a:t> stage</a:t>
            </a:r>
          </a:p>
          <a:p>
            <a:pPr marL="170936" indent="-170936">
              <a:buFontTx/>
              <a:buChar char="-"/>
            </a:pPr>
            <a:r>
              <a:rPr lang="fr-FR" sz="1200" dirty="0"/>
              <a:t>40 UN </a:t>
            </a:r>
            <a:r>
              <a:rPr lang="pl-PL" sz="1200" dirty="0"/>
              <a:t>Początek kwitnienia</a:t>
            </a:r>
            <a:endParaRPr lang="fr-FR" sz="105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pl-PL" sz="1050" b="1" dirty="0"/>
              <a:t>Kontrola</a:t>
            </a:r>
            <a:r>
              <a:rPr lang="fr-FR" sz="1050" dirty="0"/>
              <a:t> </a:t>
            </a:r>
            <a:r>
              <a:rPr lang="fr-FR" sz="1050" b="1" dirty="0"/>
              <a:t>X </a:t>
            </a:r>
            <a:r>
              <a:rPr lang="fr-FR" sz="1050" dirty="0"/>
              <a:t>= 184 UN</a:t>
            </a:r>
          </a:p>
          <a:p>
            <a:pPr marL="170936" indent="-170936">
              <a:buFont typeface="Wingdings" panose="05000000000000000000" pitchFamily="2" charset="2"/>
              <a:buChar char="§"/>
            </a:pPr>
            <a:endParaRPr lang="fr-FR" sz="105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pl-PL" sz="1050" b="1" dirty="0"/>
              <a:t>Kontrola</a:t>
            </a:r>
            <a:r>
              <a:rPr lang="fr-FR" sz="1050" b="1" dirty="0"/>
              <a:t> X+40 UN</a:t>
            </a:r>
          </a:p>
          <a:p>
            <a:pPr marL="170936" indent="-170936">
              <a:buFont typeface="Wingdings" panose="05000000000000000000" pitchFamily="2" charset="2"/>
              <a:buChar char="§"/>
            </a:pPr>
            <a:endParaRPr lang="fr-FR" sz="105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fr-FR" sz="1050" b="1" dirty="0"/>
              <a:t>X +</a:t>
            </a:r>
            <a:r>
              <a:rPr lang="fr-FR" sz="1050" dirty="0"/>
              <a:t> </a:t>
            </a:r>
            <a:r>
              <a:rPr lang="pl-PL" sz="1050" b="1" dirty="0" err="1"/>
              <a:t>Energoplant</a:t>
            </a:r>
            <a:r>
              <a:rPr lang="pl-PL" sz="1050" b="1" dirty="0"/>
              <a:t> </a:t>
            </a:r>
            <a:r>
              <a:rPr lang="fr-FR" sz="1050" dirty="0"/>
              <a:t>5 L/ha at 1cm ear stage</a:t>
            </a:r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dirty="0"/>
              <a:t>Próba blokowa </a:t>
            </a:r>
            <a:r>
              <a:rPr lang="fr-FR" dirty="0"/>
              <a:t>(3)</a:t>
            </a: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28"/>
          </p:nvPr>
        </p:nvSpPr>
        <p:spPr>
          <a:xfrm>
            <a:off x="339237" y="2517732"/>
            <a:ext cx="866259" cy="256499"/>
          </a:xfrm>
        </p:spPr>
        <p:txBody>
          <a:bodyPr/>
          <a:lstStyle/>
          <a:p>
            <a:r>
              <a:rPr lang="pl-PL" sz="1200" dirty="0"/>
              <a:t>Ilasta glina</a:t>
            </a:r>
            <a:endParaRPr lang="fr-FR" sz="12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35"/>
          </p:nvPr>
        </p:nvSpPr>
        <p:spPr>
          <a:xfrm>
            <a:off x="5330825" y="1053208"/>
            <a:ext cx="4885517" cy="315119"/>
          </a:xfrm>
        </p:spPr>
        <p:txBody>
          <a:bodyPr/>
          <a:lstStyle/>
          <a:p>
            <a:r>
              <a:rPr lang="pl-PL" sz="1800" b="1" dirty="0"/>
              <a:t>POPRAWA</a:t>
            </a:r>
            <a:r>
              <a:rPr lang="pl-PL" sz="1600" b="1" dirty="0"/>
              <a:t> </a:t>
            </a:r>
            <a:r>
              <a:rPr lang="pl-PL" sz="1800" b="1" dirty="0"/>
              <a:t>WYDAJNOŚCI</a:t>
            </a:r>
            <a:endParaRPr lang="fr-FR" sz="1600" b="1" dirty="0"/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pPr algn="just"/>
            <a:r>
              <a:rPr lang="pl-PL" sz="1400" dirty="0"/>
              <a:t>Zastosowanie </a:t>
            </a:r>
            <a:r>
              <a:rPr lang="pl-PL" sz="1400" dirty="0" err="1"/>
              <a:t>Energoplantu</a:t>
            </a:r>
            <a:r>
              <a:rPr lang="pl-PL" sz="1400" dirty="0"/>
              <a:t> w fazie pierwszego kolanka BBCH 31 poprawiło plon </a:t>
            </a:r>
            <a:r>
              <a:rPr lang="en-US" sz="1400" dirty="0"/>
              <a:t>13.4 q/ha, </a:t>
            </a:r>
            <a:r>
              <a:rPr lang="pl-PL" sz="1400" dirty="0"/>
              <a:t>co oznacza wzrost produktywności o </a:t>
            </a:r>
            <a:r>
              <a:rPr lang="en-US" sz="1400" dirty="0"/>
              <a:t> 15% </a:t>
            </a:r>
            <a:r>
              <a:rPr lang="pl-PL" sz="1400" dirty="0"/>
              <a:t>w porównaniu z kontrolą</a:t>
            </a:r>
            <a:r>
              <a:rPr lang="en-US" sz="1400" dirty="0"/>
              <a:t>. </a:t>
            </a:r>
            <a:r>
              <a:rPr lang="pl-PL" sz="1400" dirty="0"/>
              <a:t>Odnotowano również wzrost białka </a:t>
            </a:r>
            <a:r>
              <a:rPr lang="en-US" sz="1400" dirty="0"/>
              <a:t>(+0.8 </a:t>
            </a:r>
            <a:r>
              <a:rPr lang="pl-PL" sz="1400" dirty="0"/>
              <a:t>%</a:t>
            </a:r>
            <a:r>
              <a:rPr lang="en-US" sz="1400" dirty="0"/>
              <a:t>). </a:t>
            </a:r>
          </a:p>
          <a:p>
            <a:pPr algn="just"/>
            <a:r>
              <a:rPr lang="pl-PL" sz="1400" dirty="0"/>
              <a:t>Zauważamy również, że zastosowanie </a:t>
            </a:r>
            <a:r>
              <a:rPr lang="pl-PL" sz="1400" dirty="0" err="1"/>
              <a:t>Energoplantu</a:t>
            </a:r>
            <a:r>
              <a:rPr lang="pl-PL" sz="1400" dirty="0"/>
              <a:t> wpłynęło na poprawę plonu </a:t>
            </a:r>
            <a:r>
              <a:rPr lang="en-US" sz="1400" dirty="0"/>
              <a:t>11.7 q/ha</a:t>
            </a:r>
            <a:r>
              <a:rPr lang="pl-PL" sz="1400" dirty="0"/>
              <a:t> co oznacza wzrost produktywności o około </a:t>
            </a:r>
            <a:r>
              <a:rPr lang="en-US" sz="1400" dirty="0"/>
              <a:t> 13% </a:t>
            </a:r>
            <a:r>
              <a:rPr lang="pl-PL" sz="1400" dirty="0"/>
              <a:t>w porównaniu do dawki </a:t>
            </a:r>
            <a:r>
              <a:rPr lang="en-US" sz="1400" dirty="0"/>
              <a:t>X+40 N .</a:t>
            </a:r>
            <a:endParaRPr lang="fr-FR" sz="1400" dirty="0"/>
          </a:p>
          <a:p>
            <a:endParaRPr lang="fr-FR" dirty="0"/>
          </a:p>
        </p:txBody>
      </p:sp>
      <p:graphicFrame>
        <p:nvGraphicFramePr>
          <p:cNvPr id="17" name="Graphique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455933"/>
              </p:ext>
            </p:extLst>
          </p:nvPr>
        </p:nvGraphicFramePr>
        <p:xfrm>
          <a:off x="2735811" y="1348677"/>
          <a:ext cx="7424736" cy="4170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843601" y="2229378"/>
            <a:ext cx="1472164" cy="257061"/>
          </a:xfrm>
        </p:spPr>
        <p:txBody>
          <a:bodyPr/>
          <a:lstStyle/>
          <a:p>
            <a:r>
              <a:rPr lang="pl-PL" sz="1200" dirty="0"/>
              <a:t>Jęczmień ozimy</a:t>
            </a:r>
            <a:endParaRPr lang="fr-FR" sz="1200" dirty="0"/>
          </a:p>
          <a:p>
            <a:endParaRPr lang="fr-FR" sz="1200" dirty="0"/>
          </a:p>
        </p:txBody>
      </p:sp>
      <p:sp>
        <p:nvSpPr>
          <p:cNvPr id="2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1127051" y="1625804"/>
            <a:ext cx="1168291" cy="158639"/>
          </a:xfrm>
        </p:spPr>
        <p:txBody>
          <a:bodyPr>
            <a:noAutofit/>
          </a:bodyPr>
          <a:lstStyle/>
          <a:p>
            <a:r>
              <a:rPr lang="pl-PL" sz="1200" dirty="0"/>
              <a:t>     </a:t>
            </a:r>
            <a:r>
              <a:rPr lang="fr-FR" sz="1200" dirty="0"/>
              <a:t> </a:t>
            </a:r>
            <a:endParaRPr lang="pl-PL" sz="1200" dirty="0"/>
          </a:p>
          <a:p>
            <a:endParaRPr lang="pl-PL" sz="1200" dirty="0"/>
          </a:p>
          <a:p>
            <a:endParaRPr lang="fr-FR" sz="1200" dirty="0"/>
          </a:p>
          <a:p>
            <a:endParaRPr lang="fr-FR" sz="12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D3EDB63-81C2-F83B-E8D1-9DAE1F805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197" y="0"/>
            <a:ext cx="5887272" cy="91452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9B3089A-7C4B-CCF2-F1B5-1B23AE53356E}"/>
              </a:ext>
            </a:extLst>
          </p:cNvPr>
          <p:cNvSpPr txBox="1"/>
          <p:nvPr/>
        </p:nvSpPr>
        <p:spPr>
          <a:xfrm>
            <a:off x="2844422" y="936279"/>
            <a:ext cx="1561440" cy="5489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 useBgFill="1">
        <p:nvSpPr>
          <p:cNvPr id="7" name="pole tekstowe 6">
            <a:extLst>
              <a:ext uri="{FF2B5EF4-FFF2-40B4-BE49-F238E27FC236}">
                <a16:creationId xmlns:a16="http://schemas.microsoft.com/office/drawing/2014/main" id="{3FDB5BC2-295F-F028-685E-B4341B072288}"/>
              </a:ext>
            </a:extLst>
          </p:cNvPr>
          <p:cNvSpPr txBox="1"/>
          <p:nvPr/>
        </p:nvSpPr>
        <p:spPr>
          <a:xfrm>
            <a:off x="4327452" y="5170326"/>
            <a:ext cx="159488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 useBgFill="1">
        <p:nvSpPr>
          <p:cNvPr id="10" name="pole tekstowe 9">
            <a:extLst>
              <a:ext uri="{FF2B5EF4-FFF2-40B4-BE49-F238E27FC236}">
                <a16:creationId xmlns:a16="http://schemas.microsoft.com/office/drawing/2014/main" id="{064B8A01-8464-FB70-19C7-56F0C9615E45}"/>
              </a:ext>
            </a:extLst>
          </p:cNvPr>
          <p:cNvSpPr txBox="1"/>
          <p:nvPr/>
        </p:nvSpPr>
        <p:spPr>
          <a:xfrm>
            <a:off x="6541995" y="5170326"/>
            <a:ext cx="159488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4386511-EAF6-62A4-EA86-EDC207250D19}"/>
              </a:ext>
            </a:extLst>
          </p:cNvPr>
          <p:cNvSpPr txBox="1"/>
          <p:nvPr/>
        </p:nvSpPr>
        <p:spPr>
          <a:xfrm>
            <a:off x="8401236" y="5170326"/>
            <a:ext cx="185789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595959"/>
                </a:solidFill>
              </a:rPr>
              <a:t>ENERGOPLANT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E9419A6-85C6-E2B2-E5A7-0D8FB6094EB3}"/>
              </a:ext>
            </a:extLst>
          </p:cNvPr>
          <p:cNvSpPr txBox="1"/>
          <p:nvPr/>
        </p:nvSpPr>
        <p:spPr>
          <a:xfrm>
            <a:off x="2510426" y="5373113"/>
            <a:ext cx="184921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9E9E"/>
                </a:solidFill>
              </a:rPr>
              <a:t>Wnioski: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3E380474-820D-91CD-FFAB-4C167F1AA542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52449" y="897511"/>
            <a:ext cx="226377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DOŚWIADCZENIE 2019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CB3C33B4-C3AF-A3D3-8199-A8F753B837CD}"/>
              </a:ext>
            </a:extLst>
          </p:cNvPr>
          <p:cNvSpPr txBox="1"/>
          <p:nvPr/>
        </p:nvSpPr>
        <p:spPr>
          <a:xfrm>
            <a:off x="30362" y="1164913"/>
            <a:ext cx="1653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Oprysk </a:t>
            </a:r>
            <a:r>
              <a:rPr lang="pl-PL" sz="1000" dirty="0" err="1"/>
              <a:t>dolistny</a:t>
            </a:r>
            <a:endParaRPr lang="pl-PL" sz="10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FF16B61-6517-4A25-446A-0E837516D43D}"/>
              </a:ext>
            </a:extLst>
          </p:cNvPr>
          <p:cNvSpPr txBox="1"/>
          <p:nvPr/>
        </p:nvSpPr>
        <p:spPr>
          <a:xfrm>
            <a:off x="75375" y="1483911"/>
            <a:ext cx="1575154" cy="307777"/>
          </a:xfrm>
          <a:prstGeom prst="rect">
            <a:avLst/>
          </a:prstGeom>
          <a:solidFill>
            <a:srgbClr val="F6F6EA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highlight>
                  <a:srgbClr val="FAF7E4"/>
                </a:highlight>
              </a:rPr>
              <a:t>Roślina: </a:t>
            </a:r>
            <a:r>
              <a:rPr lang="pl-PL" sz="1400" dirty="0">
                <a:highlight>
                  <a:srgbClr val="FAF7E4"/>
                </a:highlight>
              </a:rPr>
              <a:t>Ozima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D67ADD8-C7FC-423D-3D65-C7BA4A2E1C66}"/>
              </a:ext>
            </a:extLst>
          </p:cNvPr>
          <p:cNvSpPr txBox="1"/>
          <p:nvPr/>
        </p:nvSpPr>
        <p:spPr>
          <a:xfrm>
            <a:off x="75375" y="1822981"/>
            <a:ext cx="113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 err="1">
                <a:highlight>
                  <a:srgbClr val="F7F3E1"/>
                </a:highlight>
              </a:rPr>
              <a:t>Odmiana</a:t>
            </a:r>
            <a:r>
              <a:rPr lang="pl-PL" sz="1800" dirty="0" err="1">
                <a:highlight>
                  <a:srgbClr val="F7F3E1"/>
                </a:highlight>
              </a:rPr>
              <a:t>a</a:t>
            </a:r>
            <a:endParaRPr lang="pl-PL" sz="1800" dirty="0">
              <a:highlight>
                <a:srgbClr val="F7F3E1"/>
              </a:highlight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D439D40B-9F4A-2C6D-9E5F-F958B168C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7366"/>
            <a:ext cx="2361011" cy="6742721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E8B5A2C6-65ED-8AC6-1671-8A1762F6C792}"/>
              </a:ext>
            </a:extLst>
          </p:cNvPr>
          <p:cNvSpPr txBox="1"/>
          <p:nvPr/>
        </p:nvSpPr>
        <p:spPr>
          <a:xfrm>
            <a:off x="40844" y="843549"/>
            <a:ext cx="2254497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Doświadczenie 2019 </a:t>
            </a:r>
          </a:p>
          <a:p>
            <a:r>
              <a:rPr lang="pl-PL" sz="1400" dirty="0"/>
              <a:t>Oprysk </a:t>
            </a:r>
            <a:r>
              <a:rPr lang="pl-PL" sz="1400" dirty="0" err="1"/>
              <a:t>dolistny</a:t>
            </a:r>
            <a:endParaRPr lang="pl-PL" sz="1400" dirty="0"/>
          </a:p>
          <a:p>
            <a:endParaRPr lang="pl-PL" sz="1400" dirty="0"/>
          </a:p>
          <a:p>
            <a:r>
              <a:rPr lang="pl-PL" sz="1400" b="1" dirty="0"/>
              <a:t>Roślina</a:t>
            </a:r>
            <a:r>
              <a:rPr lang="pl-PL" sz="1400" dirty="0"/>
              <a:t>: ozime</a:t>
            </a:r>
          </a:p>
          <a:p>
            <a:endParaRPr lang="pl-PL" sz="1400" dirty="0"/>
          </a:p>
          <a:p>
            <a:r>
              <a:rPr lang="pl-PL" sz="1400" dirty="0"/>
              <a:t>Odmiana: RGT </a:t>
            </a:r>
            <a:r>
              <a:rPr lang="pl-PL" sz="1400" dirty="0" err="1"/>
              <a:t>Calabro</a:t>
            </a:r>
            <a:endParaRPr lang="pl-PL" sz="1400" dirty="0"/>
          </a:p>
          <a:p>
            <a:endParaRPr lang="pl-PL" sz="1400" dirty="0"/>
          </a:p>
          <a:p>
            <a:r>
              <a:rPr lang="pl-PL" sz="1400" dirty="0"/>
              <a:t>Przedplon: Jęczmień ozimy</a:t>
            </a:r>
          </a:p>
          <a:p>
            <a:endParaRPr lang="pl-PL" sz="1400" dirty="0"/>
          </a:p>
          <a:p>
            <a:r>
              <a:rPr lang="pl-PL" sz="1400" dirty="0"/>
              <a:t>Gleba: ilasta glina</a:t>
            </a:r>
          </a:p>
          <a:p>
            <a:endParaRPr lang="pl-PL" sz="1400" dirty="0"/>
          </a:p>
          <a:p>
            <a:r>
              <a:rPr lang="pl-PL" sz="1400" b="1" u="sng" dirty="0"/>
              <a:t>Wykonany przez: </a:t>
            </a:r>
          </a:p>
          <a:p>
            <a:r>
              <a:rPr lang="pl-PL" sz="1400" dirty="0"/>
              <a:t>Serwis techniczny dystrybutora</a:t>
            </a:r>
          </a:p>
          <a:p>
            <a:endParaRPr lang="pl-PL" sz="1400" dirty="0"/>
          </a:p>
          <a:p>
            <a:r>
              <a:rPr lang="pl-PL" sz="1400" b="1" u="sng" dirty="0"/>
              <a:t>Miejsce: </a:t>
            </a:r>
            <a:r>
              <a:rPr lang="pl-PL" sz="1400" dirty="0"/>
              <a:t>Francja</a:t>
            </a:r>
          </a:p>
          <a:p>
            <a:endParaRPr lang="pl-PL" sz="1400" dirty="0"/>
          </a:p>
          <a:p>
            <a:r>
              <a:rPr lang="pl-PL" sz="1400" b="1" u="sng" dirty="0"/>
              <a:t>Typ doświadczeń</a:t>
            </a:r>
            <a:r>
              <a:rPr lang="pl-PL" sz="1400" dirty="0"/>
              <a:t>: Próba blokowa</a:t>
            </a:r>
          </a:p>
          <a:p>
            <a:r>
              <a:rPr lang="pl-PL" sz="1400" b="1" u="sng" dirty="0"/>
              <a:t>Protokół:</a:t>
            </a:r>
          </a:p>
          <a:p>
            <a:r>
              <a:rPr lang="pl-PL" sz="1400" dirty="0"/>
              <a:t>Wysiew: 17/10/2018</a:t>
            </a:r>
          </a:p>
          <a:p>
            <a:r>
              <a:rPr lang="pl-PL" sz="1400" dirty="0"/>
              <a:t>Zbiór: 17/07/2019</a:t>
            </a:r>
          </a:p>
          <a:p>
            <a:r>
              <a:rPr lang="pl-PL" sz="1400" u="sng" dirty="0"/>
              <a:t>Nawożenie: </a:t>
            </a:r>
            <a:r>
              <a:rPr lang="pl-PL" sz="1400" dirty="0"/>
              <a:t>X=184N</a:t>
            </a:r>
          </a:p>
          <a:p>
            <a:r>
              <a:rPr lang="pl-PL" sz="1400" dirty="0"/>
              <a:t>-44N krzewienie</a:t>
            </a:r>
          </a:p>
          <a:p>
            <a:r>
              <a:rPr lang="pl-PL" sz="1400" dirty="0"/>
              <a:t>-100N faza pierwszego kolanka</a:t>
            </a:r>
          </a:p>
          <a:p>
            <a:r>
              <a:rPr lang="pl-PL" sz="1400" dirty="0"/>
              <a:t>-40N początek kwitnienia</a:t>
            </a:r>
          </a:p>
          <a:p>
            <a:r>
              <a:rPr lang="pl-PL" sz="1400" b="1" dirty="0"/>
              <a:t>Kontrola X</a:t>
            </a:r>
            <a:r>
              <a:rPr lang="pl-PL" sz="1400" dirty="0"/>
              <a:t>=184N</a:t>
            </a:r>
          </a:p>
          <a:p>
            <a:r>
              <a:rPr lang="pl-PL" sz="1400" b="1" dirty="0"/>
              <a:t>Kontrola X+40N</a:t>
            </a:r>
          </a:p>
          <a:p>
            <a:r>
              <a:rPr lang="pl-PL" sz="1400" b="1" dirty="0"/>
              <a:t>X +</a:t>
            </a:r>
            <a:r>
              <a:rPr lang="pl-PL" sz="1400" b="1" dirty="0" err="1"/>
              <a:t>Energoplant</a:t>
            </a:r>
            <a:r>
              <a:rPr lang="pl-PL" sz="1400" b="1" dirty="0"/>
              <a:t> </a:t>
            </a:r>
            <a:r>
              <a:rPr lang="pl-PL" sz="1400" dirty="0"/>
              <a:t>4L/ha w fazie pierwszego kolanka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3C6E0679-009F-3E57-7284-9B85C5C17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362117" cy="85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99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34D45228-87BF-26EC-1AD9-21F0D4787CE9}"/>
              </a:ext>
            </a:extLst>
          </p:cNvPr>
          <p:cNvSpPr txBox="1"/>
          <p:nvPr/>
        </p:nvSpPr>
        <p:spPr>
          <a:xfrm>
            <a:off x="38131" y="1498518"/>
            <a:ext cx="2215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Uprawa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2FDCDCF-F4F4-330C-4D72-C3BEC18415B5}"/>
              </a:ext>
            </a:extLst>
          </p:cNvPr>
          <p:cNvSpPr txBox="1"/>
          <p:nvPr/>
        </p:nvSpPr>
        <p:spPr>
          <a:xfrm>
            <a:off x="31483" y="846084"/>
            <a:ext cx="2221779" cy="291836"/>
          </a:xfrm>
          <a:prstGeom prst="rect">
            <a:avLst/>
          </a:prstGeom>
          <a:solidFill>
            <a:srgbClr val="F9F6E3"/>
          </a:solidFill>
        </p:spPr>
        <p:txBody>
          <a:bodyPr wrap="square" rtlCol="0">
            <a:spAutoFit/>
          </a:bodyPr>
          <a:lstStyle/>
          <a:p>
            <a:endParaRPr lang="pl-PL" dirty="0">
              <a:solidFill>
                <a:srgbClr val="F7F3DF"/>
              </a:solidFill>
            </a:endParaRPr>
          </a:p>
        </p:txBody>
      </p:sp>
      <p:sp>
        <p:nvSpPr>
          <p:cNvPr id="12" name="Symbol zastępczy tekstu 11" hidden="1">
            <a:extLst>
              <a:ext uri="{FF2B5EF4-FFF2-40B4-BE49-F238E27FC236}">
                <a16:creationId xmlns:a16="http://schemas.microsoft.com/office/drawing/2014/main" id="{5836CA64-2FD4-7341-BE5E-9FB7FA1B41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751650" y="6624517"/>
            <a:ext cx="1432435" cy="39717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1000" dirty="0"/>
              <a:t>Agronutrition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40- Landes (France)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 sz="1000" dirty="0" err="1"/>
              <a:t>Seeding</a:t>
            </a:r>
            <a:r>
              <a:rPr lang="fr-FR" sz="1000" dirty="0"/>
              <a:t> : 34/04/2019</a:t>
            </a:r>
          </a:p>
          <a:p>
            <a:r>
              <a:rPr lang="fr-FR" sz="1000" dirty="0" err="1"/>
              <a:t>Seeding</a:t>
            </a:r>
            <a:r>
              <a:rPr lang="fr-FR" sz="1000" dirty="0"/>
              <a:t> </a:t>
            </a:r>
            <a:r>
              <a:rPr lang="fr-FR" sz="1000" dirty="0" err="1"/>
              <a:t>density</a:t>
            </a:r>
            <a:r>
              <a:rPr lang="fr-FR" sz="1000" dirty="0"/>
              <a:t> : 86000 grains/ha</a:t>
            </a:r>
          </a:p>
          <a:p>
            <a:r>
              <a:rPr lang="fr-FR" sz="1000" dirty="0" err="1"/>
              <a:t>Harvest</a:t>
            </a:r>
            <a:r>
              <a:rPr lang="fr-FR" sz="1000" dirty="0"/>
              <a:t> : 03/10/2019</a:t>
            </a:r>
          </a:p>
          <a:p>
            <a:endParaRPr lang="fr-FR" dirty="0"/>
          </a:p>
          <a:p>
            <a:r>
              <a:rPr lang="fr-FR" sz="1000" u="sng" dirty="0"/>
              <a:t>Fertilisation </a:t>
            </a:r>
            <a:r>
              <a:rPr lang="fr-FR" sz="1000" dirty="0"/>
              <a:t>: 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150 Kg/ha of 18-26-0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150 Kg/ha of KCL 60%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200 kg/ha of </a:t>
            </a:r>
            <a:r>
              <a:rPr lang="fr-FR" sz="1100" dirty="0" err="1"/>
              <a:t>urea</a:t>
            </a:r>
            <a:r>
              <a:rPr lang="fr-FR" sz="1100" dirty="0"/>
              <a:t> 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200 Kg/ha of Nexen 46</a:t>
            </a:r>
          </a:p>
          <a:p>
            <a:endParaRPr lang="fr-FR" sz="105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fr-FR" sz="1000" b="1" dirty="0"/>
              <a:t>Control</a:t>
            </a:r>
          </a:p>
          <a:p>
            <a:endParaRPr lang="fr-FR" sz="100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fr-FR" sz="1000" b="1" dirty="0"/>
              <a:t>N-ERGY Tonus </a:t>
            </a:r>
            <a:r>
              <a:rPr lang="fr-FR" sz="1000" dirty="0"/>
              <a:t>3L/ha at 4-6 </a:t>
            </a:r>
            <a:r>
              <a:rPr lang="fr-FR" sz="1000" dirty="0" err="1"/>
              <a:t>leaves</a:t>
            </a:r>
            <a:r>
              <a:rPr lang="fr-FR" sz="1000" dirty="0"/>
              <a:t> stage</a:t>
            </a:r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 err="1"/>
              <a:t>Strip</a:t>
            </a:r>
            <a:r>
              <a:rPr lang="fr-FR" dirty="0"/>
              <a:t> trials 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sz="1200" dirty="0"/>
              <a:t>Oprysk </a:t>
            </a:r>
            <a:r>
              <a:rPr lang="pl-PL" sz="1200" dirty="0" err="1"/>
              <a:t>dolistny</a:t>
            </a:r>
            <a:endParaRPr lang="fr-FR" sz="12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28"/>
          </p:nvPr>
        </p:nvSpPr>
        <p:spPr>
          <a:xfrm>
            <a:off x="326550" y="2519106"/>
            <a:ext cx="988554" cy="256499"/>
          </a:xfrm>
        </p:spPr>
        <p:txBody>
          <a:bodyPr/>
          <a:lstStyle/>
          <a:p>
            <a:r>
              <a:rPr lang="fr-FR" sz="1200" dirty="0"/>
              <a:t>Black Sand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467241" y="1865981"/>
            <a:ext cx="1188478" cy="187057"/>
          </a:xfrm>
        </p:spPr>
        <p:txBody>
          <a:bodyPr/>
          <a:lstStyle/>
          <a:p>
            <a:r>
              <a:rPr lang="fr-FR" sz="1200" dirty="0"/>
              <a:t>RGT </a:t>
            </a:r>
            <a:r>
              <a:rPr lang="fr-FR" sz="1200" dirty="0" err="1"/>
              <a:t>Mexini</a:t>
            </a:r>
            <a:endParaRPr lang="fr-FR" sz="12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35"/>
          </p:nvPr>
        </p:nvSpPr>
        <p:spPr>
          <a:xfrm>
            <a:off x="5308892" y="1281869"/>
            <a:ext cx="4885517" cy="315119"/>
          </a:xfrm>
        </p:spPr>
        <p:txBody>
          <a:bodyPr/>
          <a:lstStyle/>
          <a:p>
            <a:r>
              <a:rPr lang="pl-PL" sz="1800" b="1" dirty="0"/>
              <a:t>POPRAWA  WYDAJNOŚCI</a:t>
            </a:r>
            <a:endParaRPr lang="fr-FR" sz="1800" b="1" dirty="0"/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36"/>
          </p:nvPr>
        </p:nvSpPr>
        <p:spPr>
          <a:xfrm>
            <a:off x="2513558" y="5811203"/>
            <a:ext cx="7889659" cy="1626627"/>
          </a:xfrm>
        </p:spPr>
        <p:txBody>
          <a:bodyPr/>
          <a:lstStyle/>
          <a:p>
            <a:r>
              <a:rPr lang="pl-PL" sz="1600" dirty="0"/>
              <a:t>Zastosowanie </a:t>
            </a:r>
            <a:r>
              <a:rPr lang="pl-PL" sz="1600" dirty="0" err="1"/>
              <a:t>Energoplantu</a:t>
            </a:r>
            <a:r>
              <a:rPr lang="en-US" sz="1600" dirty="0"/>
              <a:t> </a:t>
            </a:r>
            <a:r>
              <a:rPr lang="pl-PL" sz="1600" dirty="0"/>
              <a:t>poprawiło plon o </a:t>
            </a:r>
            <a:r>
              <a:rPr lang="en-US" sz="1600" b="1" dirty="0"/>
              <a:t>4.9 q/ha.</a:t>
            </a:r>
            <a:endParaRPr lang="fr-FR" sz="1600" b="1" dirty="0"/>
          </a:p>
          <a:p>
            <a:endParaRPr lang="fr-FR" dirty="0"/>
          </a:p>
        </p:txBody>
      </p:sp>
      <p:graphicFrame>
        <p:nvGraphicFramePr>
          <p:cNvPr id="17" name="Graphique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0854490"/>
              </p:ext>
            </p:extLst>
          </p:nvPr>
        </p:nvGraphicFramePr>
        <p:xfrm>
          <a:off x="3042059" y="1596988"/>
          <a:ext cx="7084194" cy="4057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467241" y="1515110"/>
            <a:ext cx="866259" cy="256499"/>
          </a:xfrm>
        </p:spPr>
        <p:txBody>
          <a:bodyPr/>
          <a:lstStyle/>
          <a:p>
            <a:r>
              <a:rPr lang="pl-PL" sz="1200" dirty="0"/>
              <a:t>kukurydza</a:t>
            </a:r>
            <a:endParaRPr lang="fr-FR" sz="1200" dirty="0"/>
          </a:p>
        </p:txBody>
      </p:sp>
      <p:sp>
        <p:nvSpPr>
          <p:cNvPr id="2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860597" y="2181334"/>
            <a:ext cx="866259" cy="256499"/>
          </a:xfrm>
        </p:spPr>
        <p:txBody>
          <a:bodyPr/>
          <a:lstStyle/>
          <a:p>
            <a:r>
              <a:rPr lang="fr-FR" sz="1200" dirty="0" err="1"/>
              <a:t>Sunflower</a:t>
            </a:r>
            <a:endParaRPr lang="fr-FR" sz="12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93A049F-2AE9-93AA-253E-0E7CF964E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191" y="0"/>
            <a:ext cx="5887272" cy="1137919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36025D6-2CF8-4856-56F0-718CE72567F6}"/>
              </a:ext>
            </a:extLst>
          </p:cNvPr>
          <p:cNvSpPr txBox="1"/>
          <p:nvPr/>
        </p:nvSpPr>
        <p:spPr>
          <a:xfrm>
            <a:off x="2510426" y="5373113"/>
            <a:ext cx="184921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9E9E"/>
                </a:solidFill>
              </a:rPr>
              <a:t>Wnioski: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AF6FFD0-5E77-3E50-DC5B-3ED1B771B0F1}"/>
              </a:ext>
            </a:extLst>
          </p:cNvPr>
          <p:cNvSpPr txBox="1"/>
          <p:nvPr/>
        </p:nvSpPr>
        <p:spPr>
          <a:xfrm>
            <a:off x="0" y="833202"/>
            <a:ext cx="2328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DOŚWIADCZENIE 2019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606C325-A7FE-DFE9-9F1D-5B36688E9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025" y="846084"/>
            <a:ext cx="2410655" cy="6716766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69A80E4-DE77-FBC1-2F62-F9C7431023BC}"/>
              </a:ext>
            </a:extLst>
          </p:cNvPr>
          <p:cNvSpPr txBox="1"/>
          <p:nvPr/>
        </p:nvSpPr>
        <p:spPr>
          <a:xfrm>
            <a:off x="84479" y="905563"/>
            <a:ext cx="2115786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Doświadczenie 2019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Oprysk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dolistny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Roślina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Kukurydza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Odmiana: RGT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Calabro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Przedplon: Słonecznik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Gleba: czarno</a:t>
            </a: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ziem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Wykonany przez: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Producent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Miejsce: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Francja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 doświadczeń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Próba blokowa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Protokół: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Wysiew: 30/04/2019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Gęstość siewu:86000 nasion/ha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Zbiór: 03/10/2019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Nawożenie: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kg/ha  18-26-0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kg/ha  KCL 60%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200 kg/ha  mocznika</a:t>
            </a:r>
          </a:p>
          <a:p>
            <a:pPr>
              <a:defRPr/>
            </a:pP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200 kg/ha  </a:t>
            </a:r>
            <a:r>
              <a:rPr lang="pl-PL" sz="1400" dirty="0" err="1">
                <a:solidFill>
                  <a:prstClr val="black"/>
                </a:solidFill>
                <a:latin typeface="Calibri" panose="020F0502020204030204"/>
              </a:rPr>
              <a:t>Nexen</a:t>
            </a: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 46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Kontrola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Energoplant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L/ha w fazie liści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7D668772-7FB6-0EC0-B700-ED27A3599B14}"/>
              </a:ext>
            </a:extLst>
          </p:cNvPr>
          <p:cNvSpPr txBox="1"/>
          <p:nvPr/>
        </p:nvSpPr>
        <p:spPr>
          <a:xfrm>
            <a:off x="4359636" y="5373113"/>
            <a:ext cx="1104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Kontrola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F578FEAC-15EE-8A42-58C1-938A2B9702E4}"/>
              </a:ext>
            </a:extLst>
          </p:cNvPr>
          <p:cNvSpPr txBox="1"/>
          <p:nvPr/>
        </p:nvSpPr>
        <p:spPr>
          <a:xfrm>
            <a:off x="7460673" y="5373113"/>
            <a:ext cx="1641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Energoplant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98716C6-D608-85F8-93B9-0833F153D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2362117" cy="8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90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Agronutrition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40- Landes (France)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sz="900" dirty="0"/>
              <a:t>Nawożenie, siew</a:t>
            </a:r>
            <a:r>
              <a:rPr lang="fr-FR" sz="900" dirty="0"/>
              <a:t> : 34/04/2019</a:t>
            </a:r>
          </a:p>
          <a:p>
            <a:r>
              <a:rPr lang="pl-PL" sz="900" dirty="0"/>
              <a:t>Gęstość siewu</a:t>
            </a:r>
            <a:r>
              <a:rPr lang="fr-FR" sz="900" dirty="0"/>
              <a:t>: 86000 grains/ha</a:t>
            </a:r>
          </a:p>
          <a:p>
            <a:r>
              <a:rPr lang="pl-PL" sz="900" dirty="0"/>
              <a:t>Zbiór</a:t>
            </a:r>
            <a:r>
              <a:rPr lang="fr-FR" sz="900" dirty="0"/>
              <a:t>: 03/10/2019</a:t>
            </a:r>
          </a:p>
          <a:p>
            <a:endParaRPr lang="fr-FR" dirty="0"/>
          </a:p>
          <a:p>
            <a:r>
              <a:rPr lang="pl-PL" sz="1000" u="sng" dirty="0"/>
              <a:t>Nawożenie</a:t>
            </a:r>
            <a:r>
              <a:rPr lang="fr-FR" sz="1000" u="sng" dirty="0"/>
              <a:t> </a:t>
            </a:r>
            <a:r>
              <a:rPr lang="fr-FR" sz="1000" dirty="0"/>
              <a:t>: 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150 Kg/ha of 18-26-0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150 Kg/ha of KCL 60%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200 kg/ha of </a:t>
            </a:r>
            <a:r>
              <a:rPr lang="fr-FR" sz="1100" dirty="0" err="1"/>
              <a:t>urea</a:t>
            </a:r>
            <a:r>
              <a:rPr lang="fr-FR" sz="1100" dirty="0"/>
              <a:t> 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200 Kg/ha of Nexen 46</a:t>
            </a:r>
          </a:p>
          <a:p>
            <a:endParaRPr lang="fr-FR" sz="105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pl-PL" sz="1000" b="1" dirty="0"/>
              <a:t>Kontrola</a:t>
            </a:r>
            <a:endParaRPr lang="fr-FR" sz="1000" b="1" dirty="0"/>
          </a:p>
          <a:p>
            <a:endParaRPr lang="fr-FR" sz="100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fr-FR" sz="1000" b="1" dirty="0"/>
              <a:t>N-ERGY Tonus </a:t>
            </a:r>
            <a:r>
              <a:rPr lang="fr-FR" sz="1000" dirty="0"/>
              <a:t>3L/ha </a:t>
            </a:r>
            <a:r>
              <a:rPr lang="pl-PL" sz="1000" dirty="0"/>
              <a:t> w fazie </a:t>
            </a:r>
            <a:r>
              <a:rPr lang="fr-FR" sz="1000" dirty="0"/>
              <a:t>4-6 </a:t>
            </a:r>
            <a:r>
              <a:rPr lang="pl-PL" sz="1000" dirty="0"/>
              <a:t>liści</a:t>
            </a:r>
            <a:r>
              <a:rPr lang="fr-FR" sz="1000" dirty="0"/>
              <a:t> </a:t>
            </a:r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dirty="0"/>
              <a:t>Próby pasowe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sz="1200" dirty="0"/>
              <a:t>Oprysk </a:t>
            </a:r>
            <a:r>
              <a:rPr lang="pl-PL" sz="1200" dirty="0" err="1"/>
              <a:t>dolistny</a:t>
            </a:r>
            <a:endParaRPr lang="fr-FR" sz="12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28"/>
          </p:nvPr>
        </p:nvSpPr>
        <p:spPr>
          <a:xfrm>
            <a:off x="326550" y="2519106"/>
            <a:ext cx="988554" cy="256499"/>
          </a:xfrm>
        </p:spPr>
        <p:txBody>
          <a:bodyPr/>
          <a:lstStyle/>
          <a:p>
            <a:r>
              <a:rPr lang="pl-PL" sz="1050" dirty="0"/>
              <a:t>Czarna ziemia</a:t>
            </a:r>
            <a:endParaRPr lang="fr-FR" sz="105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467241" y="1903359"/>
            <a:ext cx="866259" cy="256499"/>
          </a:xfrm>
        </p:spPr>
        <p:txBody>
          <a:bodyPr/>
          <a:lstStyle/>
          <a:p>
            <a:r>
              <a:rPr lang="fr-FR" sz="1050" dirty="0"/>
              <a:t>RGT </a:t>
            </a:r>
            <a:r>
              <a:rPr lang="fr-FR" sz="1050" dirty="0" err="1"/>
              <a:t>Mexini</a:t>
            </a:r>
            <a:endParaRPr lang="fr-FR" sz="1050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fr-FR" dirty="0"/>
              <a:t>2019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35"/>
          </p:nvPr>
        </p:nvSpPr>
        <p:spPr>
          <a:xfrm>
            <a:off x="4987254" y="859895"/>
            <a:ext cx="4885517" cy="315119"/>
          </a:xfrm>
        </p:spPr>
        <p:txBody>
          <a:bodyPr/>
          <a:lstStyle/>
          <a:p>
            <a:r>
              <a:rPr lang="pl-PL" sz="1800" b="1" dirty="0"/>
              <a:t>POPRAWA WYDAJNOŚ</a:t>
            </a:r>
            <a:r>
              <a:rPr lang="pl-PL" sz="2000" b="1" dirty="0"/>
              <a:t>CI</a:t>
            </a:r>
            <a:endParaRPr lang="fr-FR" sz="2000" b="1" dirty="0"/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36"/>
          </p:nvPr>
        </p:nvSpPr>
        <p:spPr>
          <a:xfrm>
            <a:off x="2514499" y="5765893"/>
            <a:ext cx="7889659" cy="1626627"/>
          </a:xfrm>
        </p:spPr>
        <p:txBody>
          <a:bodyPr/>
          <a:lstStyle/>
          <a:p>
            <a:pPr marL="314094" indent="-314094" defTabSz="1005102">
              <a:buFont typeface="Wingdings" panose="05000000000000000000" pitchFamily="2" charset="2"/>
              <a:buChar char="Ø"/>
            </a:pPr>
            <a:r>
              <a:rPr lang="pl-PL" sz="1400" dirty="0">
                <a:solidFill>
                  <a:prstClr val="black"/>
                </a:solidFill>
                <a:latin typeface="Calibri"/>
              </a:rPr>
              <a:t>Rzędy, które nie otrzymały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Energoplantu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 są mniej silne, bardziej niejednorodne i mają mniejszą masę wegetatywną  na etapie </a:t>
            </a:r>
            <a:r>
              <a:rPr lang="en-US" sz="1400" dirty="0">
                <a:solidFill>
                  <a:prstClr val="black"/>
                </a:solidFill>
                <a:latin typeface="Calibri"/>
              </a:rPr>
              <a:t>10-12 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liści.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  <a:p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542183" y="1524340"/>
            <a:ext cx="866259" cy="256499"/>
          </a:xfrm>
        </p:spPr>
        <p:txBody>
          <a:bodyPr/>
          <a:lstStyle/>
          <a:p>
            <a:r>
              <a:rPr lang="pl-PL" sz="1050" dirty="0"/>
              <a:t>KUKURYDZA</a:t>
            </a:r>
            <a:endParaRPr lang="fr-FR" sz="1050" dirty="0"/>
          </a:p>
        </p:txBody>
      </p:sp>
      <p:sp>
        <p:nvSpPr>
          <p:cNvPr id="2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872722" y="2209438"/>
            <a:ext cx="866259" cy="256499"/>
          </a:xfrm>
        </p:spPr>
        <p:txBody>
          <a:bodyPr/>
          <a:lstStyle/>
          <a:p>
            <a:r>
              <a:rPr lang="fr-FR" sz="1050" dirty="0" err="1"/>
              <a:t>Sunflower</a:t>
            </a:r>
            <a:endParaRPr lang="fr-FR" sz="1050" dirty="0"/>
          </a:p>
        </p:txBody>
      </p:sp>
      <p:sp>
        <p:nvSpPr>
          <p:cNvPr id="16" name="ZoneTexte 15"/>
          <p:cNvSpPr txBox="1"/>
          <p:nvPr/>
        </p:nvSpPr>
        <p:spPr>
          <a:xfrm>
            <a:off x="3522675" y="1320987"/>
            <a:ext cx="1820158" cy="3969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1005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979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fr-FR" sz="197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ontrol</a:t>
            </a:r>
            <a:r>
              <a:rPr kumimoji="0" lang="pl-PL" sz="197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endParaRPr kumimoji="0" lang="fr-FR" sz="197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457011" y="1132863"/>
            <a:ext cx="2041343" cy="6337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1005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759" b="1" dirty="0" err="1">
                <a:solidFill>
                  <a:prstClr val="black"/>
                </a:solidFill>
                <a:latin typeface="Calibri"/>
              </a:rPr>
              <a:t>Energoplant</a:t>
            </a:r>
            <a:r>
              <a:rPr kumimoji="0" lang="fr-FR" sz="175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005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5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3L/ha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091" y="1819409"/>
            <a:ext cx="3835067" cy="351564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578" y="1796957"/>
            <a:ext cx="3905350" cy="3560552"/>
          </a:xfrm>
          <a:prstGeom prst="rect">
            <a:avLst/>
          </a:prstGeom>
        </p:spPr>
      </p:pic>
      <p:sp>
        <p:nvSpPr>
          <p:cNvPr id="27" name="Titre 1"/>
          <p:cNvSpPr txBox="1">
            <a:spLocks/>
          </p:cNvSpPr>
          <p:nvPr/>
        </p:nvSpPr>
        <p:spPr>
          <a:xfrm>
            <a:off x="4845648" y="5031031"/>
            <a:ext cx="3342208" cy="601847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62500" lnSpcReduction="20000"/>
          </a:bodyPr>
          <a:lstStyle>
            <a:lvl1pPr algn="l" defTabSz="7996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4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7996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1" dirty="0" err="1">
                <a:solidFill>
                  <a:prstClr val="black"/>
                </a:solidFill>
                <a:latin typeface="Calibri Light" panose="020F0302020204030204"/>
              </a:rPr>
              <a:t>Energoplant</a:t>
            </a:r>
            <a:endParaRPr lang="pl-PL" sz="24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ctr" defTabSz="7996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lvl="0" algn="ctr"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ETAP 10-12 LIŚCI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6578513-4261-A6F8-250A-5503E7536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197" y="681"/>
            <a:ext cx="5887272" cy="91452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6906480-DF36-7260-3626-407B643A97A2}"/>
              </a:ext>
            </a:extLst>
          </p:cNvPr>
          <p:cNvSpPr txBox="1"/>
          <p:nvPr/>
        </p:nvSpPr>
        <p:spPr>
          <a:xfrm>
            <a:off x="2510426" y="5373113"/>
            <a:ext cx="184921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9E9E"/>
                </a:solidFill>
              </a:rPr>
              <a:t>Wnioski: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3D1B793-7AE2-A0B1-317D-BE54F3F7B2FD}"/>
              </a:ext>
            </a:extLst>
          </p:cNvPr>
          <p:cNvSpPr txBox="1"/>
          <p:nvPr/>
        </p:nvSpPr>
        <p:spPr>
          <a:xfrm>
            <a:off x="7155712" y="6702955"/>
            <a:ext cx="744279" cy="4314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3905DD6-DD1F-F97C-E97A-899C200274CE}"/>
              </a:ext>
            </a:extLst>
          </p:cNvPr>
          <p:cNvSpPr txBox="1"/>
          <p:nvPr/>
        </p:nvSpPr>
        <p:spPr>
          <a:xfrm>
            <a:off x="3370521" y="952602"/>
            <a:ext cx="656274" cy="2476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8238740-2B4F-A91F-E9C5-E9CEBC03FA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358" y="817212"/>
            <a:ext cx="2376304" cy="674563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54B4826-3FFC-5F13-4E15-24A67FF8C9D5}"/>
              </a:ext>
            </a:extLst>
          </p:cNvPr>
          <p:cNvSpPr txBox="1"/>
          <p:nvPr/>
        </p:nvSpPr>
        <p:spPr>
          <a:xfrm>
            <a:off x="-40257" y="1016439"/>
            <a:ext cx="2388867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Doświadczenie 2019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Oprysk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dolistny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Roślina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Kukurydza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Odmiana: RGT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Mexini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Przedplon: Słonecznik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Gleba: czarnoziem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Wykonany przez: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Producent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Miejsce: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Francja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 doświadczeń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Próba blokowa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Protokół: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Wysiew: 30/04/2019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Gęstość siewu:86000 nasion/ha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Zbiór: 03/10/2019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Nawożenie: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kg/ha  18-26-0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kg/ha  KCL 60%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kg/ha  mocznika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kg/ha 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Nexen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46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Kontrola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Energoplant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3L/ha w fazie 5 liści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1DCA68A5-4690-2CE0-ACB2-2D3876B57D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362117" cy="82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30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Agronutrition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40- Landes (France)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sz="900" dirty="0"/>
              <a:t>Nawożenie, siew</a:t>
            </a:r>
            <a:r>
              <a:rPr lang="fr-FR" sz="900" dirty="0"/>
              <a:t> : 34/04/2019</a:t>
            </a:r>
          </a:p>
          <a:p>
            <a:r>
              <a:rPr lang="pl-PL" sz="900" dirty="0"/>
              <a:t>Gęstość siewu</a:t>
            </a:r>
            <a:r>
              <a:rPr lang="fr-FR" sz="900" dirty="0"/>
              <a:t>: 86000 grains/ha</a:t>
            </a:r>
          </a:p>
          <a:p>
            <a:r>
              <a:rPr lang="pl-PL" sz="900" dirty="0"/>
              <a:t>Zbiór</a:t>
            </a:r>
            <a:r>
              <a:rPr lang="fr-FR" sz="900" dirty="0"/>
              <a:t> : 03/10/2019</a:t>
            </a:r>
          </a:p>
          <a:p>
            <a:endParaRPr lang="fr-FR" dirty="0"/>
          </a:p>
          <a:p>
            <a:r>
              <a:rPr lang="fr-FR" sz="1000" u="sng" dirty="0"/>
              <a:t>Fertilisation </a:t>
            </a:r>
            <a:r>
              <a:rPr lang="fr-FR" sz="1000" dirty="0"/>
              <a:t>: 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150 Kg/ha of 18-26-0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150 Kg/ha of KCL 60%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200 kg/ha of </a:t>
            </a:r>
            <a:r>
              <a:rPr lang="fr-FR" sz="1100" dirty="0" err="1"/>
              <a:t>urea</a:t>
            </a:r>
            <a:r>
              <a:rPr lang="fr-FR" sz="1100" dirty="0"/>
              <a:t> 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200 Kg/ha of Nexen 46</a:t>
            </a:r>
          </a:p>
          <a:p>
            <a:endParaRPr lang="fr-FR" sz="105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fr-FR" sz="1000" b="1" dirty="0"/>
              <a:t>Control</a:t>
            </a:r>
          </a:p>
          <a:p>
            <a:endParaRPr lang="fr-FR" sz="100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fr-FR" sz="1000" b="1" dirty="0"/>
              <a:t>N-ERGY Tonus </a:t>
            </a:r>
            <a:r>
              <a:rPr lang="fr-FR" sz="1000" dirty="0"/>
              <a:t>3L/ha </a:t>
            </a:r>
            <a:r>
              <a:rPr lang="pl-PL" sz="1000" dirty="0"/>
              <a:t>w fazie </a:t>
            </a:r>
            <a:r>
              <a:rPr lang="fr-FR" sz="1000" dirty="0"/>
              <a:t>4-6 </a:t>
            </a:r>
            <a:r>
              <a:rPr lang="pl-PL" sz="1000" dirty="0"/>
              <a:t>liści</a:t>
            </a:r>
            <a:r>
              <a:rPr lang="fr-FR" sz="1000" dirty="0"/>
              <a:t> </a:t>
            </a:r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dirty="0"/>
              <a:t>Próby prasowe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sz="1200" dirty="0"/>
              <a:t>Oprysk </a:t>
            </a:r>
            <a:r>
              <a:rPr lang="pl-PL" sz="1200" dirty="0" err="1"/>
              <a:t>dolistny</a:t>
            </a:r>
            <a:endParaRPr lang="fr-FR" sz="12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28"/>
          </p:nvPr>
        </p:nvSpPr>
        <p:spPr>
          <a:xfrm>
            <a:off x="326550" y="2519106"/>
            <a:ext cx="988554" cy="256499"/>
          </a:xfrm>
        </p:spPr>
        <p:txBody>
          <a:bodyPr/>
          <a:lstStyle/>
          <a:p>
            <a:r>
              <a:rPr lang="pl-PL" sz="1050" dirty="0"/>
              <a:t>Czarna ziemia</a:t>
            </a:r>
            <a:endParaRPr lang="fr-FR" sz="105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467241" y="1903359"/>
            <a:ext cx="866259" cy="256499"/>
          </a:xfrm>
        </p:spPr>
        <p:txBody>
          <a:bodyPr/>
          <a:lstStyle/>
          <a:p>
            <a:r>
              <a:rPr lang="fr-FR" sz="1050" dirty="0"/>
              <a:t>RGT </a:t>
            </a:r>
            <a:r>
              <a:rPr lang="fr-FR" sz="1050" dirty="0" err="1"/>
              <a:t>Mexini</a:t>
            </a:r>
            <a:endParaRPr lang="fr-FR" sz="1050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fr-FR" dirty="0"/>
              <a:t>2019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35"/>
          </p:nvPr>
        </p:nvSpPr>
        <p:spPr>
          <a:xfrm>
            <a:off x="4969257" y="991980"/>
            <a:ext cx="4885517" cy="315119"/>
          </a:xfrm>
        </p:spPr>
        <p:txBody>
          <a:bodyPr/>
          <a:lstStyle/>
          <a:p>
            <a:r>
              <a:rPr lang="pl-PL" sz="2000" b="1" dirty="0"/>
              <a:t>POPRAWA WYDAJNOŚCI</a:t>
            </a:r>
            <a:endParaRPr lang="fr-FR" sz="2000" b="1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454246" y="1556853"/>
            <a:ext cx="866259" cy="256499"/>
          </a:xfrm>
        </p:spPr>
        <p:txBody>
          <a:bodyPr/>
          <a:lstStyle/>
          <a:p>
            <a:r>
              <a:rPr lang="pl-PL" sz="1050" dirty="0"/>
              <a:t>kukurydza</a:t>
            </a:r>
            <a:endParaRPr lang="fr-FR" sz="1050" dirty="0"/>
          </a:p>
        </p:txBody>
      </p:sp>
      <p:sp>
        <p:nvSpPr>
          <p:cNvPr id="2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872722" y="2209438"/>
            <a:ext cx="866259" cy="256499"/>
          </a:xfrm>
        </p:spPr>
        <p:txBody>
          <a:bodyPr/>
          <a:lstStyle/>
          <a:p>
            <a:r>
              <a:rPr lang="pl-PL" sz="1050" dirty="0"/>
              <a:t>Kukurydza</a:t>
            </a:r>
            <a:endParaRPr lang="fr-FR" sz="1050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463" y="1575680"/>
            <a:ext cx="7782175" cy="4585521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4488404" y="3656920"/>
            <a:ext cx="1184563" cy="3969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005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979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fr-FR" sz="1979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ontrol</a:t>
            </a:r>
            <a:r>
              <a:rPr kumimoji="0" lang="pl-PL" sz="197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endParaRPr kumimoji="0" lang="fr-FR" sz="197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7582907" y="3577233"/>
            <a:ext cx="1383107" cy="363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005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759" dirty="0" err="1">
                <a:solidFill>
                  <a:prstClr val="black"/>
                </a:solidFill>
                <a:latin typeface="Calibri"/>
              </a:rPr>
              <a:t>Energoplant</a:t>
            </a:r>
            <a:endParaRPr kumimoji="0" lang="fr-FR" sz="175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2599313" y="6135117"/>
            <a:ext cx="7740477" cy="678387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lvl1pPr algn="l" defTabSz="7996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4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7996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1" dirty="0" err="1">
                <a:solidFill>
                  <a:prstClr val="black"/>
                </a:solidFill>
                <a:latin typeface="Calibri Light" panose="020F0302020204030204"/>
              </a:rPr>
              <a:t>Energoplant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7996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Etap kwitnienia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0DFC3C8-4821-085F-3844-D87DD360F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189" y="-10848"/>
            <a:ext cx="5887272" cy="914528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C60D33E-B7C2-913A-7A31-A83D2D5366D3}"/>
              </a:ext>
            </a:extLst>
          </p:cNvPr>
          <p:cNvSpPr txBox="1"/>
          <p:nvPr/>
        </p:nvSpPr>
        <p:spPr>
          <a:xfrm>
            <a:off x="3282272" y="949484"/>
            <a:ext cx="86625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0C670FE-FB3B-E3F7-7D3E-B3C834A3B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844" y="780468"/>
            <a:ext cx="2389248" cy="6782382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EC1F729-292E-36F9-AE88-F2687D994377}"/>
              </a:ext>
            </a:extLst>
          </p:cNvPr>
          <p:cNvSpPr txBox="1"/>
          <p:nvPr/>
        </p:nvSpPr>
        <p:spPr>
          <a:xfrm>
            <a:off x="-17844" y="949484"/>
            <a:ext cx="2376664" cy="6613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Doświadczenie 2019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Oprysk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dolistny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Roślina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Kukurydza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Odmiana: RGT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Mexini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Przedplon: Słonecznik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Gleba: czarnoziem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Wykonany przez: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Producent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Miejsce: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Francja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 doświadczeń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Próba blokowa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Protokół: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Wysiew: 30/04/2019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Gęstość siewu:86000 nasion/ha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Zbiór: 03/10/2019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Nawożenie: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kg/ha  18-26-0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kg/ha  KCL 60%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kg/ha  mocznika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kg/ha 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Nexen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46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Kontrola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Energoplant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3L/ha w fazie 5 liści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945B86C-56B9-8907-BD32-427554900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362117" cy="82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09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Agronutrition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40- Landes (France)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 sz="900" dirty="0" err="1"/>
              <a:t>Seeding</a:t>
            </a:r>
            <a:r>
              <a:rPr lang="fr-FR" sz="900" dirty="0"/>
              <a:t> : 34/04/2019</a:t>
            </a:r>
          </a:p>
          <a:p>
            <a:r>
              <a:rPr lang="fr-FR" sz="900" dirty="0" err="1"/>
              <a:t>Seeding</a:t>
            </a:r>
            <a:r>
              <a:rPr lang="fr-FR" sz="900" dirty="0"/>
              <a:t> </a:t>
            </a:r>
            <a:r>
              <a:rPr lang="fr-FR" sz="900" dirty="0" err="1"/>
              <a:t>density</a:t>
            </a:r>
            <a:r>
              <a:rPr lang="fr-FR" sz="900" dirty="0"/>
              <a:t> : 86000 grains/ha</a:t>
            </a:r>
          </a:p>
          <a:p>
            <a:r>
              <a:rPr lang="fr-FR" sz="900" dirty="0" err="1"/>
              <a:t>Harvest</a:t>
            </a:r>
            <a:r>
              <a:rPr lang="fr-FR" sz="900" dirty="0"/>
              <a:t> : 03/10/2019</a:t>
            </a:r>
          </a:p>
          <a:p>
            <a:endParaRPr lang="fr-FR" dirty="0"/>
          </a:p>
          <a:p>
            <a:r>
              <a:rPr lang="fr-FR" sz="1000" u="sng" dirty="0"/>
              <a:t>Fertilisation </a:t>
            </a:r>
            <a:r>
              <a:rPr lang="fr-FR" sz="1000" dirty="0"/>
              <a:t>: 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150 Kg/ha of 18-26-0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150 Kg/ha of KCL 60%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200 kg/ha of </a:t>
            </a:r>
            <a:r>
              <a:rPr lang="fr-FR" sz="1100" dirty="0" err="1"/>
              <a:t>urea</a:t>
            </a:r>
            <a:r>
              <a:rPr lang="fr-FR" sz="1100" dirty="0"/>
              <a:t> </a:t>
            </a:r>
          </a:p>
          <a:p>
            <a:pPr marL="170936" indent="-170936">
              <a:buFontTx/>
              <a:buChar char="-"/>
            </a:pPr>
            <a:r>
              <a:rPr lang="fr-FR" sz="1100" dirty="0"/>
              <a:t>200 Kg/ha of Nexen 46</a:t>
            </a:r>
          </a:p>
          <a:p>
            <a:endParaRPr lang="fr-FR" sz="105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fr-FR" sz="1000" b="1" dirty="0"/>
              <a:t>Control</a:t>
            </a:r>
          </a:p>
          <a:p>
            <a:endParaRPr lang="fr-FR" sz="1000" dirty="0"/>
          </a:p>
          <a:p>
            <a:pPr marL="170936" indent="-170936">
              <a:buFont typeface="Wingdings" panose="05000000000000000000" pitchFamily="2" charset="2"/>
              <a:buChar char="§"/>
            </a:pPr>
            <a:r>
              <a:rPr lang="fr-FR" sz="1000" b="1" dirty="0"/>
              <a:t>N-ERGY Tonus </a:t>
            </a:r>
            <a:r>
              <a:rPr lang="fr-FR" sz="1000" dirty="0"/>
              <a:t>3L/ha at stage 4-6 </a:t>
            </a:r>
            <a:r>
              <a:rPr lang="fr-FR" sz="1000" dirty="0" err="1"/>
              <a:t>leaves</a:t>
            </a:r>
            <a:r>
              <a:rPr lang="fr-FR" sz="1000" dirty="0"/>
              <a:t> </a:t>
            </a:r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  <a:p>
            <a:pPr marL="170936" indent="-170936">
              <a:buFontTx/>
              <a:buChar char="-"/>
            </a:pPr>
            <a:endParaRPr lang="fr-FR" b="1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 err="1"/>
              <a:t>Strip</a:t>
            </a:r>
            <a:r>
              <a:rPr lang="fr-FR" dirty="0"/>
              <a:t> trials 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sz="1200" dirty="0"/>
              <a:t>Oprysk </a:t>
            </a:r>
            <a:r>
              <a:rPr lang="pl-PL" sz="1200" dirty="0" err="1"/>
              <a:t>dolistny</a:t>
            </a:r>
            <a:endParaRPr lang="fr-FR" sz="12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28"/>
          </p:nvPr>
        </p:nvSpPr>
        <p:spPr>
          <a:xfrm>
            <a:off x="326550" y="2519106"/>
            <a:ext cx="988554" cy="256499"/>
          </a:xfrm>
        </p:spPr>
        <p:txBody>
          <a:bodyPr/>
          <a:lstStyle/>
          <a:p>
            <a:r>
              <a:rPr lang="pl-PL" sz="1050" dirty="0"/>
              <a:t>Czarna ziemia</a:t>
            </a:r>
            <a:endParaRPr lang="fr-FR" sz="105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467241" y="1903359"/>
            <a:ext cx="866259" cy="256499"/>
          </a:xfrm>
        </p:spPr>
        <p:txBody>
          <a:bodyPr/>
          <a:lstStyle/>
          <a:p>
            <a:r>
              <a:rPr lang="fr-FR" sz="1050" dirty="0"/>
              <a:t>RGT </a:t>
            </a:r>
            <a:r>
              <a:rPr lang="fr-FR" sz="1050" dirty="0" err="1"/>
              <a:t>Mexini</a:t>
            </a:r>
            <a:endParaRPr lang="fr-FR" sz="1050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fr-FR" dirty="0"/>
              <a:t>2019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35"/>
          </p:nvPr>
        </p:nvSpPr>
        <p:spPr>
          <a:xfrm>
            <a:off x="4026794" y="888770"/>
            <a:ext cx="4885517" cy="315119"/>
          </a:xfrm>
        </p:spPr>
        <p:txBody>
          <a:bodyPr/>
          <a:lstStyle/>
          <a:p>
            <a:r>
              <a:rPr lang="fr-FR" sz="2000" dirty="0"/>
              <a:t>YIELD IMPROVEMENT</a:t>
            </a:r>
          </a:p>
        </p:txBody>
      </p:sp>
      <p:sp>
        <p:nvSpPr>
          <p:cNvPr id="22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454246" y="1556853"/>
            <a:ext cx="866259" cy="256499"/>
          </a:xfrm>
        </p:spPr>
        <p:txBody>
          <a:bodyPr/>
          <a:lstStyle/>
          <a:p>
            <a:r>
              <a:rPr lang="pl-PL" sz="1050" dirty="0"/>
              <a:t>KUKURYDZA</a:t>
            </a:r>
            <a:endParaRPr lang="fr-FR" sz="1050" dirty="0"/>
          </a:p>
        </p:txBody>
      </p:sp>
      <p:sp>
        <p:nvSpPr>
          <p:cNvPr id="23" name="Espace réservé du texte 2"/>
          <p:cNvSpPr>
            <a:spLocks noGrp="1"/>
          </p:cNvSpPr>
          <p:nvPr>
            <p:ph type="body" sz="quarter" idx="29"/>
          </p:nvPr>
        </p:nvSpPr>
        <p:spPr>
          <a:xfrm>
            <a:off x="872722" y="2209438"/>
            <a:ext cx="866259" cy="256499"/>
          </a:xfrm>
        </p:spPr>
        <p:txBody>
          <a:bodyPr/>
          <a:lstStyle/>
          <a:p>
            <a:r>
              <a:rPr lang="fr-FR" sz="1050" dirty="0" err="1"/>
              <a:t>Sunflower</a:t>
            </a:r>
            <a:endParaRPr lang="fr-FR" sz="1050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863" y="881270"/>
            <a:ext cx="5512472" cy="282219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701" y="3850910"/>
            <a:ext cx="5512472" cy="3238918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4693108" y="2031608"/>
            <a:ext cx="959395" cy="3375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1005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595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fr-FR" sz="1595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ontrol</a:t>
            </a:r>
            <a:r>
              <a:rPr kumimoji="0" lang="pl-PL" sz="159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endParaRPr kumimoji="0" lang="fr-FR" sz="15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460115" y="5187842"/>
            <a:ext cx="1350255" cy="3375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1005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595" b="1" dirty="0" err="1">
                <a:solidFill>
                  <a:prstClr val="black"/>
                </a:solidFill>
                <a:latin typeface="Calibri"/>
              </a:rPr>
              <a:t>Energoplant</a:t>
            </a:r>
            <a:endParaRPr kumimoji="0" lang="fr-FR" sz="159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8094836" y="2000723"/>
            <a:ext cx="3661504" cy="73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39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94" b="1" dirty="0">
                <a:solidFill>
                  <a:srgbClr val="FF0000"/>
                </a:solidFill>
                <a:latin typeface="Gill Sans MT"/>
              </a:rPr>
              <a:t>Średnio </a:t>
            </a:r>
            <a:endParaRPr kumimoji="0" lang="fr-FR" sz="2094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l" defTabSz="1039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94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460 </a:t>
            </a:r>
            <a:r>
              <a:rPr lang="pl-PL" sz="2094" b="1" dirty="0">
                <a:solidFill>
                  <a:srgbClr val="FF0000"/>
                </a:solidFill>
                <a:latin typeface="Gill Sans MT"/>
              </a:rPr>
              <a:t>ziaren</a:t>
            </a:r>
            <a:r>
              <a:rPr kumimoji="0" lang="fr-FR" sz="2094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/</a:t>
            </a:r>
            <a:r>
              <a:rPr kumimoji="0" lang="pl-PL" sz="2094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kolba</a:t>
            </a:r>
            <a:endParaRPr kumimoji="0" lang="fr-FR" sz="2094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8166630" y="5044908"/>
            <a:ext cx="3517916" cy="73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39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94" b="1" dirty="0">
                <a:solidFill>
                  <a:srgbClr val="00B050"/>
                </a:solidFill>
                <a:latin typeface="Gill Sans MT"/>
              </a:rPr>
              <a:t>Średnio</a:t>
            </a:r>
            <a:r>
              <a:rPr kumimoji="0" lang="fr-FR" sz="2094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</a:p>
          <a:p>
            <a:pPr marL="0" marR="0" lvl="0" indent="0" algn="l" defTabSz="1039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94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490 </a:t>
            </a:r>
            <a:r>
              <a:rPr lang="pl-PL" sz="2094" b="1" dirty="0">
                <a:solidFill>
                  <a:srgbClr val="00B050"/>
                </a:solidFill>
                <a:latin typeface="Gill Sans MT"/>
              </a:rPr>
              <a:t>ziaren</a:t>
            </a:r>
            <a:r>
              <a:rPr kumimoji="0" lang="fr-FR" sz="2094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/</a:t>
            </a:r>
            <a:r>
              <a:rPr kumimoji="0" lang="pl-PL" sz="2094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kolba</a:t>
            </a:r>
            <a:endParaRPr kumimoji="0" lang="fr-FR" sz="2094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re 1"/>
          <p:cNvSpPr txBox="1">
            <a:spLocks/>
          </p:cNvSpPr>
          <p:nvPr/>
        </p:nvSpPr>
        <p:spPr>
          <a:xfrm>
            <a:off x="2380630" y="3591518"/>
            <a:ext cx="5584352" cy="711057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>
            <a:lvl1pPr algn="l" defTabSz="7996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4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7996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589" b="1" dirty="0" err="1">
                <a:solidFill>
                  <a:prstClr val="black"/>
                </a:solidFill>
                <a:latin typeface="Calibri Light" panose="020F0302020204030204"/>
              </a:rPr>
              <a:t>Energoplant</a:t>
            </a:r>
            <a:r>
              <a:rPr kumimoji="0" lang="fr-FR" sz="358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</a:p>
          <a:p>
            <a:pPr marL="0" marR="0" lvl="0" indent="0" algn="ctr" defTabSz="7996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589" dirty="0">
                <a:solidFill>
                  <a:prstClr val="black"/>
                </a:solidFill>
                <a:latin typeface="Calibri Light" panose="020F0302020204030204"/>
              </a:rPr>
              <a:t>p</a:t>
            </a:r>
            <a:r>
              <a:rPr kumimoji="0" lang="pl-PL" sz="3589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rzed</a:t>
            </a:r>
            <a:r>
              <a:rPr kumimoji="0" lang="pl-PL" sz="358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zbiorem</a:t>
            </a:r>
            <a:endParaRPr kumimoji="0" lang="fr-FR" sz="358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8F5F8E9-9E01-18EF-205B-525670146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037" y="-5811"/>
            <a:ext cx="5887272" cy="91452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74DC757-455C-0524-A824-D67768530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844" y="780468"/>
            <a:ext cx="2389248" cy="678238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C75405B-06CA-4B8D-B5AD-E80D761317D6}"/>
              </a:ext>
            </a:extLst>
          </p:cNvPr>
          <p:cNvSpPr txBox="1"/>
          <p:nvPr/>
        </p:nvSpPr>
        <p:spPr>
          <a:xfrm>
            <a:off x="96869" y="881271"/>
            <a:ext cx="2175260" cy="6681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Doświadczenie 2019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Oprysk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dolistny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Roślina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Kukurydza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Odmiana: RGT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Mexini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Przedplon: Słonecznik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Gleba: czarnoziem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Wykonany przez: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Producent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Miejsce: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Francja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 doświadczeń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Próba blokowa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Protokół: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Wysiew: 30/04/2019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Gęstość siewu:86000 nasion/ha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Zbiór: 03/10/2019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Nawożenie: 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kg/ha  18-26-0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 kg/ha  KCL 60%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kg/ha  mocznika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kg/ha 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Nexen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46</a:t>
            </a: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Kontrola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21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Energoplant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3L/ha w fazie 5 liści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87CE46B-08D6-AED7-6C8E-36C5ED37CA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362117" cy="82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91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4FFBD-18A6-6EA1-AE07-B3B871B12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ZoneTexte 77">
            <a:extLst>
              <a:ext uri="{FF2B5EF4-FFF2-40B4-BE49-F238E27FC236}">
                <a16:creationId xmlns:a16="http://schemas.microsoft.com/office/drawing/2014/main" id="{0B91B728-6238-0EF0-6B68-0E547B666625}"/>
              </a:ext>
            </a:extLst>
          </p:cNvPr>
          <p:cNvSpPr txBox="1"/>
          <p:nvPr/>
        </p:nvSpPr>
        <p:spPr>
          <a:xfrm>
            <a:off x="5576287" y="6269818"/>
            <a:ext cx="3376932" cy="24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9643"/>
            <a:r>
              <a:rPr lang="pl-PL" sz="962" b="1" dirty="0">
                <a:solidFill>
                  <a:prstClr val="white"/>
                </a:solidFill>
                <a:latin typeface="Proxima Nova Rg" panose="02000506030000020004" pitchFamily="2" charset="0"/>
              </a:rPr>
              <a:t>ZWIĘKSZ STĘŻENIE CUKRU I AMINOKWASÓW</a:t>
            </a:r>
            <a:endParaRPr lang="fr-FR" sz="962" b="1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F2F240-7A3F-FBA2-710C-0D69CF043D03}"/>
              </a:ext>
            </a:extLst>
          </p:cNvPr>
          <p:cNvSpPr/>
          <p:nvPr/>
        </p:nvSpPr>
        <p:spPr>
          <a:xfrm>
            <a:off x="3401346" y="5097335"/>
            <a:ext cx="319160" cy="74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9643"/>
            <a:endParaRPr lang="es-ES" sz="1181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D264E4A-C97F-D650-22EF-0B9FB3D5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64" y="265535"/>
            <a:ext cx="2121642" cy="628915"/>
          </a:xfrm>
          <a:prstGeom prst="rect">
            <a:avLst/>
          </a:prstGeom>
        </p:spPr>
      </p:pic>
      <p:pic>
        <p:nvPicPr>
          <p:cNvPr id="93" name="Image 92">
            <a:extLst>
              <a:ext uri="{FF2B5EF4-FFF2-40B4-BE49-F238E27FC236}">
                <a16:creationId xmlns:a16="http://schemas.microsoft.com/office/drawing/2014/main" id="{F8240146-B915-720C-ADC7-246932C6D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708" y="5713570"/>
            <a:ext cx="2585454" cy="1849280"/>
          </a:xfrm>
          <a:prstGeom prst="rect">
            <a:avLst/>
          </a:prstGeom>
        </p:spPr>
      </p:pic>
      <p:sp>
        <p:nvSpPr>
          <p:cNvPr id="99" name="Espace réservé du contenu 2">
            <a:extLst>
              <a:ext uri="{FF2B5EF4-FFF2-40B4-BE49-F238E27FC236}">
                <a16:creationId xmlns:a16="http://schemas.microsoft.com/office/drawing/2014/main" id="{2E9DDF7D-57A2-8BAF-C0DE-FCB3588BFC85}"/>
              </a:ext>
            </a:extLst>
          </p:cNvPr>
          <p:cNvSpPr txBox="1">
            <a:spLocks/>
          </p:cNvSpPr>
          <p:nvPr/>
        </p:nvSpPr>
        <p:spPr>
          <a:xfrm>
            <a:off x="4001972" y="1080951"/>
            <a:ext cx="3015248" cy="382156"/>
          </a:xfrm>
          <a:prstGeom prst="rect">
            <a:avLst/>
          </a:prstGeom>
          <a:noFill/>
          <a:ln>
            <a:noFill/>
          </a:ln>
        </p:spPr>
        <p:txBody>
          <a:bodyPr vert="horz" lIns="104205" tIns="52103" rIns="104205" bIns="52103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2BC48147-7CEF-3BD9-A97E-FCC60B3CB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4523"/>
            <a:ext cx="65" cy="24815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4283" rIns="0" bIns="-14283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36533403-CE14-10E4-8AFC-54C543439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044" y="134635"/>
            <a:ext cx="5887272" cy="914528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DF125971-ACB1-49D4-EAEB-C7F187B31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6105" y="1663835"/>
            <a:ext cx="6725704" cy="5350165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42A28C27-A95F-8736-05EF-DCCD126A64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2590"/>
            <a:ext cx="2362117" cy="82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20347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randes_cul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25819</TotalTime>
  <Words>3119</Words>
  <Application>Microsoft Office PowerPoint</Application>
  <PresentationFormat>Niestandardowy</PresentationFormat>
  <Paragraphs>628</Paragraphs>
  <Slides>22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22</vt:i4>
      </vt:variant>
    </vt:vector>
  </HeadingPairs>
  <TitlesOfParts>
    <vt:vector size="36" baseType="lpstr">
      <vt:lpstr>Arial</vt:lpstr>
      <vt:lpstr>Barmeno Regular</vt:lpstr>
      <vt:lpstr>Barmeno-Regular</vt:lpstr>
      <vt:lpstr>Calibri</vt:lpstr>
      <vt:lpstr>Calibri Light</vt:lpstr>
      <vt:lpstr>Gill Sans MT</vt:lpstr>
      <vt:lpstr>Myriad Pro</vt:lpstr>
      <vt:lpstr>Proxima Nova Alt Bd</vt:lpstr>
      <vt:lpstr>Proxima Nova Rg</vt:lpstr>
      <vt:lpstr>Wingdings</vt:lpstr>
      <vt:lpstr>1_Thème Office</vt:lpstr>
      <vt:lpstr>5_Thème Office</vt:lpstr>
      <vt:lpstr>Grandes_cultures</vt:lpstr>
      <vt:lpstr>Thème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Agronutrition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Guillaume Laurendeau</dc:creator>
  <cp:lastModifiedBy>Marcin Kosmal</cp:lastModifiedBy>
  <cp:revision>1935</cp:revision>
  <cp:lastPrinted>2024-10-11T07:55:24Z</cp:lastPrinted>
  <dcterms:created xsi:type="dcterms:W3CDTF">2015-11-01T20:02:56Z</dcterms:created>
  <dcterms:modified xsi:type="dcterms:W3CDTF">2025-02-19T10:22:14Z</dcterms:modified>
</cp:coreProperties>
</file>