
<file path=[Content_Types].xml><?xml version="1.0" encoding="utf-8"?>
<Types xmlns="http://schemas.openxmlformats.org/package/2006/content-types">
  <Default Extension="emf" ContentType="image/x-emf"/>
  <Default Extension="jpeg" ContentType="image/jpeg"/>
  <Default Extension="jpg" ContentType="image/pn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media/image19.jpg" ContentType="image/tiff"/>
  <Override PartName="/ppt/media/image20.jpg" ContentType="image/tiff"/>
  <Override PartName="/ppt/media/image21.jpg" ContentType="image/tiff"/>
  <Override PartName="/ppt/media/image22.jpg" ContentType="image/tiff"/>
  <Override PartName="/ppt/media/image23.jpg" ContentType="image/tiff"/>
  <Override PartName="/ppt/media/image24.jpg" ContentType="image/tiff"/>
  <Override PartName="/ppt/media/image25.jpg" ContentType="image/tiff"/>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2"/>
  </p:notesMasterIdLst>
  <p:sldIdLst>
    <p:sldId id="369" r:id="rId3"/>
    <p:sldId id="728" r:id="rId4"/>
    <p:sldId id="729" r:id="rId5"/>
    <p:sldId id="730" r:id="rId6"/>
    <p:sldId id="734" r:id="rId7"/>
    <p:sldId id="731" r:id="rId8"/>
    <p:sldId id="733" r:id="rId9"/>
    <p:sldId id="735" r:id="rId10"/>
    <p:sldId id="736"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mpte Microsoft" initials="CM" lastIdx="2" clrIdx="0">
    <p:extLst>
      <p:ext uri="{19B8F6BF-5375-455C-9EA6-DF929625EA0E}">
        <p15:presenceInfo xmlns:p15="http://schemas.microsoft.com/office/powerpoint/2012/main" userId="ad04c6518330482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D90"/>
    <a:srgbClr val="006633"/>
    <a:srgbClr val="0065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0" autoAdjust="0"/>
    <p:restoredTop sz="94660"/>
  </p:normalViewPr>
  <p:slideViewPr>
    <p:cSldViewPr snapToGrid="0">
      <p:cViewPr varScale="1">
        <p:scale>
          <a:sx n="111" d="100"/>
          <a:sy n="111" d="100"/>
        </p:scale>
        <p:origin x="4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commentAuthors" Target="commen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1-12T10:00:42.397" idx="1">
    <p:pos x="10" y="10"/>
    <p:text>Traduction des images :</p:text>
    <p:extLst>
      <p:ext uri="{C676402C-5697-4E1C-873F-D02D1690AC5C}">
        <p15:threadingInfo xmlns:p15="http://schemas.microsoft.com/office/powerpoint/2012/main" timeZoneBias="-60"/>
      </p:ext>
    </p:extLst>
  </p:cm>
  <p:cm authorId="1" dt="2020-11-12T10:01:03.809" idx="2">
    <p:pos x="10" y="146"/>
    <p:text>Wetting    Humectant     Adhesive</p:text>
    <p:extLst>
      <p:ext uri="{C676402C-5697-4E1C-873F-D02D1690AC5C}">
        <p15:threadingInfo xmlns:p15="http://schemas.microsoft.com/office/powerpoint/2012/main" timeZoneBias="-60">
          <p15:parentCm authorId="1" idx="1"/>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4A94FB-E0DA-4176-9FF7-B2F2AD57F8B4}" type="datetimeFigureOut">
              <a:rPr lang="es-ES" smtClean="0"/>
              <a:t>12/11/2024</a:t>
            </a:fld>
            <a:endParaRPr lang="es-E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s-E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16A0AA-E6D1-412C-A317-B1F9D0925E6E}" type="slidenum">
              <a:rPr lang="es-ES" smtClean="0"/>
              <a:t>‹#›</a:t>
            </a:fld>
            <a:endParaRPr lang="es-ES"/>
          </a:p>
        </p:txBody>
      </p:sp>
    </p:spTree>
    <p:extLst>
      <p:ext uri="{BB962C8B-B14F-4D97-AF65-F5344CB8AC3E}">
        <p14:creationId xmlns:p14="http://schemas.microsoft.com/office/powerpoint/2010/main" val="648530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xfrm>
            <a:off x="2376488" y="646113"/>
            <a:ext cx="5749925" cy="3235325"/>
          </a:xfrm>
          <a:prstGeom prst="rect">
            <a:avLst/>
          </a:prstGeom>
          <a:ln/>
        </p:spPr>
      </p:sp>
      <p:sp>
        <p:nvSpPr>
          <p:cNvPr id="19459" name="Rectangle 3"/>
          <p:cNvSpPr>
            <a:spLocks noGrp="1" noChangeArrowheads="1"/>
          </p:cNvSpPr>
          <p:nvPr>
            <p:ph type="body" idx="1"/>
          </p:nvPr>
        </p:nvSpPr>
        <p:spPr>
          <a:xfrm>
            <a:off x="1049665" y="4097180"/>
            <a:ext cx="8402201" cy="3881971"/>
          </a:xfrm>
          <a:prstGeom prst="rect">
            <a:avLst/>
          </a:prstGeom>
          <a:noFill/>
          <a:ln/>
        </p:spPr>
        <p:txBody>
          <a:bodyPr lIns="94778" tIns="47388" rIns="94778" bIns="47388"/>
          <a:lstStyle/>
          <a:p>
            <a:endParaRPr lang="fr-FR" dirty="0">
              <a:latin typeface="Arial" charset="0"/>
            </a:endParaRPr>
          </a:p>
        </p:txBody>
      </p:sp>
    </p:spTree>
    <p:extLst>
      <p:ext uri="{BB962C8B-B14F-4D97-AF65-F5344CB8AC3E}">
        <p14:creationId xmlns:p14="http://schemas.microsoft.com/office/powerpoint/2010/main" val="31440677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6.emf"/><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sp>
        <p:nvSpPr>
          <p:cNvPr id="8" name="Espace réservé du titre 9"/>
          <p:cNvSpPr>
            <a:spLocks noGrp="1"/>
          </p:cNvSpPr>
          <p:nvPr>
            <p:ph type="title"/>
          </p:nvPr>
        </p:nvSpPr>
        <p:spPr>
          <a:xfrm>
            <a:off x="3021643" y="154829"/>
            <a:ext cx="9170360" cy="1143000"/>
          </a:xfrm>
          <a:prstGeom prst="rect">
            <a:avLst/>
          </a:prstGeom>
        </p:spPr>
        <p:txBody>
          <a:bodyPr vert="horz" lIns="104131" tIns="52066" rIns="104131" bIns="52066" rtlCol="0" anchor="ctr">
            <a:normAutofit/>
          </a:bodyPr>
          <a:lstStyle/>
          <a:p>
            <a:r>
              <a:rPr lang="fr-FR" dirty="0"/>
              <a:t>Cliquez et modifiez le titre</a:t>
            </a:r>
          </a:p>
        </p:txBody>
      </p:sp>
      <p:sp>
        <p:nvSpPr>
          <p:cNvPr id="10" name="Espace réservé du contenu 9"/>
          <p:cNvSpPr>
            <a:spLocks noGrp="1"/>
          </p:cNvSpPr>
          <p:nvPr>
            <p:ph sz="quarter" idx="10"/>
          </p:nvPr>
        </p:nvSpPr>
        <p:spPr>
          <a:xfrm>
            <a:off x="3009195" y="1689089"/>
            <a:ext cx="8909505" cy="4968583"/>
          </a:xfrm>
          <a:prstGeom prst="rect">
            <a:avLst/>
          </a:prstGeom>
        </p:spPr>
        <p:txBody>
          <a:bodyPr vert="horz" lIns="104131" tIns="52066" rIns="104131" bIns="52066"/>
          <a:lstStyle>
            <a:lvl1pPr marL="0" indent="0">
              <a:buFontTx/>
              <a:buNone/>
              <a:defRPr sz="2449" b="1" i="0">
                <a:latin typeface="Myriad Pro"/>
                <a:cs typeface="Myriad Pro"/>
              </a:defRPr>
            </a:lvl1pPr>
            <a:lvl2pPr marL="472238" indent="0">
              <a:buFontTx/>
              <a:buNone/>
              <a:defRPr sz="2086" b="0" i="0">
                <a:latin typeface="Myriad Pro"/>
                <a:cs typeface="Myriad Pro"/>
              </a:defRPr>
            </a:lvl2pPr>
            <a:lvl3pPr marL="944473" indent="0">
              <a:buFontTx/>
              <a:buNone/>
              <a:defRPr sz="1905" b="0" i="0">
                <a:latin typeface="Myriad Pro"/>
                <a:cs typeface="Myriad Pro"/>
              </a:defRPr>
            </a:lvl3pPr>
            <a:lvl4pPr marL="1416713" indent="0">
              <a:buFontTx/>
              <a:buNone/>
              <a:defRPr sz="1633" b="0" i="0">
                <a:latin typeface="Myriad Pro"/>
                <a:cs typeface="Myriad Pro"/>
              </a:defRPr>
            </a:lvl4pPr>
            <a:lvl5pPr marL="1888949" indent="0">
              <a:buFontTx/>
              <a:buNone/>
              <a:defRPr sz="1633" b="0" i="0">
                <a:latin typeface="Myriad Pro"/>
                <a:cs typeface="Myriad Pro"/>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3"/>
          <p:cNvSpPr/>
          <p:nvPr userDrawn="1"/>
        </p:nvSpPr>
        <p:spPr>
          <a:xfrm>
            <a:off x="120729" y="1297829"/>
            <a:ext cx="2716033" cy="5456694"/>
          </a:xfrm>
          <a:prstGeom prst="rect">
            <a:avLst/>
          </a:prstGeom>
          <a:solidFill>
            <a:srgbClr val="005A7D"/>
          </a:solidFill>
          <a:ln>
            <a:noFill/>
          </a:ln>
          <a:effectLst/>
        </p:spPr>
        <p:style>
          <a:lnRef idx="1">
            <a:schemeClr val="accent1"/>
          </a:lnRef>
          <a:fillRef idx="3">
            <a:schemeClr val="accent1"/>
          </a:fillRef>
          <a:effectRef idx="2">
            <a:schemeClr val="accent1"/>
          </a:effectRef>
          <a:fontRef idx="minor">
            <a:schemeClr val="lt1"/>
          </a:fontRef>
        </p:style>
        <p:txBody>
          <a:bodyPr lIns="82832" tIns="41416" rIns="82832" bIns="41416" rtlCol="0" anchor="ctr"/>
          <a:lstStyle/>
          <a:p>
            <a:pPr algn="ctr"/>
            <a:endParaRPr lang="fr-FR" sz="1633" dirty="0"/>
          </a:p>
        </p:txBody>
      </p:sp>
      <p:pic>
        <p:nvPicPr>
          <p:cNvPr id="3" name="Image 2" descr="logo-precision-blanc.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3387" y="1859984"/>
            <a:ext cx="1897565" cy="2685512"/>
          </a:xfrm>
          <a:prstGeom prst="rect">
            <a:avLst/>
          </a:prstGeom>
        </p:spPr>
      </p:pic>
    </p:spTree>
    <p:extLst>
      <p:ext uri="{BB962C8B-B14F-4D97-AF65-F5344CB8AC3E}">
        <p14:creationId xmlns:p14="http://schemas.microsoft.com/office/powerpoint/2010/main" val="3625463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2" name="Rectangle 1"/>
          <p:cNvSpPr/>
          <p:nvPr userDrawn="1"/>
        </p:nvSpPr>
        <p:spPr>
          <a:xfrm>
            <a:off x="120729" y="1325217"/>
            <a:ext cx="2716033" cy="5429306"/>
          </a:xfrm>
          <a:prstGeom prst="rect">
            <a:avLst/>
          </a:prstGeom>
          <a:solidFill>
            <a:srgbClr val="005A7D"/>
          </a:solidFill>
          <a:ln>
            <a:noFill/>
          </a:ln>
          <a:effectLst/>
        </p:spPr>
        <p:style>
          <a:lnRef idx="1">
            <a:schemeClr val="accent1"/>
          </a:lnRef>
          <a:fillRef idx="3">
            <a:schemeClr val="accent1"/>
          </a:fillRef>
          <a:effectRef idx="2">
            <a:schemeClr val="accent1"/>
          </a:effectRef>
          <a:fontRef idx="minor">
            <a:schemeClr val="lt1"/>
          </a:fontRef>
        </p:style>
        <p:txBody>
          <a:bodyPr lIns="82832" tIns="41416" rIns="82832" bIns="41416" rtlCol="0" anchor="ctr"/>
          <a:lstStyle/>
          <a:p>
            <a:pPr algn="ctr"/>
            <a:endParaRPr lang="fr-FR" sz="1633" dirty="0"/>
          </a:p>
        </p:txBody>
      </p:sp>
    </p:spTree>
    <p:extLst>
      <p:ext uri="{BB962C8B-B14F-4D97-AF65-F5344CB8AC3E}">
        <p14:creationId xmlns:p14="http://schemas.microsoft.com/office/powerpoint/2010/main" val="332348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6" name="Rectangle 5"/>
          <p:cNvSpPr/>
          <p:nvPr userDrawn="1"/>
        </p:nvSpPr>
        <p:spPr>
          <a:xfrm>
            <a:off x="120729" y="1546037"/>
            <a:ext cx="2716034" cy="5208485"/>
          </a:xfrm>
          <a:prstGeom prst="rect">
            <a:avLst/>
          </a:prstGeom>
          <a:solidFill>
            <a:srgbClr val="599A75"/>
          </a:solidFill>
          <a:ln>
            <a:noFill/>
          </a:ln>
          <a:effectLst/>
        </p:spPr>
        <p:style>
          <a:lnRef idx="1">
            <a:schemeClr val="accent1"/>
          </a:lnRef>
          <a:fillRef idx="3">
            <a:schemeClr val="accent1"/>
          </a:fillRef>
          <a:effectRef idx="2">
            <a:schemeClr val="accent1"/>
          </a:effectRef>
          <a:fontRef idx="minor">
            <a:schemeClr val="lt1"/>
          </a:fontRef>
        </p:style>
        <p:txBody>
          <a:bodyPr lIns="82793" tIns="41396" rIns="82793" bIns="41396" rtlCol="0" anchor="ctr"/>
          <a:lstStyle/>
          <a:p>
            <a:pPr algn="ctr" fontAlgn="base">
              <a:spcBef>
                <a:spcPct val="0"/>
              </a:spcBef>
              <a:spcAft>
                <a:spcPct val="0"/>
              </a:spcAft>
            </a:pPr>
            <a:endParaRPr lang="fr-FR" sz="2267" b="1" dirty="0">
              <a:solidFill>
                <a:prstClr val="white"/>
              </a:solidFill>
            </a:endParaRPr>
          </a:p>
        </p:txBody>
      </p:sp>
    </p:spTree>
    <p:extLst>
      <p:ext uri="{BB962C8B-B14F-4D97-AF65-F5344CB8AC3E}">
        <p14:creationId xmlns:p14="http://schemas.microsoft.com/office/powerpoint/2010/main" val="3395846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2400"/>
          </a:p>
        </p:txBody>
      </p:sp>
      <p:pic>
        <p:nvPicPr>
          <p:cNvPr id="13" name="Image 12" descr="iStock_000026611540_Full.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227062" y="160423"/>
            <a:ext cx="11791172" cy="6505963"/>
          </a:xfrm>
          <a:prstGeom prst="rect">
            <a:avLst/>
          </a:prstGeom>
        </p:spPr>
      </p:pic>
      <p:sp>
        <p:nvSpPr>
          <p:cNvPr id="5" name="Rectangle 4"/>
          <p:cNvSpPr/>
          <p:nvPr userDrawn="1"/>
        </p:nvSpPr>
        <p:spPr>
          <a:xfrm>
            <a:off x="219500" y="5568849"/>
            <a:ext cx="11790237" cy="1117035"/>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2400"/>
          </a:p>
        </p:txBody>
      </p:sp>
      <p:pic>
        <p:nvPicPr>
          <p:cNvPr id="6" name="Image 5" descr="Nouveau Logo AGN.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28522" y="3836532"/>
            <a:ext cx="3416068" cy="1017425"/>
          </a:xfrm>
          <a:prstGeom prst="rect">
            <a:avLst/>
          </a:prstGeom>
        </p:spPr>
      </p:pic>
      <p:sp>
        <p:nvSpPr>
          <p:cNvPr id="9" name="ZoneTexte 8"/>
          <p:cNvSpPr txBox="1"/>
          <p:nvPr userDrawn="1"/>
        </p:nvSpPr>
        <p:spPr>
          <a:xfrm>
            <a:off x="1768713" y="5699714"/>
            <a:ext cx="8153617" cy="872098"/>
          </a:xfrm>
          <a:prstGeom prst="rect">
            <a:avLst/>
          </a:prstGeom>
          <a:noFill/>
        </p:spPr>
        <p:txBody>
          <a:bodyPr wrap="square" rtlCol="0">
            <a:spAutoFit/>
          </a:bodyPr>
          <a:lstStyle/>
          <a:p>
            <a:r>
              <a:rPr lang="fr-FR" sz="2667" b="1" dirty="0">
                <a:solidFill>
                  <a:schemeClr val="bg1"/>
                </a:solidFill>
                <a:latin typeface="Myriad Pro"/>
                <a:cs typeface="Myriad Pro"/>
              </a:rPr>
              <a:t>Expert en nutrition :</a:t>
            </a:r>
          </a:p>
          <a:p>
            <a:r>
              <a:rPr lang="fr-FR" sz="2400" dirty="0">
                <a:solidFill>
                  <a:schemeClr val="bg1"/>
                </a:solidFill>
                <a:latin typeface="Myriad Pro"/>
                <a:cs typeface="Myriad Pro"/>
              </a:rPr>
              <a:t>Sol, Semences et Plantes</a:t>
            </a:r>
            <a:endParaRPr lang="fr-FR" sz="1867" dirty="0">
              <a:solidFill>
                <a:schemeClr val="bg1"/>
              </a:solidFill>
              <a:latin typeface="Myriad Pro"/>
              <a:cs typeface="Myriad Pro"/>
            </a:endParaRPr>
          </a:p>
        </p:txBody>
      </p:sp>
      <p:sp>
        <p:nvSpPr>
          <p:cNvPr id="10" name="ZoneTexte 9"/>
          <p:cNvSpPr txBox="1"/>
          <p:nvPr userDrawn="1"/>
        </p:nvSpPr>
        <p:spPr>
          <a:xfrm>
            <a:off x="6302768" y="2097272"/>
            <a:ext cx="4657929" cy="1488997"/>
          </a:xfrm>
          <a:prstGeom prst="rect">
            <a:avLst/>
          </a:prstGeom>
          <a:noFill/>
        </p:spPr>
        <p:txBody>
          <a:bodyPr wrap="square" rtlCol="0">
            <a:spAutoFit/>
          </a:bodyPr>
          <a:lstStyle/>
          <a:p>
            <a:pPr>
              <a:lnSpc>
                <a:spcPct val="70000"/>
              </a:lnSpc>
            </a:pPr>
            <a:r>
              <a:rPr lang="fr-FR" sz="4267" b="1" spc="-160" dirty="0">
                <a:solidFill>
                  <a:schemeClr val="bg1"/>
                </a:solidFill>
                <a:latin typeface="Myriad Pro"/>
                <a:cs typeface="Myriad Pro"/>
              </a:rPr>
              <a:t>Révélons </a:t>
            </a:r>
          </a:p>
          <a:p>
            <a:pPr>
              <a:lnSpc>
                <a:spcPct val="70000"/>
              </a:lnSpc>
            </a:pPr>
            <a:r>
              <a:rPr lang="fr-FR" sz="2133" spc="-160" dirty="0">
                <a:solidFill>
                  <a:schemeClr val="bg1"/>
                </a:solidFill>
                <a:latin typeface="Myriad Pro"/>
                <a:cs typeface="Myriad Pro"/>
              </a:rPr>
              <a:t>le </a:t>
            </a:r>
            <a:r>
              <a:rPr lang="fr-FR" sz="4267" b="1" spc="-160" dirty="0">
                <a:solidFill>
                  <a:schemeClr val="bg1"/>
                </a:solidFill>
                <a:latin typeface="Myriad Pro"/>
                <a:cs typeface="Myriad Pro"/>
              </a:rPr>
              <a:t>Potentiel</a:t>
            </a:r>
          </a:p>
          <a:p>
            <a:pPr>
              <a:lnSpc>
                <a:spcPct val="70000"/>
              </a:lnSpc>
            </a:pPr>
            <a:r>
              <a:rPr lang="fr-FR" sz="2133" spc="-160" dirty="0">
                <a:solidFill>
                  <a:schemeClr val="bg1"/>
                </a:solidFill>
                <a:latin typeface="Myriad Pro"/>
                <a:cs typeface="Myriad Pro"/>
              </a:rPr>
              <a:t>de la </a:t>
            </a:r>
            <a:r>
              <a:rPr lang="fr-FR" sz="4267" b="1" spc="-160" dirty="0">
                <a:solidFill>
                  <a:schemeClr val="bg1"/>
                </a:solidFill>
                <a:latin typeface="Myriad Pro"/>
                <a:cs typeface="Myriad Pro"/>
              </a:rPr>
              <a:t>Nature</a:t>
            </a:r>
            <a:endParaRPr lang="fr-FR" sz="3733" b="1" spc="-160" dirty="0">
              <a:solidFill>
                <a:schemeClr val="bg1"/>
              </a:solidFill>
              <a:latin typeface="Myriad Pro"/>
              <a:cs typeface="Myriad Pro"/>
            </a:endParaRPr>
          </a:p>
        </p:txBody>
      </p:sp>
      <p:pic>
        <p:nvPicPr>
          <p:cNvPr id="11" name="Image 10"/>
          <p:cNvPicPr>
            <a:picLocks noChangeAspect="1"/>
          </p:cNvPicPr>
          <p:nvPr userDrawn="1"/>
        </p:nvPicPr>
        <p:blipFill rotWithShape="1">
          <a:blip r:embed="rId4" cstate="email">
            <a:extLst>
              <a:ext uri="{28A0092B-C50C-407E-A947-70E740481C1C}">
                <a14:useLocalDpi xmlns:a14="http://schemas.microsoft.com/office/drawing/2010/main"/>
              </a:ext>
            </a:extLst>
          </a:blip>
          <a:srcRect l="53247" t="-2442"/>
          <a:stretch/>
        </p:blipFill>
        <p:spPr>
          <a:xfrm rot="16200000">
            <a:off x="1043841" y="5453964"/>
            <a:ext cx="570099" cy="776357"/>
          </a:xfrm>
          <a:prstGeom prst="rect">
            <a:avLst/>
          </a:prstGeom>
        </p:spPr>
      </p:pic>
      <p:pic>
        <p:nvPicPr>
          <p:cNvPr id="12" name="Image 11"/>
          <p:cNvPicPr>
            <a:picLocks noChangeAspect="1"/>
          </p:cNvPicPr>
          <p:nvPr userDrawn="1"/>
        </p:nvPicPr>
        <p:blipFill rotWithShape="1">
          <a:blip r:embed="rId5" cstate="email">
            <a:extLst>
              <a:ext uri="{28A0092B-C50C-407E-A947-70E740481C1C}">
                <a14:useLocalDpi xmlns:a14="http://schemas.microsoft.com/office/drawing/2010/main"/>
              </a:ext>
            </a:extLst>
          </a:blip>
          <a:srcRect l="11295" t="1" b="-6951"/>
          <a:stretch/>
        </p:blipFill>
        <p:spPr>
          <a:xfrm>
            <a:off x="6483946" y="2950225"/>
            <a:ext cx="4096255" cy="657740"/>
          </a:xfrm>
          <a:prstGeom prst="rect">
            <a:avLst/>
          </a:prstGeom>
        </p:spPr>
      </p:pic>
    </p:spTree>
    <p:extLst>
      <p:ext uri="{BB962C8B-B14F-4D97-AF65-F5344CB8AC3E}">
        <p14:creationId xmlns:p14="http://schemas.microsoft.com/office/powerpoint/2010/main" val="401048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ppt_x</p:attrName>
                                        </p:attrNameLst>
                                      </p:cBhvr>
                                      <p:tavLst>
                                        <p:tav tm="0">
                                          <p:val>
                                            <p:strVal val="#ppt_x"/>
                                          </p:val>
                                        </p:tav>
                                        <p:tav tm="100000">
                                          <p:val>
                                            <p:strVal val="#ppt_x"/>
                                          </p:val>
                                        </p:tav>
                                      </p:tavLst>
                                    </p:anim>
                                    <p:anim calcmode="lin" valueType="num">
                                      <p:cBhvr>
                                        <p:cTn id="9" dur="2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0" presetClass="entr" presetSubtype="0" fill="hold" grpId="0" nodeType="afterEffect">
                                  <p:stCondLst>
                                    <p:cond delay="0"/>
                                  </p:stCondLst>
                                  <p:iterate type="wd">
                                    <p:tmPct val="0"/>
                                  </p:iterate>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childTnLst>
                          </p:cTn>
                        </p:par>
                        <p:par>
                          <p:cTn id="14" fill="hold">
                            <p:stCondLst>
                              <p:cond delay="4000"/>
                            </p:stCondLst>
                            <p:childTnLst>
                              <p:par>
                                <p:cTn id="15" presetID="2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edge">
                                      <p:cBhvr>
                                        <p:cTn id="17" dur="1000"/>
                                        <p:tgtEl>
                                          <p:spTgt spid="11"/>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2400"/>
          </a:p>
        </p:txBody>
      </p:sp>
      <p:pic>
        <p:nvPicPr>
          <p:cNvPr id="13" name="Image 12" descr="iStock_000026611540_Full.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227062" y="160423"/>
            <a:ext cx="11791172" cy="6505963"/>
          </a:xfrm>
          <a:prstGeom prst="rect">
            <a:avLst/>
          </a:prstGeom>
        </p:spPr>
      </p:pic>
      <p:sp>
        <p:nvSpPr>
          <p:cNvPr id="5" name="Rectangle 4"/>
          <p:cNvSpPr/>
          <p:nvPr userDrawn="1"/>
        </p:nvSpPr>
        <p:spPr>
          <a:xfrm>
            <a:off x="219500" y="5568849"/>
            <a:ext cx="11790237" cy="1117035"/>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2400"/>
          </a:p>
        </p:txBody>
      </p:sp>
      <p:pic>
        <p:nvPicPr>
          <p:cNvPr id="6" name="Image 5" descr="Nouveau Logo AGN.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592809" y="2421336"/>
            <a:ext cx="3834057" cy="1141917"/>
          </a:xfrm>
          <a:prstGeom prst="rect">
            <a:avLst/>
          </a:prstGeom>
        </p:spPr>
      </p:pic>
      <p:pic>
        <p:nvPicPr>
          <p:cNvPr id="11" name="Image 10"/>
          <p:cNvPicPr>
            <a:picLocks noChangeAspect="1"/>
          </p:cNvPicPr>
          <p:nvPr userDrawn="1"/>
        </p:nvPicPr>
        <p:blipFill rotWithShape="1">
          <a:blip r:embed="rId4" cstate="email">
            <a:extLst>
              <a:ext uri="{28A0092B-C50C-407E-A947-70E740481C1C}">
                <a14:useLocalDpi xmlns:a14="http://schemas.microsoft.com/office/drawing/2010/main"/>
              </a:ext>
            </a:extLst>
          </a:blip>
          <a:srcRect l="53247" t="-2442"/>
          <a:stretch/>
        </p:blipFill>
        <p:spPr>
          <a:xfrm rot="16200000">
            <a:off x="1043841" y="5453964"/>
            <a:ext cx="570099" cy="776357"/>
          </a:xfrm>
          <a:prstGeom prst="rect">
            <a:avLst/>
          </a:prstGeom>
        </p:spPr>
      </p:pic>
      <p:sp>
        <p:nvSpPr>
          <p:cNvPr id="14" name="Espace réservé du titre 9"/>
          <p:cNvSpPr>
            <a:spLocks noGrp="1"/>
          </p:cNvSpPr>
          <p:nvPr>
            <p:ph type="title"/>
          </p:nvPr>
        </p:nvSpPr>
        <p:spPr>
          <a:xfrm>
            <a:off x="1707343" y="5584955"/>
            <a:ext cx="9170361" cy="758139"/>
          </a:xfrm>
          <a:prstGeom prst="rect">
            <a:avLst/>
          </a:prstGeom>
        </p:spPr>
        <p:txBody>
          <a:bodyPr vert="horz" lIns="91440" tIns="45720" rIns="91440" bIns="45720" rtlCol="0" anchor="ctr">
            <a:normAutofit/>
          </a:bodyPr>
          <a:lstStyle/>
          <a:p>
            <a:r>
              <a:rPr lang="fr-FR" dirty="0"/>
              <a:t>Cliquez et modifiez le titre</a:t>
            </a:r>
          </a:p>
        </p:txBody>
      </p:sp>
    </p:spTree>
    <p:extLst>
      <p:ext uri="{BB962C8B-B14F-4D97-AF65-F5344CB8AC3E}">
        <p14:creationId xmlns:p14="http://schemas.microsoft.com/office/powerpoint/2010/main" val="82575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edg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sp>
        <p:nvSpPr>
          <p:cNvPr id="8" name="Espace réservé du titre 9"/>
          <p:cNvSpPr>
            <a:spLocks noGrp="1"/>
          </p:cNvSpPr>
          <p:nvPr>
            <p:ph type="title"/>
          </p:nvPr>
        </p:nvSpPr>
        <p:spPr>
          <a:xfrm>
            <a:off x="3021641" y="154821"/>
            <a:ext cx="9170361" cy="1143000"/>
          </a:xfrm>
          <a:prstGeom prst="rect">
            <a:avLst/>
          </a:prstGeom>
        </p:spPr>
        <p:txBody>
          <a:bodyPr vert="horz" lIns="91440" tIns="45720" rIns="91440" bIns="45720" rtlCol="0" anchor="ctr">
            <a:normAutofit/>
          </a:bodyPr>
          <a:lstStyle/>
          <a:p>
            <a:r>
              <a:rPr lang="fr-FR" dirty="0"/>
              <a:t>Cliquez et modifiez le titre</a:t>
            </a:r>
          </a:p>
        </p:txBody>
      </p:sp>
      <p:sp>
        <p:nvSpPr>
          <p:cNvPr id="10" name="Espace réservé du contenu 9"/>
          <p:cNvSpPr>
            <a:spLocks noGrp="1"/>
          </p:cNvSpPr>
          <p:nvPr>
            <p:ph sz="quarter" idx="10"/>
          </p:nvPr>
        </p:nvSpPr>
        <p:spPr>
          <a:xfrm>
            <a:off x="3009188" y="1689073"/>
            <a:ext cx="8909504" cy="4968583"/>
          </a:xfrm>
          <a:prstGeom prst="rect">
            <a:avLst/>
          </a:prstGeom>
        </p:spPr>
        <p:txBody>
          <a:bodyPr vert="horz"/>
          <a:lstStyle>
            <a:lvl1pPr marL="0" indent="0">
              <a:buFontTx/>
              <a:buNone/>
              <a:defRPr sz="3200" b="1" i="0">
                <a:latin typeface="Myriad Pro"/>
                <a:cs typeface="Myriad Pro"/>
              </a:defRPr>
            </a:lvl1pPr>
            <a:lvl2pPr marL="609585" indent="0">
              <a:buFontTx/>
              <a:buNone/>
              <a:defRPr sz="2667" b="0" i="0">
                <a:latin typeface="Myriad Pro"/>
                <a:cs typeface="Myriad Pro"/>
              </a:defRPr>
            </a:lvl2pPr>
            <a:lvl3pPr marL="1219170" indent="0">
              <a:buFontTx/>
              <a:buNone/>
              <a:defRPr sz="2400" b="0" i="0">
                <a:latin typeface="Myriad Pro"/>
                <a:cs typeface="Myriad Pro"/>
              </a:defRPr>
            </a:lvl3pPr>
            <a:lvl4pPr marL="1828754" indent="0">
              <a:buFontTx/>
              <a:buNone/>
              <a:defRPr sz="2133" b="0" i="0">
                <a:latin typeface="Myriad Pro"/>
                <a:cs typeface="Myriad Pro"/>
              </a:defRPr>
            </a:lvl4pPr>
            <a:lvl5pPr marL="2438339" indent="0">
              <a:buFontTx/>
              <a:buNone/>
              <a:defRPr sz="2133" b="0" i="0">
                <a:latin typeface="Myriad Pro"/>
                <a:cs typeface="Myriad Pro"/>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21470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7" name="Image 6"/>
          <p:cNvPicPr>
            <a:picLocks noChangeAspect="1"/>
          </p:cNvPicPr>
          <p:nvPr userDrawn="1"/>
        </p:nvPicPr>
        <p:blipFill rotWithShape="1">
          <a:blip r:embed="rId2" cstate="email">
            <a:extLst>
              <a:ext uri="{28A0092B-C50C-407E-A947-70E740481C1C}">
                <a14:useLocalDpi xmlns:a14="http://schemas.microsoft.com/office/drawing/2010/main"/>
              </a:ext>
            </a:extLst>
          </a:blip>
          <a:srcRect b="3260"/>
          <a:stretch/>
        </p:blipFill>
        <p:spPr>
          <a:xfrm>
            <a:off x="-1" y="1250929"/>
            <a:ext cx="2856068" cy="5607071"/>
          </a:xfrm>
          <a:prstGeom prst="rect">
            <a:avLst/>
          </a:prstGeom>
        </p:spPr>
      </p:pic>
      <p:sp>
        <p:nvSpPr>
          <p:cNvPr id="8" name="Espace réservé du titre 9"/>
          <p:cNvSpPr>
            <a:spLocks noGrp="1"/>
          </p:cNvSpPr>
          <p:nvPr>
            <p:ph type="title"/>
          </p:nvPr>
        </p:nvSpPr>
        <p:spPr>
          <a:xfrm>
            <a:off x="3021641" y="154821"/>
            <a:ext cx="9170361" cy="1143000"/>
          </a:xfrm>
          <a:prstGeom prst="rect">
            <a:avLst/>
          </a:prstGeom>
        </p:spPr>
        <p:txBody>
          <a:bodyPr vert="horz" lIns="91440" tIns="45720" rIns="91440" bIns="45720" rtlCol="0" anchor="ctr">
            <a:normAutofit/>
          </a:bodyPr>
          <a:lstStyle/>
          <a:p>
            <a:r>
              <a:rPr lang="fr-FR" dirty="0"/>
              <a:t>Cliquez et modifiez le titre</a:t>
            </a:r>
          </a:p>
        </p:txBody>
      </p:sp>
      <p:sp>
        <p:nvSpPr>
          <p:cNvPr id="10" name="Espace réservé du contenu 9"/>
          <p:cNvSpPr>
            <a:spLocks noGrp="1"/>
          </p:cNvSpPr>
          <p:nvPr>
            <p:ph sz="quarter" idx="10"/>
          </p:nvPr>
        </p:nvSpPr>
        <p:spPr>
          <a:xfrm>
            <a:off x="3009188" y="1689073"/>
            <a:ext cx="8909504" cy="4968583"/>
          </a:xfrm>
          <a:prstGeom prst="rect">
            <a:avLst/>
          </a:prstGeom>
        </p:spPr>
        <p:txBody>
          <a:bodyPr vert="horz"/>
          <a:lstStyle>
            <a:lvl1pPr marL="0" indent="0">
              <a:buFontTx/>
              <a:buNone/>
              <a:defRPr sz="3200" b="1" i="0">
                <a:latin typeface="Myriad Pro"/>
                <a:cs typeface="Myriad Pro"/>
              </a:defRPr>
            </a:lvl1pPr>
            <a:lvl2pPr marL="609585" indent="0">
              <a:buFontTx/>
              <a:buNone/>
              <a:defRPr sz="2667" b="0" i="0">
                <a:latin typeface="Myriad Pro"/>
                <a:cs typeface="Myriad Pro"/>
              </a:defRPr>
            </a:lvl2pPr>
            <a:lvl3pPr marL="1219170" indent="0">
              <a:buFontTx/>
              <a:buNone/>
              <a:defRPr sz="2400" b="0" i="0">
                <a:latin typeface="Myriad Pro"/>
                <a:cs typeface="Myriad Pro"/>
              </a:defRPr>
            </a:lvl3pPr>
            <a:lvl4pPr marL="1828754" indent="0">
              <a:buFontTx/>
              <a:buNone/>
              <a:defRPr sz="2133" b="0" i="0">
                <a:latin typeface="Myriad Pro"/>
                <a:cs typeface="Myriad Pro"/>
              </a:defRPr>
            </a:lvl4pPr>
            <a:lvl5pPr marL="2438339" indent="0">
              <a:buFontTx/>
              <a:buNone/>
              <a:defRPr sz="2133" b="0" i="0">
                <a:latin typeface="Myriad Pro"/>
                <a:cs typeface="Myriad Pro"/>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841569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3021641" y="154821"/>
            <a:ext cx="9170361" cy="1143000"/>
          </a:xfrm>
          <a:prstGeom prst="rect">
            <a:avLst/>
          </a:prstGeom>
        </p:spPr>
        <p:txBody>
          <a:bodyPr vert="horz" lIns="91440" tIns="45720" rIns="91440" bIns="45720" rtlCol="0" anchor="ctr">
            <a:normAutofit/>
          </a:bodyPr>
          <a:lstStyle/>
          <a:p>
            <a:r>
              <a:rPr lang="fr-FR" dirty="0"/>
              <a:t>Cliquez et modifiez le titre</a:t>
            </a:r>
          </a:p>
        </p:txBody>
      </p:sp>
      <p:sp>
        <p:nvSpPr>
          <p:cNvPr id="4" name="Espace réservé du contenu 9"/>
          <p:cNvSpPr>
            <a:spLocks noGrp="1"/>
          </p:cNvSpPr>
          <p:nvPr>
            <p:ph sz="quarter" idx="10"/>
          </p:nvPr>
        </p:nvSpPr>
        <p:spPr>
          <a:xfrm>
            <a:off x="3009188" y="1689073"/>
            <a:ext cx="8909504" cy="4968583"/>
          </a:xfrm>
          <a:prstGeom prst="rect">
            <a:avLst/>
          </a:prstGeom>
        </p:spPr>
        <p:txBody>
          <a:bodyPr vert="horz"/>
          <a:lstStyle>
            <a:lvl1pPr marL="0" indent="0">
              <a:buFontTx/>
              <a:buNone/>
              <a:defRPr sz="3200" b="1" i="0">
                <a:latin typeface="Myriad Pro"/>
                <a:cs typeface="Myriad Pro"/>
              </a:defRPr>
            </a:lvl1pPr>
            <a:lvl2pPr marL="609585" indent="0">
              <a:buFontTx/>
              <a:buNone/>
              <a:defRPr sz="2667" b="0" i="0">
                <a:latin typeface="Myriad Pro"/>
                <a:cs typeface="Myriad Pro"/>
              </a:defRPr>
            </a:lvl2pPr>
            <a:lvl3pPr marL="1219170" indent="0">
              <a:buFontTx/>
              <a:buNone/>
              <a:defRPr sz="2400" b="0" i="0">
                <a:latin typeface="Myriad Pro"/>
                <a:cs typeface="Myriad Pro"/>
              </a:defRPr>
            </a:lvl3pPr>
            <a:lvl4pPr marL="1828754" indent="0">
              <a:buFontTx/>
              <a:buNone/>
              <a:defRPr sz="2133" b="0" i="0">
                <a:latin typeface="Myriad Pro"/>
                <a:cs typeface="Myriad Pro"/>
              </a:defRPr>
            </a:lvl4pPr>
            <a:lvl5pPr marL="2438339" indent="0">
              <a:buFontTx/>
              <a:buNone/>
              <a:defRPr sz="2133" b="0" i="0">
                <a:latin typeface="Myriad Pro"/>
                <a:cs typeface="Myriad Pro"/>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997405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re et contenu">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3021641" y="154821"/>
            <a:ext cx="9170361" cy="1143000"/>
          </a:xfrm>
          <a:prstGeom prst="rect">
            <a:avLst/>
          </a:prstGeom>
        </p:spPr>
        <p:txBody>
          <a:bodyPr vert="horz" lIns="91440" tIns="45720" rIns="91440" bIns="45720" rtlCol="0" anchor="ctr">
            <a:normAutofit/>
          </a:bodyPr>
          <a:lstStyle/>
          <a:p>
            <a:r>
              <a:rPr lang="fr-FR" dirty="0"/>
              <a:t>Cliquez et modifiez le titre</a:t>
            </a:r>
          </a:p>
        </p:txBody>
      </p:sp>
      <p:pic>
        <p:nvPicPr>
          <p:cNvPr id="4" name="Image 3" descr="iStock_000016960634_Full.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00990" y="1276200"/>
            <a:ext cx="2655079" cy="5581800"/>
          </a:xfrm>
          <a:prstGeom prst="rect">
            <a:avLst/>
          </a:prstGeom>
        </p:spPr>
      </p:pic>
      <p:sp>
        <p:nvSpPr>
          <p:cNvPr id="5" name="Espace réservé du contenu 9"/>
          <p:cNvSpPr>
            <a:spLocks noGrp="1"/>
          </p:cNvSpPr>
          <p:nvPr>
            <p:ph sz="quarter" idx="10"/>
          </p:nvPr>
        </p:nvSpPr>
        <p:spPr>
          <a:xfrm>
            <a:off x="3009188" y="1689073"/>
            <a:ext cx="8909504" cy="4968583"/>
          </a:xfrm>
          <a:prstGeom prst="rect">
            <a:avLst/>
          </a:prstGeom>
        </p:spPr>
        <p:txBody>
          <a:bodyPr vert="horz"/>
          <a:lstStyle>
            <a:lvl1pPr marL="0" indent="0">
              <a:buFontTx/>
              <a:buNone/>
              <a:defRPr sz="3200" b="1" i="0">
                <a:latin typeface="Myriad Pro"/>
                <a:cs typeface="Myriad Pro"/>
              </a:defRPr>
            </a:lvl1pPr>
            <a:lvl2pPr marL="609585" indent="0">
              <a:buFontTx/>
              <a:buNone/>
              <a:defRPr sz="2667" b="0" i="0">
                <a:latin typeface="Myriad Pro"/>
                <a:cs typeface="Myriad Pro"/>
              </a:defRPr>
            </a:lvl2pPr>
            <a:lvl3pPr marL="1219170" indent="0">
              <a:buFontTx/>
              <a:buNone/>
              <a:defRPr sz="2400" b="0" i="0">
                <a:latin typeface="Myriad Pro"/>
                <a:cs typeface="Myriad Pro"/>
              </a:defRPr>
            </a:lvl3pPr>
            <a:lvl4pPr marL="1828754" indent="0">
              <a:buFontTx/>
              <a:buNone/>
              <a:defRPr sz="2133" b="0" i="0">
                <a:latin typeface="Myriad Pro"/>
                <a:cs typeface="Myriad Pro"/>
              </a:defRPr>
            </a:lvl4pPr>
            <a:lvl5pPr marL="2438339" indent="0">
              <a:buFontTx/>
              <a:buNone/>
              <a:defRPr sz="2133" b="0" i="0">
                <a:latin typeface="Myriad Pro"/>
                <a:cs typeface="Myriad Pro"/>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317075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re et contenu">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3021641" y="154821"/>
            <a:ext cx="9170361" cy="1143000"/>
          </a:xfrm>
          <a:prstGeom prst="rect">
            <a:avLst/>
          </a:prstGeom>
        </p:spPr>
        <p:txBody>
          <a:bodyPr vert="horz" lIns="91440" tIns="45720" rIns="91440" bIns="45720" rtlCol="0" anchor="ctr">
            <a:normAutofit/>
          </a:bodyPr>
          <a:lstStyle/>
          <a:p>
            <a:r>
              <a:rPr lang="fr-FR" dirty="0"/>
              <a:t>Cliquez et modifiez le titre</a:t>
            </a:r>
          </a:p>
        </p:txBody>
      </p:sp>
      <p:pic>
        <p:nvPicPr>
          <p:cNvPr id="5" name="Imag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9739" y="1301472"/>
            <a:ext cx="2699571" cy="5556528"/>
          </a:xfrm>
          <a:prstGeom prst="rect">
            <a:avLst/>
          </a:prstGeom>
        </p:spPr>
      </p:pic>
      <p:sp>
        <p:nvSpPr>
          <p:cNvPr id="4" name="Espace réservé du contenu 9"/>
          <p:cNvSpPr>
            <a:spLocks noGrp="1"/>
          </p:cNvSpPr>
          <p:nvPr>
            <p:ph sz="quarter" idx="10"/>
          </p:nvPr>
        </p:nvSpPr>
        <p:spPr>
          <a:xfrm>
            <a:off x="3009188" y="1689073"/>
            <a:ext cx="8909504" cy="4968583"/>
          </a:xfrm>
          <a:prstGeom prst="rect">
            <a:avLst/>
          </a:prstGeom>
        </p:spPr>
        <p:txBody>
          <a:bodyPr vert="horz"/>
          <a:lstStyle>
            <a:lvl1pPr marL="0" indent="0">
              <a:buFontTx/>
              <a:buNone/>
              <a:defRPr sz="3200" b="1" i="0">
                <a:latin typeface="Myriad Pro"/>
                <a:cs typeface="Myriad Pro"/>
              </a:defRPr>
            </a:lvl1pPr>
            <a:lvl2pPr marL="609585" indent="0">
              <a:buFontTx/>
              <a:buNone/>
              <a:defRPr sz="2667" b="0" i="0">
                <a:latin typeface="Myriad Pro"/>
                <a:cs typeface="Myriad Pro"/>
              </a:defRPr>
            </a:lvl2pPr>
            <a:lvl3pPr marL="1219170" indent="0">
              <a:buFontTx/>
              <a:buNone/>
              <a:defRPr sz="2400" b="0" i="0">
                <a:latin typeface="Myriad Pro"/>
                <a:cs typeface="Myriad Pro"/>
              </a:defRPr>
            </a:lvl3pPr>
            <a:lvl4pPr marL="1828754" indent="0">
              <a:buFontTx/>
              <a:buNone/>
              <a:defRPr sz="2133" b="0" i="0">
                <a:latin typeface="Myriad Pro"/>
                <a:cs typeface="Myriad Pro"/>
              </a:defRPr>
            </a:lvl4pPr>
            <a:lvl5pPr marL="2438339" indent="0">
              <a:buFontTx/>
              <a:buNone/>
              <a:defRPr sz="2133" b="0" i="0">
                <a:latin typeface="Myriad Pro"/>
                <a:cs typeface="Myriad Pro"/>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436164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21577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1.png"/><Relationship Id="rId4" Type="http://schemas.openxmlformats.org/officeDocument/2006/relationships/slideLayout" Target="../slideLayouts/slideLayout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723B8BA-3C78-D746-8E51-F80CDFF6180F}"/>
              </a:ext>
            </a:extLst>
          </p:cNvPr>
          <p:cNvSpPr/>
          <p:nvPr userDrawn="1"/>
        </p:nvSpPr>
        <p:spPr>
          <a:xfrm>
            <a:off x="2869167" y="0"/>
            <a:ext cx="9338512" cy="1299757"/>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2400"/>
          </a:p>
        </p:txBody>
      </p:sp>
      <p:pic>
        <p:nvPicPr>
          <p:cNvPr id="9" name="Image 8" descr="Nouveau Logo AGN.png">
            <a:extLst>
              <a:ext uri="{FF2B5EF4-FFF2-40B4-BE49-F238E27FC236}">
                <a16:creationId xmlns:a16="http://schemas.microsoft.com/office/drawing/2014/main" id="{3FB5460B-4BA0-3B44-B849-285AB0CC555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74141" y="372833"/>
            <a:ext cx="2359001" cy="700360"/>
          </a:xfrm>
          <a:prstGeom prst="rect">
            <a:avLst/>
          </a:prstGeom>
        </p:spPr>
      </p:pic>
      <p:pic>
        <p:nvPicPr>
          <p:cNvPr id="8" name="Image 7"/>
          <p:cNvPicPr>
            <a:picLocks noChangeAspect="1"/>
          </p:cNvPicPr>
          <p:nvPr userDrawn="1"/>
        </p:nvPicPr>
        <p:blipFill rotWithShape="1">
          <a:blip r:embed="rId6" cstate="email">
            <a:extLst>
              <a:ext uri="{28A0092B-C50C-407E-A947-70E740481C1C}">
                <a14:useLocalDpi xmlns:a14="http://schemas.microsoft.com/office/drawing/2010/main"/>
              </a:ext>
            </a:extLst>
          </a:blip>
          <a:srcRect l="53247" t="-2442"/>
          <a:stretch/>
        </p:blipFill>
        <p:spPr>
          <a:xfrm rot="16200000">
            <a:off x="10689030" y="50135"/>
            <a:ext cx="516577" cy="416323"/>
          </a:xfrm>
          <a:prstGeom prst="rect">
            <a:avLst/>
          </a:prstGeom>
        </p:spPr>
      </p:pic>
      <p:sp>
        <p:nvSpPr>
          <p:cNvPr id="10" name="Espace réservé du titre 9"/>
          <p:cNvSpPr>
            <a:spLocks noGrp="1"/>
          </p:cNvSpPr>
          <p:nvPr>
            <p:ph type="title"/>
          </p:nvPr>
        </p:nvSpPr>
        <p:spPr>
          <a:xfrm>
            <a:off x="3021642" y="154829"/>
            <a:ext cx="9170360" cy="1143000"/>
          </a:xfrm>
          <a:prstGeom prst="rect">
            <a:avLst/>
          </a:prstGeom>
        </p:spPr>
        <p:txBody>
          <a:bodyPr vert="horz" lIns="104174" tIns="52089" rIns="104174" bIns="52089" rtlCol="0" anchor="ctr">
            <a:normAutofit/>
          </a:bodyPr>
          <a:lstStyle/>
          <a:p>
            <a:r>
              <a:rPr lang="fr-FR" dirty="0"/>
              <a:t>Cliquez et modifiez le titre</a:t>
            </a:r>
          </a:p>
        </p:txBody>
      </p:sp>
    </p:spTree>
    <p:extLst>
      <p:ext uri="{BB962C8B-B14F-4D97-AF65-F5344CB8AC3E}">
        <p14:creationId xmlns:p14="http://schemas.microsoft.com/office/powerpoint/2010/main" val="1185259952"/>
      </p:ext>
    </p:extLst>
  </p:cSld>
  <p:clrMap bg1="lt1" tx1="dk1" bg2="lt2" tx2="dk2" accent1="accent1" accent2="accent2" accent3="accent3" accent4="accent4" accent5="accent5" accent6="accent6" hlink="hlink" folHlink="folHlink"/>
  <p:sldLayoutIdLst>
    <p:sldLayoutId id="2147483662" r:id="rId1"/>
    <p:sldLayoutId id="2147483665" r:id="rId2"/>
    <p:sldLayoutId id="2147483682" r:id="rId3"/>
  </p:sldLayoutIdLst>
  <p:txStyles>
    <p:titleStyle>
      <a:lvl1pPr algn="l" defTabSz="944862" rtl="0" eaLnBrk="1" latinLnBrk="0" hangingPunct="1">
        <a:lnSpc>
          <a:spcPct val="90000"/>
        </a:lnSpc>
        <a:spcBef>
          <a:spcPct val="0"/>
        </a:spcBef>
        <a:buNone/>
        <a:defRPr sz="2449" b="1" i="0" kern="1200">
          <a:solidFill>
            <a:schemeClr val="bg1"/>
          </a:solidFill>
          <a:latin typeface="Myriad Pro"/>
          <a:ea typeface="+mj-ea"/>
          <a:cs typeface="Myriad Pro"/>
        </a:defRPr>
      </a:lvl1pPr>
    </p:titleStyle>
    <p:bodyStyle>
      <a:lvl1pPr marL="236215" indent="-236215" algn="l" defTabSz="944862" rtl="0" eaLnBrk="1" latinLnBrk="0" hangingPunct="1">
        <a:lnSpc>
          <a:spcPct val="90000"/>
        </a:lnSpc>
        <a:spcBef>
          <a:spcPts val="1035"/>
        </a:spcBef>
        <a:buFont typeface="Arial" panose="020B0604020202020204" pitchFamily="34" charset="0"/>
        <a:buChar char="•"/>
        <a:defRPr sz="2902" kern="1200">
          <a:solidFill>
            <a:schemeClr val="tx1"/>
          </a:solidFill>
          <a:latin typeface="+mn-lt"/>
          <a:ea typeface="+mn-ea"/>
          <a:cs typeface="+mn-cs"/>
        </a:defRPr>
      </a:lvl1pPr>
      <a:lvl2pPr marL="708647" indent="-236215" algn="l" defTabSz="944862" rtl="0" eaLnBrk="1" latinLnBrk="0" hangingPunct="1">
        <a:lnSpc>
          <a:spcPct val="90000"/>
        </a:lnSpc>
        <a:spcBef>
          <a:spcPts val="516"/>
        </a:spcBef>
        <a:buFont typeface="Arial" panose="020B0604020202020204" pitchFamily="34" charset="0"/>
        <a:buChar char="•"/>
        <a:defRPr sz="2449" kern="1200">
          <a:solidFill>
            <a:schemeClr val="tx1"/>
          </a:solidFill>
          <a:latin typeface="+mn-lt"/>
          <a:ea typeface="+mn-ea"/>
          <a:cs typeface="+mn-cs"/>
        </a:defRPr>
      </a:lvl2pPr>
      <a:lvl3pPr marL="1181077" indent="-236215" algn="l" defTabSz="944862" rtl="0" eaLnBrk="1" latinLnBrk="0" hangingPunct="1">
        <a:lnSpc>
          <a:spcPct val="90000"/>
        </a:lnSpc>
        <a:spcBef>
          <a:spcPts val="516"/>
        </a:spcBef>
        <a:buFont typeface="Arial" panose="020B0604020202020204" pitchFamily="34" charset="0"/>
        <a:buChar char="•"/>
        <a:defRPr sz="2086" kern="1200">
          <a:solidFill>
            <a:schemeClr val="tx1"/>
          </a:solidFill>
          <a:latin typeface="+mn-lt"/>
          <a:ea typeface="+mn-ea"/>
          <a:cs typeface="+mn-cs"/>
        </a:defRPr>
      </a:lvl3pPr>
      <a:lvl4pPr marL="1653508" indent="-236215" algn="l" defTabSz="944862" rtl="0" eaLnBrk="1" latinLnBrk="0" hangingPunct="1">
        <a:lnSpc>
          <a:spcPct val="90000"/>
        </a:lnSpc>
        <a:spcBef>
          <a:spcPts val="516"/>
        </a:spcBef>
        <a:buFont typeface="Arial" panose="020B0604020202020204" pitchFamily="34" charset="0"/>
        <a:buChar char="•"/>
        <a:defRPr sz="1905" kern="1200">
          <a:solidFill>
            <a:schemeClr val="tx1"/>
          </a:solidFill>
          <a:latin typeface="+mn-lt"/>
          <a:ea typeface="+mn-ea"/>
          <a:cs typeface="+mn-cs"/>
        </a:defRPr>
      </a:lvl4pPr>
      <a:lvl5pPr marL="2125941" indent="-236215" algn="l" defTabSz="944862" rtl="0" eaLnBrk="1" latinLnBrk="0" hangingPunct="1">
        <a:lnSpc>
          <a:spcPct val="90000"/>
        </a:lnSpc>
        <a:spcBef>
          <a:spcPts val="516"/>
        </a:spcBef>
        <a:buFont typeface="Arial" panose="020B0604020202020204" pitchFamily="34" charset="0"/>
        <a:buChar char="•"/>
        <a:defRPr sz="1905" kern="1200">
          <a:solidFill>
            <a:schemeClr val="tx1"/>
          </a:solidFill>
          <a:latin typeface="+mn-lt"/>
          <a:ea typeface="+mn-ea"/>
          <a:cs typeface="+mn-cs"/>
        </a:defRPr>
      </a:lvl5pPr>
      <a:lvl6pPr marL="2598371" indent="-236215" algn="l" defTabSz="944862" rtl="0" eaLnBrk="1" latinLnBrk="0" hangingPunct="1">
        <a:lnSpc>
          <a:spcPct val="90000"/>
        </a:lnSpc>
        <a:spcBef>
          <a:spcPts val="516"/>
        </a:spcBef>
        <a:buFont typeface="Arial" panose="020B0604020202020204" pitchFamily="34" charset="0"/>
        <a:buChar char="•"/>
        <a:defRPr sz="1905" kern="1200">
          <a:solidFill>
            <a:schemeClr val="tx1"/>
          </a:solidFill>
          <a:latin typeface="+mn-lt"/>
          <a:ea typeface="+mn-ea"/>
          <a:cs typeface="+mn-cs"/>
        </a:defRPr>
      </a:lvl6pPr>
      <a:lvl7pPr marL="3070803" indent="-236215" algn="l" defTabSz="944862" rtl="0" eaLnBrk="1" latinLnBrk="0" hangingPunct="1">
        <a:lnSpc>
          <a:spcPct val="90000"/>
        </a:lnSpc>
        <a:spcBef>
          <a:spcPts val="516"/>
        </a:spcBef>
        <a:buFont typeface="Arial" panose="020B0604020202020204" pitchFamily="34" charset="0"/>
        <a:buChar char="•"/>
        <a:defRPr sz="1905" kern="1200">
          <a:solidFill>
            <a:schemeClr val="tx1"/>
          </a:solidFill>
          <a:latin typeface="+mn-lt"/>
          <a:ea typeface="+mn-ea"/>
          <a:cs typeface="+mn-cs"/>
        </a:defRPr>
      </a:lvl7pPr>
      <a:lvl8pPr marL="3543233" indent="-236215" algn="l" defTabSz="944862" rtl="0" eaLnBrk="1" latinLnBrk="0" hangingPunct="1">
        <a:lnSpc>
          <a:spcPct val="90000"/>
        </a:lnSpc>
        <a:spcBef>
          <a:spcPts val="516"/>
        </a:spcBef>
        <a:buFont typeface="Arial" panose="020B0604020202020204" pitchFamily="34" charset="0"/>
        <a:buChar char="•"/>
        <a:defRPr sz="1905" kern="1200">
          <a:solidFill>
            <a:schemeClr val="tx1"/>
          </a:solidFill>
          <a:latin typeface="+mn-lt"/>
          <a:ea typeface="+mn-ea"/>
          <a:cs typeface="+mn-cs"/>
        </a:defRPr>
      </a:lvl8pPr>
      <a:lvl9pPr marL="4015665" indent="-236215" algn="l" defTabSz="944862" rtl="0" eaLnBrk="1" latinLnBrk="0" hangingPunct="1">
        <a:lnSpc>
          <a:spcPct val="90000"/>
        </a:lnSpc>
        <a:spcBef>
          <a:spcPts val="516"/>
        </a:spcBef>
        <a:buFont typeface="Arial" panose="020B0604020202020204" pitchFamily="34" charset="0"/>
        <a:buChar char="•"/>
        <a:defRPr sz="1905" kern="1200">
          <a:solidFill>
            <a:schemeClr val="tx1"/>
          </a:solidFill>
          <a:latin typeface="+mn-lt"/>
          <a:ea typeface="+mn-ea"/>
          <a:cs typeface="+mn-cs"/>
        </a:defRPr>
      </a:lvl9pPr>
    </p:bodyStyle>
    <p:otherStyle>
      <a:defPPr>
        <a:defRPr lang="en-US"/>
      </a:defPPr>
      <a:lvl1pPr marL="0" algn="l" defTabSz="944862" rtl="0" eaLnBrk="1" latinLnBrk="0" hangingPunct="1">
        <a:defRPr sz="1905" kern="1200">
          <a:solidFill>
            <a:schemeClr val="tx1"/>
          </a:solidFill>
          <a:latin typeface="+mn-lt"/>
          <a:ea typeface="+mn-ea"/>
          <a:cs typeface="+mn-cs"/>
        </a:defRPr>
      </a:lvl1pPr>
      <a:lvl2pPr marL="472432" algn="l" defTabSz="944862" rtl="0" eaLnBrk="1" latinLnBrk="0" hangingPunct="1">
        <a:defRPr sz="1905" kern="1200">
          <a:solidFill>
            <a:schemeClr val="tx1"/>
          </a:solidFill>
          <a:latin typeface="+mn-lt"/>
          <a:ea typeface="+mn-ea"/>
          <a:cs typeface="+mn-cs"/>
        </a:defRPr>
      </a:lvl2pPr>
      <a:lvl3pPr marL="944862" algn="l" defTabSz="944862" rtl="0" eaLnBrk="1" latinLnBrk="0" hangingPunct="1">
        <a:defRPr sz="1905" kern="1200">
          <a:solidFill>
            <a:schemeClr val="tx1"/>
          </a:solidFill>
          <a:latin typeface="+mn-lt"/>
          <a:ea typeface="+mn-ea"/>
          <a:cs typeface="+mn-cs"/>
        </a:defRPr>
      </a:lvl3pPr>
      <a:lvl4pPr marL="1417294" algn="l" defTabSz="944862" rtl="0" eaLnBrk="1" latinLnBrk="0" hangingPunct="1">
        <a:defRPr sz="1905" kern="1200">
          <a:solidFill>
            <a:schemeClr val="tx1"/>
          </a:solidFill>
          <a:latin typeface="+mn-lt"/>
          <a:ea typeface="+mn-ea"/>
          <a:cs typeface="+mn-cs"/>
        </a:defRPr>
      </a:lvl4pPr>
      <a:lvl5pPr marL="1889725" algn="l" defTabSz="944862" rtl="0" eaLnBrk="1" latinLnBrk="0" hangingPunct="1">
        <a:defRPr sz="1905" kern="1200">
          <a:solidFill>
            <a:schemeClr val="tx1"/>
          </a:solidFill>
          <a:latin typeface="+mn-lt"/>
          <a:ea typeface="+mn-ea"/>
          <a:cs typeface="+mn-cs"/>
        </a:defRPr>
      </a:lvl5pPr>
      <a:lvl6pPr marL="2362155" algn="l" defTabSz="944862" rtl="0" eaLnBrk="1" latinLnBrk="0" hangingPunct="1">
        <a:defRPr sz="1905" kern="1200">
          <a:solidFill>
            <a:schemeClr val="tx1"/>
          </a:solidFill>
          <a:latin typeface="+mn-lt"/>
          <a:ea typeface="+mn-ea"/>
          <a:cs typeface="+mn-cs"/>
        </a:defRPr>
      </a:lvl6pPr>
      <a:lvl7pPr marL="2834586" algn="l" defTabSz="944862" rtl="0" eaLnBrk="1" latinLnBrk="0" hangingPunct="1">
        <a:defRPr sz="1905" kern="1200">
          <a:solidFill>
            <a:schemeClr val="tx1"/>
          </a:solidFill>
          <a:latin typeface="+mn-lt"/>
          <a:ea typeface="+mn-ea"/>
          <a:cs typeface="+mn-cs"/>
        </a:defRPr>
      </a:lvl7pPr>
      <a:lvl8pPr marL="3307018" algn="l" defTabSz="944862" rtl="0" eaLnBrk="1" latinLnBrk="0" hangingPunct="1">
        <a:defRPr sz="1905" kern="1200">
          <a:solidFill>
            <a:schemeClr val="tx1"/>
          </a:solidFill>
          <a:latin typeface="+mn-lt"/>
          <a:ea typeface="+mn-ea"/>
          <a:cs typeface="+mn-cs"/>
        </a:defRPr>
      </a:lvl8pPr>
      <a:lvl9pPr marL="3779450" algn="l" defTabSz="944862" rtl="0" eaLnBrk="1" latinLnBrk="0" hangingPunct="1">
        <a:defRPr sz="190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869167" y="0"/>
            <a:ext cx="9338512" cy="1299757"/>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2400"/>
          </a:p>
        </p:txBody>
      </p:sp>
      <p:pic>
        <p:nvPicPr>
          <p:cNvPr id="5" name="Image 4" descr="Nouveau Logo AGN.png"/>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274141" y="372833"/>
            <a:ext cx="2359001" cy="700360"/>
          </a:xfrm>
          <a:prstGeom prst="rect">
            <a:avLst/>
          </a:prstGeom>
        </p:spPr>
      </p:pic>
    </p:spTree>
    <p:extLst>
      <p:ext uri="{BB962C8B-B14F-4D97-AF65-F5344CB8AC3E}">
        <p14:creationId xmlns:p14="http://schemas.microsoft.com/office/powerpoint/2010/main" val="186412778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Lst>
  <p:txStyles>
    <p:titleStyle>
      <a:lvl1pPr algn="l" defTabSz="1219170" rtl="0" eaLnBrk="1" latinLnBrk="0" hangingPunct="1">
        <a:lnSpc>
          <a:spcPct val="90000"/>
        </a:lnSpc>
        <a:spcBef>
          <a:spcPct val="0"/>
        </a:spcBef>
        <a:buNone/>
        <a:defRPr sz="3200" b="1" i="0" kern="1200">
          <a:solidFill>
            <a:schemeClr val="bg1"/>
          </a:solidFill>
          <a:latin typeface="Myriad Pro"/>
          <a:ea typeface="+mj-ea"/>
          <a:cs typeface="Myriad Pro"/>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11.png"/><Relationship Id="rId7" Type="http://schemas.openxmlformats.org/officeDocument/2006/relationships/image" Target="../media/image17.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jpg"/><Relationship Id="rId3" Type="http://schemas.openxmlformats.org/officeDocument/2006/relationships/image" Target="../media/image11.png"/><Relationship Id="rId7" Type="http://schemas.openxmlformats.org/officeDocument/2006/relationships/image" Target="../media/image19.jpg"/><Relationship Id="rId12" Type="http://schemas.openxmlformats.org/officeDocument/2006/relationships/image" Target="../media/image24.jpg"/><Relationship Id="rId2" Type="http://schemas.openxmlformats.org/officeDocument/2006/relationships/image" Target="../media/image10.jpe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23.jpg"/><Relationship Id="rId5" Type="http://schemas.openxmlformats.org/officeDocument/2006/relationships/image" Target="../media/image18.png"/><Relationship Id="rId10" Type="http://schemas.openxmlformats.org/officeDocument/2006/relationships/image" Target="../media/image22.jpg"/><Relationship Id="rId4" Type="http://schemas.openxmlformats.org/officeDocument/2006/relationships/image" Target="../media/image12.png"/><Relationship Id="rId9"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10537964-F52C-D64F-ADB1-A9189D8A72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651" t="-110" r="12651" b="110"/>
          <a:stretch/>
        </p:blipFill>
        <p:spPr>
          <a:xfrm>
            <a:off x="1910853" y="-7532"/>
            <a:ext cx="10287000" cy="6858000"/>
          </a:xfrm>
          <a:prstGeom prst="rect">
            <a:avLst/>
          </a:prstGeom>
        </p:spPr>
      </p:pic>
      <p:sp>
        <p:nvSpPr>
          <p:cNvPr id="38" name="Rectangle 37">
            <a:extLst>
              <a:ext uri="{FF2B5EF4-FFF2-40B4-BE49-F238E27FC236}">
                <a16:creationId xmlns:a16="http://schemas.microsoft.com/office/drawing/2014/main" id="{C41A3275-0661-984A-817E-F90DC42E5D9D}"/>
              </a:ext>
            </a:extLst>
          </p:cNvPr>
          <p:cNvSpPr/>
          <p:nvPr/>
        </p:nvSpPr>
        <p:spPr>
          <a:xfrm>
            <a:off x="4486373" y="3967519"/>
            <a:ext cx="7738851" cy="1305479"/>
          </a:xfrm>
          <a:prstGeom prst="rect">
            <a:avLst/>
          </a:prstGeom>
          <a:solidFill>
            <a:srgbClr val="006D90">
              <a:alpha val="53000"/>
            </a:srgbClr>
          </a:solidFill>
          <a:ln>
            <a:noFill/>
          </a:ln>
          <a:effectLst/>
        </p:spPr>
        <p:style>
          <a:lnRef idx="1">
            <a:schemeClr val="accent1"/>
          </a:lnRef>
          <a:fillRef idx="3">
            <a:schemeClr val="accent1"/>
          </a:fillRef>
          <a:effectRef idx="2">
            <a:schemeClr val="accent1"/>
          </a:effectRef>
          <a:fontRef idx="minor">
            <a:schemeClr val="lt1"/>
          </a:fontRef>
        </p:style>
        <p:txBody>
          <a:bodyPr lIns="95385" tIns="47693" rIns="95385" bIns="47693" rtlCol="0" anchor="ctr"/>
          <a:lstStyle/>
          <a:p>
            <a:pPr algn="ctr"/>
            <a:endParaRPr lang="fr-FR" sz="2400" dirty="0">
              <a:latin typeface="Proxima Nova Rg" panose="02000506030000020004" pitchFamily="2" charset="0"/>
            </a:endParaRPr>
          </a:p>
        </p:txBody>
      </p:sp>
      <p:sp>
        <p:nvSpPr>
          <p:cNvPr id="30" name="Rectangle 29">
            <a:extLst>
              <a:ext uri="{FF2B5EF4-FFF2-40B4-BE49-F238E27FC236}">
                <a16:creationId xmlns:a16="http://schemas.microsoft.com/office/drawing/2014/main" id="{8896703B-38E3-3541-80AA-E764D9609461}"/>
              </a:ext>
            </a:extLst>
          </p:cNvPr>
          <p:cNvSpPr/>
          <p:nvPr/>
        </p:nvSpPr>
        <p:spPr>
          <a:xfrm>
            <a:off x="2" y="-1"/>
            <a:ext cx="4545127" cy="6858000"/>
          </a:xfrm>
          <a:prstGeom prst="rect">
            <a:avLst/>
          </a:prstGeom>
          <a:solidFill>
            <a:srgbClr val="006D90"/>
          </a:solidFill>
          <a:ln>
            <a:noFill/>
          </a:ln>
          <a:effectLst/>
        </p:spPr>
        <p:style>
          <a:lnRef idx="1">
            <a:schemeClr val="accent1"/>
          </a:lnRef>
          <a:fillRef idx="3">
            <a:schemeClr val="accent1"/>
          </a:fillRef>
          <a:effectRef idx="2">
            <a:schemeClr val="accent1"/>
          </a:effectRef>
          <a:fontRef idx="minor">
            <a:schemeClr val="lt1"/>
          </a:fontRef>
        </p:style>
        <p:txBody>
          <a:bodyPr lIns="95385" tIns="47693" rIns="95385" bIns="47693" rtlCol="0" anchor="ctr"/>
          <a:lstStyle/>
          <a:p>
            <a:pPr algn="ctr"/>
            <a:endParaRPr lang="fr-FR" sz="2400" dirty="0">
              <a:latin typeface="Proxima Nova Rg" panose="02000506030000020004" pitchFamily="2" charset="0"/>
            </a:endParaRPr>
          </a:p>
        </p:txBody>
      </p:sp>
      <p:sp>
        <p:nvSpPr>
          <p:cNvPr id="31" name="ZoneTexte 30">
            <a:extLst>
              <a:ext uri="{FF2B5EF4-FFF2-40B4-BE49-F238E27FC236}">
                <a16:creationId xmlns:a16="http://schemas.microsoft.com/office/drawing/2014/main" id="{F1E84BAA-59E1-C348-A876-8A548B4C154F}"/>
              </a:ext>
            </a:extLst>
          </p:cNvPr>
          <p:cNvSpPr txBox="1"/>
          <p:nvPr/>
        </p:nvSpPr>
        <p:spPr>
          <a:xfrm>
            <a:off x="4751392" y="4085462"/>
            <a:ext cx="7473832" cy="1519051"/>
          </a:xfrm>
          <a:prstGeom prst="rect">
            <a:avLst/>
          </a:prstGeom>
          <a:noFill/>
        </p:spPr>
        <p:txBody>
          <a:bodyPr wrap="square" lIns="139041" tIns="69523" rIns="139041" bIns="69523" rtlCol="0">
            <a:spAutoFit/>
          </a:bodyPr>
          <a:lstStyle/>
          <a:p>
            <a:pPr>
              <a:lnSpc>
                <a:spcPct val="80000"/>
              </a:lnSpc>
            </a:pPr>
            <a:r>
              <a:rPr lang="pl-PL" sz="3733" dirty="0">
                <a:solidFill>
                  <a:srgbClr val="FFFFFF"/>
                </a:solidFill>
                <a:latin typeface="Proxima Nova Alt Bd"/>
                <a:cs typeface="Proxima Nova Alt Bd"/>
              </a:rPr>
              <a:t>Połączenie miedzi i siarki ze złożoną matrycą organiczną</a:t>
            </a:r>
            <a:endParaRPr lang="fr-FR" sz="3733" dirty="0">
              <a:solidFill>
                <a:srgbClr val="FFFFFF"/>
              </a:solidFill>
              <a:latin typeface="Proxima Nova Alt Bd"/>
              <a:cs typeface="Proxima Nova Alt Bd"/>
            </a:endParaRPr>
          </a:p>
          <a:p>
            <a:pPr>
              <a:lnSpc>
                <a:spcPct val="80000"/>
              </a:lnSpc>
            </a:pPr>
            <a:endParaRPr lang="fr-FR" sz="3733" dirty="0">
              <a:solidFill>
                <a:srgbClr val="FFFFFF"/>
              </a:solidFill>
              <a:latin typeface="Proxima Nova Alt Bd"/>
              <a:cs typeface="Proxima Nova Alt Bd"/>
            </a:endParaRPr>
          </a:p>
        </p:txBody>
      </p:sp>
      <p:pic>
        <p:nvPicPr>
          <p:cNvPr id="33" name="Image 32" descr="Nouveau Logo AGN-CMJN.png">
            <a:extLst>
              <a:ext uri="{FF2B5EF4-FFF2-40B4-BE49-F238E27FC236}">
                <a16:creationId xmlns:a16="http://schemas.microsoft.com/office/drawing/2014/main" id="{A0CD53F1-09F7-CD40-B09C-11957C3FB8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755" y="3376063"/>
            <a:ext cx="2857848" cy="848463"/>
          </a:xfrm>
          <a:prstGeom prst="rect">
            <a:avLst/>
          </a:prstGeom>
        </p:spPr>
      </p:pic>
      <p:grpSp>
        <p:nvGrpSpPr>
          <p:cNvPr id="4" name="Groupe 3">
            <a:extLst>
              <a:ext uri="{FF2B5EF4-FFF2-40B4-BE49-F238E27FC236}">
                <a16:creationId xmlns:a16="http://schemas.microsoft.com/office/drawing/2014/main" id="{546C96EC-94EF-C046-86C5-6FD54AE92507}"/>
              </a:ext>
            </a:extLst>
          </p:cNvPr>
          <p:cNvGrpSpPr/>
          <p:nvPr/>
        </p:nvGrpSpPr>
        <p:grpSpPr>
          <a:xfrm>
            <a:off x="11414715" y="380999"/>
            <a:ext cx="284503" cy="156548"/>
            <a:chOff x="8561025" y="285750"/>
            <a:chExt cx="213377" cy="117411"/>
          </a:xfrm>
        </p:grpSpPr>
        <p:grpSp>
          <p:nvGrpSpPr>
            <p:cNvPr id="25" name="Grouper 2">
              <a:extLst>
                <a:ext uri="{FF2B5EF4-FFF2-40B4-BE49-F238E27FC236}">
                  <a16:creationId xmlns:a16="http://schemas.microsoft.com/office/drawing/2014/main" id="{9233BCFA-11EC-6D44-A398-AB0BD81A823E}"/>
                </a:ext>
              </a:extLst>
            </p:cNvPr>
            <p:cNvGrpSpPr/>
            <p:nvPr/>
          </p:nvGrpSpPr>
          <p:grpSpPr>
            <a:xfrm>
              <a:off x="8561025" y="285750"/>
              <a:ext cx="213377" cy="117411"/>
              <a:chOff x="384932" y="1881988"/>
              <a:chExt cx="234942" cy="347567"/>
            </a:xfrm>
          </p:grpSpPr>
          <p:sp>
            <p:nvSpPr>
              <p:cNvPr id="40" name="Rectangle 39">
                <a:extLst>
                  <a:ext uri="{FF2B5EF4-FFF2-40B4-BE49-F238E27FC236}">
                    <a16:creationId xmlns:a16="http://schemas.microsoft.com/office/drawing/2014/main" id="{4FA171BF-352F-7946-9705-CAFB8B37BA24}"/>
                  </a:ext>
                </a:extLst>
              </p:cNvPr>
              <p:cNvSpPr/>
              <p:nvPr userDrawn="1"/>
            </p:nvSpPr>
            <p:spPr>
              <a:xfrm flipV="1">
                <a:off x="384932" y="1881990"/>
                <a:ext cx="72000" cy="347565"/>
              </a:xfrm>
              <a:prstGeom prst="rect">
                <a:avLst/>
              </a:prstGeom>
              <a:solidFill>
                <a:srgbClr val="005A7D"/>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400" dirty="0">
                  <a:latin typeface="Proxima Nova Rg" panose="02000506030000020004" pitchFamily="2" charset="0"/>
                  <a:cs typeface="Calibri"/>
                </a:endParaRPr>
              </a:p>
            </p:txBody>
          </p:sp>
          <p:sp>
            <p:nvSpPr>
              <p:cNvPr id="41" name="Rectangle 40">
                <a:extLst>
                  <a:ext uri="{FF2B5EF4-FFF2-40B4-BE49-F238E27FC236}">
                    <a16:creationId xmlns:a16="http://schemas.microsoft.com/office/drawing/2014/main" id="{9845F32A-B693-AA44-A555-B3A60582651D}"/>
                  </a:ext>
                </a:extLst>
              </p:cNvPr>
              <p:cNvSpPr/>
              <p:nvPr userDrawn="1"/>
            </p:nvSpPr>
            <p:spPr>
              <a:xfrm flipV="1">
                <a:off x="547874" y="1881988"/>
                <a:ext cx="72000" cy="347565"/>
              </a:xfrm>
              <a:prstGeom prst="rect">
                <a:avLst/>
              </a:prstGeom>
              <a:solidFill>
                <a:srgbClr val="CD0033"/>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400" dirty="0">
                  <a:latin typeface="Proxima Nova Rg" panose="02000506030000020004" pitchFamily="2" charset="0"/>
                  <a:cs typeface="Calibri"/>
                </a:endParaRPr>
              </a:p>
            </p:txBody>
          </p:sp>
        </p:grpSp>
        <p:sp>
          <p:nvSpPr>
            <p:cNvPr id="37" name="Rectangle 36">
              <a:extLst>
                <a:ext uri="{FF2B5EF4-FFF2-40B4-BE49-F238E27FC236}">
                  <a16:creationId xmlns:a16="http://schemas.microsoft.com/office/drawing/2014/main" id="{E7D1C0F6-61A0-8F4F-B1ED-37AAFF2099E7}"/>
                </a:ext>
              </a:extLst>
            </p:cNvPr>
            <p:cNvSpPr/>
            <p:nvPr/>
          </p:nvSpPr>
          <p:spPr>
            <a:xfrm flipV="1">
              <a:off x="8642496" y="285750"/>
              <a:ext cx="65391" cy="11741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400" dirty="0">
                <a:latin typeface="Proxima Nova Rg" panose="02000506030000020004" pitchFamily="2" charset="0"/>
                <a:cs typeface="Calibri"/>
              </a:endParaRPr>
            </a:p>
          </p:txBody>
        </p:sp>
      </p:grpSp>
      <p:sp>
        <p:nvSpPr>
          <p:cNvPr id="19" name="ZoneTexte 18">
            <a:extLst>
              <a:ext uri="{FF2B5EF4-FFF2-40B4-BE49-F238E27FC236}">
                <a16:creationId xmlns:a16="http://schemas.microsoft.com/office/drawing/2014/main" id="{A794758D-9AE3-9C49-9890-E8678656657B}"/>
              </a:ext>
            </a:extLst>
          </p:cNvPr>
          <p:cNvSpPr txBox="1"/>
          <p:nvPr/>
        </p:nvSpPr>
        <p:spPr>
          <a:xfrm>
            <a:off x="70528" y="2162187"/>
            <a:ext cx="8429109" cy="1322266"/>
          </a:xfrm>
          <a:prstGeom prst="rect">
            <a:avLst/>
          </a:prstGeom>
          <a:noFill/>
        </p:spPr>
        <p:txBody>
          <a:bodyPr wrap="square" lIns="139041" tIns="69523" rIns="139041" bIns="69523" rtlCol="0">
            <a:spAutoFit/>
          </a:bodyPr>
          <a:lstStyle/>
          <a:p>
            <a:pPr>
              <a:lnSpc>
                <a:spcPct val="80000"/>
              </a:lnSpc>
            </a:pPr>
            <a:r>
              <a:rPr lang="fr-FR" sz="9600" b="1" dirty="0">
                <a:solidFill>
                  <a:srgbClr val="FFFFFF"/>
                </a:solidFill>
                <a:latin typeface="Proxima Nova Rg" panose="02000506030000020004" pitchFamily="2" charset="0"/>
                <a:cs typeface="Proxima Nova Alt Bd"/>
              </a:rPr>
              <a:t>GLUCONE</a:t>
            </a:r>
            <a:r>
              <a:rPr lang="pl-PL" sz="9600" b="1" dirty="0">
                <a:solidFill>
                  <a:srgbClr val="FFFFFF"/>
                </a:solidFill>
                <a:latin typeface="Proxima Nova Rg" panose="02000506030000020004" pitchFamily="2" charset="0"/>
                <a:cs typeface="Proxima Nova Alt Bd"/>
              </a:rPr>
              <a:t>N</a:t>
            </a:r>
            <a:endParaRPr lang="fr-FR" sz="7200" b="1" dirty="0">
              <a:solidFill>
                <a:srgbClr val="FFFFFF"/>
              </a:solidFill>
              <a:latin typeface="Proxima Nova Rg" panose="02000506030000020004" pitchFamily="2" charset="0"/>
              <a:cs typeface="Proxima Nova Alt Bd"/>
            </a:endParaRPr>
          </a:p>
        </p:txBody>
      </p:sp>
      <p:sp>
        <p:nvSpPr>
          <p:cNvPr id="24" name="Rectangle 23">
            <a:extLst>
              <a:ext uri="{FF2B5EF4-FFF2-40B4-BE49-F238E27FC236}">
                <a16:creationId xmlns:a16="http://schemas.microsoft.com/office/drawing/2014/main" id="{B8726C74-171E-194F-8D84-F9AA6A6D6FA7}"/>
              </a:ext>
            </a:extLst>
          </p:cNvPr>
          <p:cNvSpPr/>
          <p:nvPr/>
        </p:nvSpPr>
        <p:spPr>
          <a:xfrm rot="10800000">
            <a:off x="4538736" y="3136837"/>
            <a:ext cx="0" cy="21120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95323" tIns="47660" rIns="95323" bIns="47660" rtlCol="0" anchor="ctr"/>
          <a:lstStyle/>
          <a:p>
            <a:pPr algn="ctr"/>
            <a:endParaRPr lang="fr-FR" sz="2400" dirty="0">
              <a:solidFill>
                <a:schemeClr val="tx1">
                  <a:lumMod val="75000"/>
                  <a:lumOff val="25000"/>
                </a:schemeClr>
              </a:solidFill>
              <a:latin typeface="Proxima Nova Rg" panose="02000506030000020004" pitchFamily="2" charset="0"/>
              <a:cs typeface="Calibri"/>
            </a:endParaRPr>
          </a:p>
        </p:txBody>
      </p:sp>
      <p:pic>
        <p:nvPicPr>
          <p:cNvPr id="21" name="Image 20">
            <a:extLst>
              <a:ext uri="{FF2B5EF4-FFF2-40B4-BE49-F238E27FC236}">
                <a16:creationId xmlns:a16="http://schemas.microsoft.com/office/drawing/2014/main" id="{B9A17F97-FA4B-3E40-90CC-EB65737D67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755" y="6100740"/>
            <a:ext cx="1903475" cy="555071"/>
          </a:xfrm>
          <a:prstGeom prst="rect">
            <a:avLst/>
          </a:prstGeom>
        </p:spPr>
      </p:pic>
    </p:spTree>
    <p:extLst>
      <p:ext uri="{BB962C8B-B14F-4D97-AF65-F5344CB8AC3E}">
        <p14:creationId xmlns:p14="http://schemas.microsoft.com/office/powerpoint/2010/main" val="2254627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D913137-BE3E-9143-85F2-613F6A2D65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24" t="45277" r="11624" b="-14110"/>
          <a:stretch/>
        </p:blipFill>
        <p:spPr>
          <a:xfrm>
            <a:off x="1910853" y="-7532"/>
            <a:ext cx="10287000" cy="4720552"/>
          </a:xfrm>
          <a:prstGeom prst="rect">
            <a:avLst/>
          </a:prstGeom>
        </p:spPr>
      </p:pic>
      <p:pic>
        <p:nvPicPr>
          <p:cNvPr id="2" name="Image 1">
            <a:extLst>
              <a:ext uri="{FF2B5EF4-FFF2-40B4-BE49-F238E27FC236}">
                <a16:creationId xmlns:a16="http://schemas.microsoft.com/office/drawing/2014/main" id="{92D2617D-F4A1-BB45-8DB6-D73901A6495C}"/>
              </a:ext>
            </a:extLst>
          </p:cNvPr>
          <p:cNvPicPr>
            <a:picLocks noChangeAspect="1"/>
          </p:cNvPicPr>
          <p:nvPr/>
        </p:nvPicPr>
        <p:blipFill rotWithShape="1">
          <a:blip r:embed="rId3"/>
          <a:srcRect t="7269" b="13784"/>
          <a:stretch/>
        </p:blipFill>
        <p:spPr>
          <a:xfrm>
            <a:off x="4161058" y="2453983"/>
            <a:ext cx="8030942" cy="1629593"/>
          </a:xfrm>
          <a:prstGeom prst="rect">
            <a:avLst/>
          </a:prstGeom>
        </p:spPr>
      </p:pic>
      <p:sp>
        <p:nvSpPr>
          <p:cNvPr id="5" name="Ellipse 4">
            <a:extLst>
              <a:ext uri="{FF2B5EF4-FFF2-40B4-BE49-F238E27FC236}">
                <a16:creationId xmlns:a16="http://schemas.microsoft.com/office/drawing/2014/main" id="{FF7F60AE-E889-0E48-AAF5-37A2890F7E8D}"/>
              </a:ext>
            </a:extLst>
          </p:cNvPr>
          <p:cNvSpPr/>
          <p:nvPr/>
        </p:nvSpPr>
        <p:spPr>
          <a:xfrm>
            <a:off x="10063260" y="2326973"/>
            <a:ext cx="1835325" cy="1796360"/>
          </a:xfrm>
          <a:prstGeom prst="ellipse">
            <a:avLst/>
          </a:prstGeom>
          <a:solidFill>
            <a:srgbClr val="0065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8896703B-38E3-3541-80AA-E764D9609461}"/>
              </a:ext>
            </a:extLst>
          </p:cNvPr>
          <p:cNvSpPr/>
          <p:nvPr/>
        </p:nvSpPr>
        <p:spPr>
          <a:xfrm>
            <a:off x="-8922" y="-7532"/>
            <a:ext cx="4536851" cy="6864000"/>
          </a:xfrm>
          <a:prstGeom prst="rect">
            <a:avLst/>
          </a:prstGeom>
          <a:solidFill>
            <a:srgbClr val="006D90"/>
          </a:solidFill>
          <a:ln>
            <a:noFill/>
          </a:ln>
          <a:effectLst/>
        </p:spPr>
        <p:style>
          <a:lnRef idx="1">
            <a:schemeClr val="accent1"/>
          </a:lnRef>
          <a:fillRef idx="3">
            <a:schemeClr val="accent1"/>
          </a:fillRef>
          <a:effectRef idx="2">
            <a:schemeClr val="accent1"/>
          </a:effectRef>
          <a:fontRef idx="minor">
            <a:schemeClr val="lt1"/>
          </a:fontRef>
        </p:style>
        <p:txBody>
          <a:bodyPr lIns="95385" tIns="47693" rIns="95385" bIns="47693" rtlCol="0" anchor="ctr"/>
          <a:lstStyle/>
          <a:p>
            <a:pPr algn="ctr"/>
            <a:endParaRPr lang="fr-FR" sz="2400" dirty="0">
              <a:latin typeface="Proxima Nova Rg" panose="02000506030000020004" pitchFamily="2" charset="0"/>
            </a:endParaRPr>
          </a:p>
        </p:txBody>
      </p:sp>
      <p:sp>
        <p:nvSpPr>
          <p:cNvPr id="20" name="Titre 1">
            <a:extLst>
              <a:ext uri="{FF2B5EF4-FFF2-40B4-BE49-F238E27FC236}">
                <a16:creationId xmlns:a16="http://schemas.microsoft.com/office/drawing/2014/main" id="{7C618113-1C61-E641-8953-AC40A7868A1A}"/>
              </a:ext>
            </a:extLst>
          </p:cNvPr>
          <p:cNvSpPr txBox="1">
            <a:spLocks/>
          </p:cNvSpPr>
          <p:nvPr/>
        </p:nvSpPr>
        <p:spPr>
          <a:xfrm>
            <a:off x="372206" y="793253"/>
            <a:ext cx="3765217" cy="275371"/>
          </a:xfrm>
          <a:prstGeom prst="rect">
            <a:avLst/>
          </a:prstGeom>
        </p:spPr>
        <p:txBody>
          <a:bodyPr vert="horz" lIns="94445" tIns="47223" rIns="94445" bIns="47223" rtlCol="0" anchor="ctr">
            <a:noAutofit/>
          </a:bodyPr>
          <a:lstStyle>
            <a:lvl1pPr algn="l" defTabSz="1042744" rtl="0" eaLnBrk="1" latinLnBrk="0" hangingPunct="1">
              <a:lnSpc>
                <a:spcPct val="90000"/>
              </a:lnSpc>
              <a:spcBef>
                <a:spcPct val="0"/>
              </a:spcBef>
              <a:buNone/>
              <a:defRPr sz="2700" b="1" i="0" kern="1200">
                <a:solidFill>
                  <a:schemeClr val="bg1"/>
                </a:solidFill>
                <a:latin typeface="Myriad Pro"/>
                <a:ea typeface="+mj-ea"/>
                <a:cs typeface="Myriad Pro"/>
              </a:defRPr>
            </a:lvl1pPr>
          </a:lstStyle>
          <a:p>
            <a:r>
              <a:rPr lang="en-GB" sz="1600" dirty="0">
                <a:solidFill>
                  <a:srgbClr val="FFFFFF"/>
                </a:solidFill>
                <a:latin typeface="Proxima Nova Rg" panose="02000506030000020004" pitchFamily="2" charset="0"/>
                <a:cs typeface="Calibri"/>
              </a:rPr>
              <a:t>DESIGNED FOR</a:t>
            </a:r>
          </a:p>
        </p:txBody>
      </p:sp>
      <p:pic>
        <p:nvPicPr>
          <p:cNvPr id="24" name="Image 23" descr="Nouveau Logo AGN-CMJN.png">
            <a:extLst>
              <a:ext uri="{FF2B5EF4-FFF2-40B4-BE49-F238E27FC236}">
                <a16:creationId xmlns:a16="http://schemas.microsoft.com/office/drawing/2014/main" id="{2E67BF02-E45D-B543-9A65-426B161495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006" y="598484"/>
            <a:ext cx="2857848" cy="848463"/>
          </a:xfrm>
          <a:prstGeom prst="rect">
            <a:avLst/>
          </a:prstGeom>
        </p:spPr>
      </p:pic>
      <p:sp>
        <p:nvSpPr>
          <p:cNvPr id="28" name="ZoneTexte 27">
            <a:extLst>
              <a:ext uri="{FF2B5EF4-FFF2-40B4-BE49-F238E27FC236}">
                <a16:creationId xmlns:a16="http://schemas.microsoft.com/office/drawing/2014/main" id="{5B85FB1E-1B5F-9F4C-94DF-8A94D402CEF9}"/>
              </a:ext>
            </a:extLst>
          </p:cNvPr>
          <p:cNvSpPr txBox="1"/>
          <p:nvPr/>
        </p:nvSpPr>
        <p:spPr>
          <a:xfrm>
            <a:off x="0" y="3166164"/>
            <a:ext cx="5235557" cy="879068"/>
          </a:xfrm>
          <a:prstGeom prst="rect">
            <a:avLst/>
          </a:prstGeom>
          <a:noFill/>
        </p:spPr>
        <p:txBody>
          <a:bodyPr wrap="square" lIns="139041" tIns="69523" rIns="139041" bIns="69523" rtlCol="0">
            <a:spAutoFit/>
          </a:bodyPr>
          <a:lstStyle/>
          <a:p>
            <a:pPr>
              <a:lnSpc>
                <a:spcPct val="80000"/>
              </a:lnSpc>
            </a:pPr>
            <a:r>
              <a:rPr lang="en-GB" sz="6000" b="1" dirty="0">
                <a:solidFill>
                  <a:srgbClr val="FFFFFF"/>
                </a:solidFill>
                <a:latin typeface="Proxima Nova Alt Bd"/>
                <a:cs typeface="Proxima Nova Alt Bd"/>
              </a:rPr>
              <a:t>GLUCONE</a:t>
            </a:r>
            <a:r>
              <a:rPr lang="pl-PL" sz="6000" b="1" dirty="0">
                <a:solidFill>
                  <a:srgbClr val="FFFFFF"/>
                </a:solidFill>
                <a:latin typeface="Proxima Nova Alt Bd"/>
                <a:cs typeface="Proxima Nova Alt Bd"/>
              </a:rPr>
              <a:t>N</a:t>
            </a:r>
            <a:endParaRPr lang="en-GB" sz="6000" b="1" dirty="0">
              <a:solidFill>
                <a:srgbClr val="FFFFFF"/>
              </a:solidFill>
              <a:latin typeface="Proxima Nova Alt Bd"/>
              <a:cs typeface="Proxima Nova Alt Bd"/>
            </a:endParaRPr>
          </a:p>
        </p:txBody>
      </p:sp>
      <p:sp>
        <p:nvSpPr>
          <p:cNvPr id="42" name="Rectangle 41">
            <a:extLst>
              <a:ext uri="{FF2B5EF4-FFF2-40B4-BE49-F238E27FC236}">
                <a16:creationId xmlns:a16="http://schemas.microsoft.com/office/drawing/2014/main" id="{443886A8-12E8-2A4A-83DB-B03D22D3A16E}"/>
              </a:ext>
            </a:extLst>
          </p:cNvPr>
          <p:cNvSpPr/>
          <p:nvPr/>
        </p:nvSpPr>
        <p:spPr>
          <a:xfrm rot="10800000" flipH="1">
            <a:off x="4496856" y="-4"/>
            <a:ext cx="24000" cy="68640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95323" tIns="47660" rIns="95323" bIns="47660" rtlCol="0" anchor="ctr"/>
          <a:lstStyle/>
          <a:p>
            <a:pPr algn="ctr"/>
            <a:endParaRPr lang="fr-FR" sz="2400" dirty="0">
              <a:solidFill>
                <a:schemeClr val="tx1">
                  <a:lumMod val="75000"/>
                  <a:lumOff val="25000"/>
                </a:schemeClr>
              </a:solidFill>
              <a:latin typeface="Proxima Nova Rg" panose="02000506030000020004" pitchFamily="2" charset="0"/>
              <a:cs typeface="Calibri"/>
            </a:endParaRPr>
          </a:p>
        </p:txBody>
      </p:sp>
      <p:sp>
        <p:nvSpPr>
          <p:cNvPr id="46" name="Rectangle 45">
            <a:extLst>
              <a:ext uri="{FF2B5EF4-FFF2-40B4-BE49-F238E27FC236}">
                <a16:creationId xmlns:a16="http://schemas.microsoft.com/office/drawing/2014/main" id="{8CBEE1B4-37FA-AF48-A69E-18E8DAE9271F}"/>
              </a:ext>
            </a:extLst>
          </p:cNvPr>
          <p:cNvSpPr/>
          <p:nvPr/>
        </p:nvSpPr>
        <p:spPr>
          <a:xfrm>
            <a:off x="130477" y="2386474"/>
            <a:ext cx="3834668" cy="2134174"/>
          </a:xfrm>
          <a:prstGeom prst="rect">
            <a:avLst/>
          </a:prstGeom>
        </p:spPr>
        <p:txBody>
          <a:bodyPr wrap="square">
            <a:spAutoFit/>
          </a:bodyPr>
          <a:lstStyle/>
          <a:p>
            <a:r>
              <a:rPr lang="pl-PL" sz="2000" dirty="0">
                <a:latin typeface="Proxima Nova Alt Bd"/>
                <a:cs typeface="Proxima Nova Alt Bd"/>
              </a:rPr>
              <a:t>Połączenie miedzi i siarki ze złożoną matrycą organiczną</a:t>
            </a:r>
            <a:endParaRPr lang="fr-FR" sz="2000" dirty="0">
              <a:latin typeface="Proxima Nova Alt Bd"/>
              <a:cs typeface="Proxima Nova Alt Bd"/>
            </a:endParaRPr>
          </a:p>
          <a:p>
            <a:endParaRPr lang="en-GB" sz="1867" dirty="0">
              <a:solidFill>
                <a:schemeClr val="bg1"/>
              </a:solidFill>
              <a:latin typeface="Proxima Nova Rg" panose="02000506030000020004" pitchFamily="2" charset="0"/>
              <a:cs typeface="Calibri"/>
            </a:endParaRPr>
          </a:p>
          <a:p>
            <a:endParaRPr lang="fr-FR" sz="1867" dirty="0">
              <a:solidFill>
                <a:schemeClr val="bg1"/>
              </a:solidFill>
              <a:latin typeface="Proxima Nova Rg" panose="02000506030000020004" pitchFamily="2" charset="0"/>
              <a:cs typeface="Calibri"/>
            </a:endParaRPr>
          </a:p>
          <a:p>
            <a:endParaRPr lang="fr-FR" sz="1867" dirty="0">
              <a:solidFill>
                <a:schemeClr val="bg1"/>
              </a:solidFill>
              <a:latin typeface="Proxima Nova Rg" panose="02000506030000020004" pitchFamily="2" charset="0"/>
              <a:cs typeface="Calibri"/>
            </a:endParaRPr>
          </a:p>
          <a:p>
            <a:endParaRPr lang="pl-PL" sz="1867" dirty="0">
              <a:solidFill>
                <a:schemeClr val="bg1"/>
              </a:solidFill>
              <a:latin typeface="Proxima Nova Rg" panose="02000506030000020004" pitchFamily="2" charset="0"/>
              <a:cs typeface="Calibri"/>
            </a:endParaRPr>
          </a:p>
          <a:p>
            <a:r>
              <a:rPr lang="pl-PL" dirty="0">
                <a:latin typeface="Proxima Nova Rg" panose="02000506030000020004" pitchFamily="2" charset="0"/>
                <a:cs typeface="Calibri"/>
              </a:rPr>
              <a:t>Na bazie kwasu </a:t>
            </a:r>
            <a:r>
              <a:rPr lang="pl-PL" dirty="0" err="1">
                <a:latin typeface="Proxima Nova Rg" panose="02000506030000020004" pitchFamily="2" charset="0"/>
                <a:cs typeface="Calibri"/>
              </a:rPr>
              <a:t>glukonowego</a:t>
            </a:r>
            <a:endParaRPr lang="en-GB" dirty="0">
              <a:latin typeface="Proxima Nova Rg" panose="02000506030000020004" pitchFamily="2" charset="0"/>
              <a:cs typeface="Calibri"/>
            </a:endParaRPr>
          </a:p>
        </p:txBody>
      </p:sp>
      <p:sp>
        <p:nvSpPr>
          <p:cNvPr id="62" name="Rectangle 61">
            <a:extLst>
              <a:ext uri="{FF2B5EF4-FFF2-40B4-BE49-F238E27FC236}">
                <a16:creationId xmlns:a16="http://schemas.microsoft.com/office/drawing/2014/main" id="{C5E552F4-6394-CC4E-9AB7-1BEB43D4B602}"/>
              </a:ext>
            </a:extLst>
          </p:cNvPr>
          <p:cNvSpPr/>
          <p:nvPr/>
        </p:nvSpPr>
        <p:spPr>
          <a:xfrm>
            <a:off x="4667328" y="4220469"/>
            <a:ext cx="7432721" cy="2323713"/>
          </a:xfrm>
          <a:prstGeom prst="rect">
            <a:avLst/>
          </a:prstGeom>
        </p:spPr>
        <p:txBody>
          <a:bodyPr wrap="square">
            <a:spAutoFit/>
          </a:bodyPr>
          <a:lstStyle/>
          <a:p>
            <a:r>
              <a:rPr lang="pl-PL" sz="2000" b="1" dirty="0">
                <a:solidFill>
                  <a:srgbClr val="006D90"/>
                </a:solidFill>
                <a:latin typeface="Proxima Nova Rg" panose="02000506030000020004" pitchFamily="2" charset="0"/>
                <a:cs typeface="Calibri"/>
              </a:rPr>
              <a:t>Naturalne </a:t>
            </a:r>
            <a:r>
              <a:rPr lang="pl-PL" sz="2000" b="1" dirty="0" err="1">
                <a:solidFill>
                  <a:srgbClr val="006D90"/>
                </a:solidFill>
                <a:latin typeface="Proxima Nova Rg" panose="02000506030000020004" pitchFamily="2" charset="0"/>
                <a:cs typeface="Calibri"/>
              </a:rPr>
              <a:t>kompleksowanie</a:t>
            </a:r>
            <a:r>
              <a:rPr lang="pl-PL" sz="2000" b="1" dirty="0">
                <a:solidFill>
                  <a:srgbClr val="006D90"/>
                </a:solidFill>
                <a:latin typeface="Proxima Nova Rg" panose="02000506030000020004" pitchFamily="2" charset="0"/>
                <a:cs typeface="Calibri"/>
              </a:rPr>
              <a:t> </a:t>
            </a:r>
          </a:p>
          <a:p>
            <a:r>
              <a:rPr lang="pl-PL" sz="2000" b="1" dirty="0">
                <a:solidFill>
                  <a:srgbClr val="006D90"/>
                </a:solidFill>
                <a:latin typeface="Proxima Nova Rg" panose="02000506030000020004" pitchFamily="2" charset="0"/>
                <a:cs typeface="Calibri"/>
              </a:rPr>
              <a:t>kwasem </a:t>
            </a:r>
            <a:r>
              <a:rPr lang="pl-PL" sz="2000" b="1" dirty="0" err="1">
                <a:solidFill>
                  <a:srgbClr val="006D90"/>
                </a:solidFill>
                <a:latin typeface="Proxima Nova Rg" panose="02000506030000020004" pitchFamily="2" charset="0"/>
                <a:cs typeface="Calibri"/>
              </a:rPr>
              <a:t>glukonowym</a:t>
            </a:r>
            <a:endParaRPr lang="en-GB" sz="2000" b="1" dirty="0">
              <a:solidFill>
                <a:srgbClr val="006D90"/>
              </a:solidFill>
              <a:latin typeface="Proxima Nova Rg" panose="02000506030000020004" pitchFamily="2" charset="0"/>
              <a:cs typeface="Calibri"/>
            </a:endParaRPr>
          </a:p>
          <a:p>
            <a:pPr>
              <a:lnSpc>
                <a:spcPts val="1413"/>
              </a:lnSpc>
            </a:pPr>
            <a:endParaRPr lang="fr-FR" sz="1333" dirty="0">
              <a:solidFill>
                <a:srgbClr val="006D90"/>
              </a:solidFill>
              <a:latin typeface="Proxima Nova Rg" panose="02000506030000020004" pitchFamily="2" charset="0"/>
              <a:cs typeface="Calibri"/>
            </a:endParaRPr>
          </a:p>
          <a:p>
            <a:pPr>
              <a:lnSpc>
                <a:spcPts val="1413"/>
              </a:lnSpc>
            </a:pPr>
            <a:r>
              <a:rPr lang="pl-PL" sz="1333" b="1" dirty="0">
                <a:latin typeface="Proxima Nova Rg" panose="02000506030000020004" pitchFamily="2" charset="0"/>
                <a:cs typeface="Calibri"/>
              </a:rPr>
              <a:t>Kwas </a:t>
            </a:r>
            <a:r>
              <a:rPr lang="pl-PL" sz="1333" b="1" dirty="0" err="1">
                <a:latin typeface="Proxima Nova Rg" panose="02000506030000020004" pitchFamily="2" charset="0"/>
                <a:cs typeface="Calibri"/>
              </a:rPr>
              <a:t>glukonowy</a:t>
            </a:r>
            <a:r>
              <a:rPr lang="pl-PL" sz="1333" b="1" dirty="0">
                <a:latin typeface="Proxima Nova Rg" panose="02000506030000020004" pitchFamily="2" charset="0"/>
                <a:cs typeface="Calibri"/>
              </a:rPr>
              <a:t> </a:t>
            </a:r>
            <a:r>
              <a:rPr lang="pl-PL" sz="1333" dirty="0">
                <a:latin typeface="Proxima Nova Rg" panose="02000506030000020004" pitchFamily="2" charset="0"/>
                <a:cs typeface="Calibri"/>
              </a:rPr>
              <a:t>to niekorozyjny kwas organiczny, który ma dużą zdolność </a:t>
            </a:r>
            <a:r>
              <a:rPr lang="pl-PL" sz="1333" dirty="0" err="1">
                <a:latin typeface="Proxima Nova Rg" panose="02000506030000020004" pitchFamily="2" charset="0"/>
                <a:cs typeface="Calibri"/>
              </a:rPr>
              <a:t>kompleksowania</a:t>
            </a:r>
            <a:r>
              <a:rPr lang="pl-PL" sz="1333" dirty="0">
                <a:latin typeface="Proxima Nova Rg" panose="02000506030000020004" pitchFamily="2" charset="0"/>
                <a:cs typeface="Calibri"/>
              </a:rPr>
              <a:t> </a:t>
            </a:r>
          </a:p>
          <a:p>
            <a:pPr>
              <a:lnSpc>
                <a:spcPts val="1413"/>
              </a:lnSpc>
            </a:pPr>
            <a:r>
              <a:rPr lang="pl-PL" sz="1333" dirty="0">
                <a:latin typeface="Proxima Nova Rg" panose="02000506030000020004" pitchFamily="2" charset="0"/>
                <a:cs typeface="Calibri"/>
              </a:rPr>
              <a:t>jonów metali.</a:t>
            </a:r>
          </a:p>
          <a:p>
            <a:pPr>
              <a:lnSpc>
                <a:spcPts val="1413"/>
              </a:lnSpc>
            </a:pPr>
            <a:r>
              <a:rPr lang="pl-PL" sz="1333" b="1" dirty="0">
                <a:latin typeface="Proxima Nova Rg" panose="02000506030000020004" pitchFamily="2" charset="0"/>
                <a:cs typeface="Calibri"/>
              </a:rPr>
              <a:t>Kwas </a:t>
            </a:r>
            <a:r>
              <a:rPr lang="pl-PL" sz="1333" b="1" dirty="0" err="1">
                <a:latin typeface="Proxima Nova Rg" panose="02000506030000020004" pitchFamily="2" charset="0"/>
                <a:cs typeface="Calibri"/>
              </a:rPr>
              <a:t>glukonowy</a:t>
            </a:r>
            <a:r>
              <a:rPr lang="pl-PL" sz="1333" b="1" dirty="0">
                <a:latin typeface="Proxima Nova Rg" panose="02000506030000020004" pitchFamily="2" charset="0"/>
                <a:cs typeface="Calibri"/>
              </a:rPr>
              <a:t> </a:t>
            </a:r>
            <a:r>
              <a:rPr lang="pl-PL" sz="1333" dirty="0">
                <a:latin typeface="Proxima Nova Rg" panose="02000506030000020004" pitchFamily="2" charset="0"/>
                <a:cs typeface="Calibri"/>
              </a:rPr>
              <a:t> jest naturalnie występujący w roślinach i jest w pełni użyteczny przez </a:t>
            </a:r>
          </a:p>
          <a:p>
            <a:pPr>
              <a:lnSpc>
                <a:spcPts val="1413"/>
              </a:lnSpc>
            </a:pPr>
            <a:r>
              <a:rPr lang="pl-PL" sz="1333" dirty="0">
                <a:latin typeface="Proxima Nova Rg" panose="02000506030000020004" pitchFamily="2" charset="0"/>
                <a:cs typeface="Calibri"/>
              </a:rPr>
              <a:t>organizmy żywe.</a:t>
            </a:r>
          </a:p>
          <a:p>
            <a:pPr>
              <a:lnSpc>
                <a:spcPts val="1413"/>
              </a:lnSpc>
            </a:pPr>
            <a:r>
              <a:rPr lang="pl-PL" sz="1333" dirty="0">
                <a:latin typeface="Proxima Nova Rg" panose="02000506030000020004" pitchFamily="2" charset="0"/>
                <a:cs typeface="Calibri"/>
              </a:rPr>
              <a:t>Otrzymywany przez fermentację glukozy, która daje fizjologiczną formę, D-</a:t>
            </a:r>
            <a:r>
              <a:rPr lang="pl-PL" sz="1333" dirty="0" err="1">
                <a:latin typeface="Proxima Nova Rg" panose="02000506030000020004" pitchFamily="2" charset="0"/>
                <a:cs typeface="Calibri"/>
              </a:rPr>
              <a:t>glukonową</a:t>
            </a:r>
            <a:r>
              <a:rPr lang="pl-PL" sz="1333" dirty="0">
                <a:latin typeface="Proxima Nova Rg" panose="02000506030000020004" pitchFamily="2" charset="0"/>
                <a:cs typeface="Calibri"/>
              </a:rPr>
              <a:t>, </a:t>
            </a:r>
          </a:p>
          <a:p>
            <a:pPr>
              <a:lnSpc>
                <a:spcPts val="1413"/>
              </a:lnSpc>
            </a:pPr>
            <a:r>
              <a:rPr lang="pl-PL" sz="1333" dirty="0">
                <a:latin typeface="Proxima Nova Rg" panose="02000506030000020004" pitchFamily="2" charset="0"/>
                <a:cs typeface="Calibri"/>
              </a:rPr>
              <a:t>element szeroko stosowany w farmakologii i kosmetologii.</a:t>
            </a:r>
            <a:r>
              <a:rPr lang="en-GB" sz="1333" dirty="0">
                <a:latin typeface="Proxima Nova Rg" panose="02000506030000020004" pitchFamily="2" charset="0"/>
                <a:cs typeface="Calibri"/>
              </a:rPr>
              <a:t> </a:t>
            </a:r>
          </a:p>
          <a:p>
            <a:pPr>
              <a:lnSpc>
                <a:spcPts val="1413"/>
              </a:lnSpc>
            </a:pPr>
            <a:endParaRPr lang="fr-FR" sz="1333" dirty="0">
              <a:solidFill>
                <a:srgbClr val="006D90"/>
              </a:solidFill>
              <a:latin typeface="Proxima Nova Rg" panose="02000506030000020004" pitchFamily="2" charset="0"/>
              <a:cs typeface="Calibri"/>
            </a:endParaRPr>
          </a:p>
          <a:p>
            <a:pPr>
              <a:lnSpc>
                <a:spcPts val="1413"/>
              </a:lnSpc>
            </a:pPr>
            <a:endParaRPr lang="fr-FR" sz="1333" dirty="0">
              <a:solidFill>
                <a:srgbClr val="006D90"/>
              </a:solidFill>
              <a:latin typeface="Proxima Nova Rg" panose="02000506030000020004" pitchFamily="2" charset="0"/>
              <a:cs typeface="Calibri"/>
            </a:endParaRPr>
          </a:p>
        </p:txBody>
      </p:sp>
      <p:pic>
        <p:nvPicPr>
          <p:cNvPr id="26" name="Image 25">
            <a:extLst>
              <a:ext uri="{FF2B5EF4-FFF2-40B4-BE49-F238E27FC236}">
                <a16:creationId xmlns:a16="http://schemas.microsoft.com/office/drawing/2014/main" id="{26C3C765-ED82-774D-BF79-45A3D25CA8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55" y="6128450"/>
            <a:ext cx="1903475" cy="555071"/>
          </a:xfrm>
          <a:prstGeom prst="rect">
            <a:avLst/>
          </a:prstGeom>
        </p:spPr>
      </p:pic>
      <p:grpSp>
        <p:nvGrpSpPr>
          <p:cNvPr id="33" name="Groupe 32">
            <a:extLst>
              <a:ext uri="{FF2B5EF4-FFF2-40B4-BE49-F238E27FC236}">
                <a16:creationId xmlns:a16="http://schemas.microsoft.com/office/drawing/2014/main" id="{F90A25B9-925B-5447-B528-85F122AFBE04}"/>
              </a:ext>
            </a:extLst>
          </p:cNvPr>
          <p:cNvGrpSpPr/>
          <p:nvPr/>
        </p:nvGrpSpPr>
        <p:grpSpPr>
          <a:xfrm>
            <a:off x="7521902" y="149389"/>
            <a:ext cx="4408509" cy="395003"/>
            <a:chOff x="5609018" y="1987866"/>
            <a:chExt cx="3306382" cy="296252"/>
          </a:xfrm>
        </p:grpSpPr>
        <p:sp>
          <p:nvSpPr>
            <p:cNvPr id="34" name="Rectangle 33">
              <a:extLst>
                <a:ext uri="{FF2B5EF4-FFF2-40B4-BE49-F238E27FC236}">
                  <a16:creationId xmlns:a16="http://schemas.microsoft.com/office/drawing/2014/main" id="{BE19BC2C-8201-554D-8C34-14FA992416FE}"/>
                </a:ext>
              </a:extLst>
            </p:cNvPr>
            <p:cNvSpPr/>
            <p:nvPr userDrawn="1"/>
          </p:nvSpPr>
          <p:spPr>
            <a:xfrm flipV="1">
              <a:off x="8680458" y="2015462"/>
              <a:ext cx="72000" cy="180000"/>
            </a:xfrm>
            <a:prstGeom prst="rect">
              <a:avLst/>
            </a:prstGeom>
            <a:solidFill>
              <a:srgbClr val="005A7D"/>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sp>
          <p:nvSpPr>
            <p:cNvPr id="35" name="Rectangle 34">
              <a:extLst>
                <a:ext uri="{FF2B5EF4-FFF2-40B4-BE49-F238E27FC236}">
                  <a16:creationId xmlns:a16="http://schemas.microsoft.com/office/drawing/2014/main" id="{45034418-59DB-0D43-A179-6EA63D91ADAD}"/>
                </a:ext>
              </a:extLst>
            </p:cNvPr>
            <p:cNvSpPr/>
            <p:nvPr userDrawn="1"/>
          </p:nvSpPr>
          <p:spPr>
            <a:xfrm flipV="1">
              <a:off x="8843400" y="2015460"/>
              <a:ext cx="72000" cy="180000"/>
            </a:xfrm>
            <a:prstGeom prst="rect">
              <a:avLst/>
            </a:prstGeom>
            <a:solidFill>
              <a:srgbClr val="CD0033"/>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sp>
          <p:nvSpPr>
            <p:cNvPr id="36" name="Titre 1">
              <a:extLst>
                <a:ext uri="{FF2B5EF4-FFF2-40B4-BE49-F238E27FC236}">
                  <a16:creationId xmlns:a16="http://schemas.microsoft.com/office/drawing/2014/main" id="{6E0FD592-501F-A04E-B23B-AD41B8A36769}"/>
                </a:ext>
              </a:extLst>
            </p:cNvPr>
            <p:cNvSpPr txBox="1">
              <a:spLocks/>
            </p:cNvSpPr>
            <p:nvPr/>
          </p:nvSpPr>
          <p:spPr>
            <a:xfrm>
              <a:off x="5609018" y="1987866"/>
              <a:ext cx="3043219" cy="296252"/>
            </a:xfrm>
            <a:prstGeom prst="rect">
              <a:avLst/>
            </a:prstGeom>
          </p:spPr>
          <p:txBody>
            <a:bodyPr vert="horz" lIns="108703" tIns="54351" rIns="108703" bIns="54351" rtlCol="0" anchor="ctr">
              <a:noAutofit/>
            </a:bodyPr>
            <a:lstStyle>
              <a:lvl1pPr algn="l" defTabSz="1042744" rtl="0" eaLnBrk="1" latinLnBrk="0" hangingPunct="1">
                <a:lnSpc>
                  <a:spcPct val="90000"/>
                </a:lnSpc>
                <a:spcBef>
                  <a:spcPct val="0"/>
                </a:spcBef>
                <a:buNone/>
                <a:defRPr sz="2700" b="1" i="0" kern="1200">
                  <a:solidFill>
                    <a:schemeClr val="bg1"/>
                  </a:solidFill>
                  <a:latin typeface="Myriad Pro"/>
                  <a:ea typeface="+mj-ea"/>
                  <a:cs typeface="Myriad Pro"/>
                </a:defRPr>
              </a:lvl1pPr>
            </a:lstStyle>
            <a:p>
              <a:pPr algn="r"/>
              <a:endParaRPr lang="fr-FR" sz="933" b="0" dirty="0">
                <a:latin typeface="Proxima Nova Rg" panose="02000506030000020004" pitchFamily="2" charset="0"/>
                <a:cs typeface="Proxima Nova Alt Bd"/>
              </a:endParaRPr>
            </a:p>
          </p:txBody>
        </p:sp>
        <p:sp>
          <p:nvSpPr>
            <p:cNvPr id="37" name="Rectangle 36">
              <a:extLst>
                <a:ext uri="{FF2B5EF4-FFF2-40B4-BE49-F238E27FC236}">
                  <a16:creationId xmlns:a16="http://schemas.microsoft.com/office/drawing/2014/main" id="{B325BE14-3F63-3048-A129-488FB845C90C}"/>
                </a:ext>
              </a:extLst>
            </p:cNvPr>
            <p:cNvSpPr/>
            <p:nvPr/>
          </p:nvSpPr>
          <p:spPr>
            <a:xfrm flipV="1">
              <a:off x="8761929" y="2015460"/>
              <a:ext cx="72000" cy="180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grpSp>
      <p:sp>
        <p:nvSpPr>
          <p:cNvPr id="21" name="ZoneTexte 20">
            <a:extLst>
              <a:ext uri="{FF2B5EF4-FFF2-40B4-BE49-F238E27FC236}">
                <a16:creationId xmlns:a16="http://schemas.microsoft.com/office/drawing/2014/main" id="{7184AD65-8A13-C54E-A833-3FF0DB6556AF}"/>
              </a:ext>
            </a:extLst>
          </p:cNvPr>
          <p:cNvSpPr txBox="1"/>
          <p:nvPr/>
        </p:nvSpPr>
        <p:spPr>
          <a:xfrm>
            <a:off x="4652348" y="1608501"/>
            <a:ext cx="4211223" cy="339277"/>
          </a:xfrm>
          <a:prstGeom prst="rect">
            <a:avLst/>
          </a:prstGeom>
          <a:noFill/>
        </p:spPr>
        <p:txBody>
          <a:bodyPr wrap="square" lIns="104281" tIns="52142" rIns="104281" bIns="52142" rtlCol="0">
            <a:spAutoFit/>
          </a:bodyPr>
          <a:lstStyle/>
          <a:p>
            <a:pPr>
              <a:lnSpc>
                <a:spcPct val="80000"/>
              </a:lnSpc>
            </a:pPr>
            <a:r>
              <a:rPr lang="pl-PL" b="1" dirty="0">
                <a:solidFill>
                  <a:srgbClr val="FFFFFF"/>
                </a:solidFill>
                <a:latin typeface="Proxima Nova Alt Bd"/>
                <a:cs typeface="Proxima Nova Alt Bd"/>
              </a:rPr>
              <a:t>Charakterystyka</a:t>
            </a:r>
            <a:endParaRPr lang="en-GB" b="1" dirty="0">
              <a:solidFill>
                <a:srgbClr val="FFFFFF"/>
              </a:solidFill>
              <a:latin typeface="Proxima Nova Alt Bd"/>
              <a:cs typeface="Proxima Nova Alt Bd"/>
            </a:endParaRPr>
          </a:p>
        </p:txBody>
      </p:sp>
      <p:grpSp>
        <p:nvGrpSpPr>
          <p:cNvPr id="41" name="Groupe 40">
            <a:extLst>
              <a:ext uri="{FF2B5EF4-FFF2-40B4-BE49-F238E27FC236}">
                <a16:creationId xmlns:a16="http://schemas.microsoft.com/office/drawing/2014/main" id="{B427268A-7DD7-FF47-A090-8940243A129F}"/>
              </a:ext>
            </a:extLst>
          </p:cNvPr>
          <p:cNvGrpSpPr/>
          <p:nvPr/>
        </p:nvGrpSpPr>
        <p:grpSpPr>
          <a:xfrm>
            <a:off x="10188865" y="2387197"/>
            <a:ext cx="1552059" cy="1629593"/>
            <a:chOff x="3041651" y="2343150"/>
            <a:chExt cx="1987549" cy="2024063"/>
          </a:xfrm>
          <a:noFill/>
        </p:grpSpPr>
        <p:sp>
          <p:nvSpPr>
            <p:cNvPr id="43" name="Freeform 5">
              <a:extLst>
                <a:ext uri="{FF2B5EF4-FFF2-40B4-BE49-F238E27FC236}">
                  <a16:creationId xmlns:a16="http://schemas.microsoft.com/office/drawing/2014/main" id="{0BEFB3F1-43E5-DA48-84B4-38DC5A8D3242}"/>
                </a:ext>
              </a:extLst>
            </p:cNvPr>
            <p:cNvSpPr>
              <a:spLocks/>
            </p:cNvSpPr>
            <p:nvPr/>
          </p:nvSpPr>
          <p:spPr bwMode="auto">
            <a:xfrm>
              <a:off x="3636963" y="2652713"/>
              <a:ext cx="344487" cy="266700"/>
            </a:xfrm>
            <a:custGeom>
              <a:avLst/>
              <a:gdLst>
                <a:gd name="T0" fmla="*/ 42 w 217"/>
                <a:gd name="T1" fmla="*/ 0 h 168"/>
                <a:gd name="T2" fmla="*/ 217 w 217"/>
                <a:gd name="T3" fmla="*/ 54 h 168"/>
                <a:gd name="T4" fmla="*/ 0 w 217"/>
                <a:gd name="T5" fmla="*/ 168 h 168"/>
                <a:gd name="T6" fmla="*/ 42 w 217"/>
                <a:gd name="T7" fmla="*/ 0 h 168"/>
              </a:gdLst>
              <a:ahLst/>
              <a:cxnLst>
                <a:cxn ang="0">
                  <a:pos x="T0" y="T1"/>
                </a:cxn>
                <a:cxn ang="0">
                  <a:pos x="T2" y="T3"/>
                </a:cxn>
                <a:cxn ang="0">
                  <a:pos x="T4" y="T5"/>
                </a:cxn>
                <a:cxn ang="0">
                  <a:pos x="T6" y="T7"/>
                </a:cxn>
              </a:cxnLst>
              <a:rect l="0" t="0" r="r" b="b"/>
              <a:pathLst>
                <a:path w="217" h="168">
                  <a:moveTo>
                    <a:pt x="42" y="0"/>
                  </a:moveTo>
                  <a:lnTo>
                    <a:pt x="217" y="54"/>
                  </a:lnTo>
                  <a:lnTo>
                    <a:pt x="0" y="168"/>
                  </a:lnTo>
                  <a:lnTo>
                    <a:pt x="42"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4" name="Freeform 6">
              <a:extLst>
                <a:ext uri="{FF2B5EF4-FFF2-40B4-BE49-F238E27FC236}">
                  <a16:creationId xmlns:a16="http://schemas.microsoft.com/office/drawing/2014/main" id="{904F6DD4-78B6-744C-8642-76685651D69F}"/>
                </a:ext>
              </a:extLst>
            </p:cNvPr>
            <p:cNvSpPr>
              <a:spLocks/>
            </p:cNvSpPr>
            <p:nvPr/>
          </p:nvSpPr>
          <p:spPr bwMode="auto">
            <a:xfrm>
              <a:off x="3417888" y="2652713"/>
              <a:ext cx="285750" cy="266700"/>
            </a:xfrm>
            <a:custGeom>
              <a:avLst/>
              <a:gdLst>
                <a:gd name="T0" fmla="*/ 138 w 180"/>
                <a:gd name="T1" fmla="*/ 168 h 168"/>
                <a:gd name="T2" fmla="*/ 180 w 180"/>
                <a:gd name="T3" fmla="*/ 0 h 168"/>
                <a:gd name="T4" fmla="*/ 0 w 180"/>
                <a:gd name="T5" fmla="*/ 120 h 168"/>
                <a:gd name="T6" fmla="*/ 138 w 180"/>
                <a:gd name="T7" fmla="*/ 168 h 168"/>
              </a:gdLst>
              <a:ahLst/>
              <a:cxnLst>
                <a:cxn ang="0">
                  <a:pos x="T0" y="T1"/>
                </a:cxn>
                <a:cxn ang="0">
                  <a:pos x="T2" y="T3"/>
                </a:cxn>
                <a:cxn ang="0">
                  <a:pos x="T4" y="T5"/>
                </a:cxn>
                <a:cxn ang="0">
                  <a:pos x="T6" y="T7"/>
                </a:cxn>
              </a:cxnLst>
              <a:rect l="0" t="0" r="r" b="b"/>
              <a:pathLst>
                <a:path w="180" h="168">
                  <a:moveTo>
                    <a:pt x="138" y="168"/>
                  </a:moveTo>
                  <a:lnTo>
                    <a:pt x="180" y="0"/>
                  </a:lnTo>
                  <a:lnTo>
                    <a:pt x="0" y="120"/>
                  </a:lnTo>
                  <a:lnTo>
                    <a:pt x="138" y="168"/>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5" name="Freeform 7">
              <a:extLst>
                <a:ext uri="{FF2B5EF4-FFF2-40B4-BE49-F238E27FC236}">
                  <a16:creationId xmlns:a16="http://schemas.microsoft.com/office/drawing/2014/main" id="{2FDD2D02-40F1-7F45-B555-2399B300FBEB}"/>
                </a:ext>
              </a:extLst>
            </p:cNvPr>
            <p:cNvSpPr>
              <a:spLocks/>
            </p:cNvSpPr>
            <p:nvPr/>
          </p:nvSpPr>
          <p:spPr bwMode="auto">
            <a:xfrm>
              <a:off x="3417888" y="2603500"/>
              <a:ext cx="285750" cy="239713"/>
            </a:xfrm>
            <a:custGeom>
              <a:avLst/>
              <a:gdLst>
                <a:gd name="T0" fmla="*/ 0 w 180"/>
                <a:gd name="T1" fmla="*/ 151 h 151"/>
                <a:gd name="T2" fmla="*/ 180 w 180"/>
                <a:gd name="T3" fmla="*/ 31 h 151"/>
                <a:gd name="T4" fmla="*/ 48 w 180"/>
                <a:gd name="T5" fmla="*/ 0 h 151"/>
                <a:gd name="T6" fmla="*/ 0 w 180"/>
                <a:gd name="T7" fmla="*/ 151 h 151"/>
              </a:gdLst>
              <a:ahLst/>
              <a:cxnLst>
                <a:cxn ang="0">
                  <a:pos x="T0" y="T1"/>
                </a:cxn>
                <a:cxn ang="0">
                  <a:pos x="T2" y="T3"/>
                </a:cxn>
                <a:cxn ang="0">
                  <a:pos x="T4" y="T5"/>
                </a:cxn>
                <a:cxn ang="0">
                  <a:pos x="T6" y="T7"/>
                </a:cxn>
              </a:cxnLst>
              <a:rect l="0" t="0" r="r" b="b"/>
              <a:pathLst>
                <a:path w="180" h="151">
                  <a:moveTo>
                    <a:pt x="0" y="151"/>
                  </a:moveTo>
                  <a:lnTo>
                    <a:pt x="180" y="31"/>
                  </a:lnTo>
                  <a:lnTo>
                    <a:pt x="48" y="0"/>
                  </a:lnTo>
                  <a:lnTo>
                    <a:pt x="0" y="151"/>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7" name="Freeform 8">
              <a:extLst>
                <a:ext uri="{FF2B5EF4-FFF2-40B4-BE49-F238E27FC236}">
                  <a16:creationId xmlns:a16="http://schemas.microsoft.com/office/drawing/2014/main" id="{01F714D3-38CE-C641-886B-FD49BF1D8631}"/>
                </a:ext>
              </a:extLst>
            </p:cNvPr>
            <p:cNvSpPr>
              <a:spLocks/>
            </p:cNvSpPr>
            <p:nvPr/>
          </p:nvSpPr>
          <p:spPr bwMode="auto">
            <a:xfrm>
              <a:off x="3494088" y="2452688"/>
              <a:ext cx="209550" cy="200025"/>
            </a:xfrm>
            <a:custGeom>
              <a:avLst/>
              <a:gdLst>
                <a:gd name="T0" fmla="*/ 0 w 132"/>
                <a:gd name="T1" fmla="*/ 95 h 126"/>
                <a:gd name="T2" fmla="*/ 132 w 132"/>
                <a:gd name="T3" fmla="*/ 126 h 126"/>
                <a:gd name="T4" fmla="*/ 121 w 132"/>
                <a:gd name="T5" fmla="*/ 0 h 126"/>
                <a:gd name="T6" fmla="*/ 0 w 132"/>
                <a:gd name="T7" fmla="*/ 95 h 126"/>
              </a:gdLst>
              <a:ahLst/>
              <a:cxnLst>
                <a:cxn ang="0">
                  <a:pos x="T0" y="T1"/>
                </a:cxn>
                <a:cxn ang="0">
                  <a:pos x="T2" y="T3"/>
                </a:cxn>
                <a:cxn ang="0">
                  <a:pos x="T4" y="T5"/>
                </a:cxn>
                <a:cxn ang="0">
                  <a:pos x="T6" y="T7"/>
                </a:cxn>
              </a:cxnLst>
              <a:rect l="0" t="0" r="r" b="b"/>
              <a:pathLst>
                <a:path w="132" h="126">
                  <a:moveTo>
                    <a:pt x="0" y="95"/>
                  </a:moveTo>
                  <a:lnTo>
                    <a:pt x="132" y="126"/>
                  </a:lnTo>
                  <a:lnTo>
                    <a:pt x="121" y="0"/>
                  </a:lnTo>
                  <a:lnTo>
                    <a:pt x="0" y="95"/>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8" name="Freeform 9">
              <a:extLst>
                <a:ext uri="{FF2B5EF4-FFF2-40B4-BE49-F238E27FC236}">
                  <a16:creationId xmlns:a16="http://schemas.microsoft.com/office/drawing/2014/main" id="{24D6B3CD-BC42-A848-A87A-62788A9A3270}"/>
                </a:ext>
              </a:extLst>
            </p:cNvPr>
            <p:cNvSpPr>
              <a:spLocks/>
            </p:cNvSpPr>
            <p:nvPr/>
          </p:nvSpPr>
          <p:spPr bwMode="auto">
            <a:xfrm>
              <a:off x="3686175" y="2365375"/>
              <a:ext cx="266700" cy="287338"/>
            </a:xfrm>
            <a:custGeom>
              <a:avLst/>
              <a:gdLst>
                <a:gd name="T0" fmla="*/ 0 w 168"/>
                <a:gd name="T1" fmla="*/ 55 h 181"/>
                <a:gd name="T2" fmla="*/ 11 w 168"/>
                <a:gd name="T3" fmla="*/ 181 h 181"/>
                <a:gd name="T4" fmla="*/ 168 w 168"/>
                <a:gd name="T5" fmla="*/ 0 h 181"/>
                <a:gd name="T6" fmla="*/ 0 w 168"/>
                <a:gd name="T7" fmla="*/ 55 h 181"/>
              </a:gdLst>
              <a:ahLst/>
              <a:cxnLst>
                <a:cxn ang="0">
                  <a:pos x="T0" y="T1"/>
                </a:cxn>
                <a:cxn ang="0">
                  <a:pos x="T2" y="T3"/>
                </a:cxn>
                <a:cxn ang="0">
                  <a:pos x="T4" y="T5"/>
                </a:cxn>
                <a:cxn ang="0">
                  <a:pos x="T6" y="T7"/>
                </a:cxn>
              </a:cxnLst>
              <a:rect l="0" t="0" r="r" b="b"/>
              <a:pathLst>
                <a:path w="168" h="181">
                  <a:moveTo>
                    <a:pt x="0" y="55"/>
                  </a:moveTo>
                  <a:lnTo>
                    <a:pt x="11" y="181"/>
                  </a:lnTo>
                  <a:lnTo>
                    <a:pt x="168" y="0"/>
                  </a:lnTo>
                  <a:lnTo>
                    <a:pt x="0" y="55"/>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9" name="Freeform 10">
              <a:extLst>
                <a:ext uri="{FF2B5EF4-FFF2-40B4-BE49-F238E27FC236}">
                  <a16:creationId xmlns:a16="http://schemas.microsoft.com/office/drawing/2014/main" id="{B30646FB-BFFC-7248-B8C7-1A797E6A17F0}"/>
                </a:ext>
              </a:extLst>
            </p:cNvPr>
            <p:cNvSpPr>
              <a:spLocks/>
            </p:cNvSpPr>
            <p:nvPr/>
          </p:nvSpPr>
          <p:spPr bwMode="auto">
            <a:xfrm>
              <a:off x="3703638" y="2365375"/>
              <a:ext cx="277812" cy="373063"/>
            </a:xfrm>
            <a:custGeom>
              <a:avLst/>
              <a:gdLst>
                <a:gd name="T0" fmla="*/ 0 w 175"/>
                <a:gd name="T1" fmla="*/ 181 h 235"/>
                <a:gd name="T2" fmla="*/ 175 w 175"/>
                <a:gd name="T3" fmla="*/ 235 h 235"/>
                <a:gd name="T4" fmla="*/ 157 w 175"/>
                <a:gd name="T5" fmla="*/ 0 h 235"/>
                <a:gd name="T6" fmla="*/ 0 w 175"/>
                <a:gd name="T7" fmla="*/ 181 h 235"/>
              </a:gdLst>
              <a:ahLst/>
              <a:cxnLst>
                <a:cxn ang="0">
                  <a:pos x="T0" y="T1"/>
                </a:cxn>
                <a:cxn ang="0">
                  <a:pos x="T2" y="T3"/>
                </a:cxn>
                <a:cxn ang="0">
                  <a:pos x="T4" y="T5"/>
                </a:cxn>
                <a:cxn ang="0">
                  <a:pos x="T6" y="T7"/>
                </a:cxn>
              </a:cxnLst>
              <a:rect l="0" t="0" r="r" b="b"/>
              <a:pathLst>
                <a:path w="175" h="235">
                  <a:moveTo>
                    <a:pt x="0" y="181"/>
                  </a:moveTo>
                  <a:lnTo>
                    <a:pt x="175" y="235"/>
                  </a:lnTo>
                  <a:lnTo>
                    <a:pt x="157" y="0"/>
                  </a:lnTo>
                  <a:lnTo>
                    <a:pt x="0" y="181"/>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0" name="Freeform 11">
              <a:extLst>
                <a:ext uri="{FF2B5EF4-FFF2-40B4-BE49-F238E27FC236}">
                  <a16:creationId xmlns:a16="http://schemas.microsoft.com/office/drawing/2014/main" id="{01172855-E553-6348-B42B-3E9028AA1E3D}"/>
                </a:ext>
              </a:extLst>
            </p:cNvPr>
            <p:cNvSpPr>
              <a:spLocks/>
            </p:cNvSpPr>
            <p:nvPr/>
          </p:nvSpPr>
          <p:spPr bwMode="auto">
            <a:xfrm>
              <a:off x="3952875" y="2365375"/>
              <a:ext cx="171450" cy="373063"/>
            </a:xfrm>
            <a:custGeom>
              <a:avLst/>
              <a:gdLst>
                <a:gd name="T0" fmla="*/ 0 w 108"/>
                <a:gd name="T1" fmla="*/ 0 h 235"/>
                <a:gd name="T2" fmla="*/ 18 w 108"/>
                <a:gd name="T3" fmla="*/ 235 h 235"/>
                <a:gd name="T4" fmla="*/ 108 w 108"/>
                <a:gd name="T5" fmla="*/ 121 h 235"/>
                <a:gd name="T6" fmla="*/ 0 w 108"/>
                <a:gd name="T7" fmla="*/ 0 h 235"/>
              </a:gdLst>
              <a:ahLst/>
              <a:cxnLst>
                <a:cxn ang="0">
                  <a:pos x="T0" y="T1"/>
                </a:cxn>
                <a:cxn ang="0">
                  <a:pos x="T2" y="T3"/>
                </a:cxn>
                <a:cxn ang="0">
                  <a:pos x="T4" y="T5"/>
                </a:cxn>
                <a:cxn ang="0">
                  <a:pos x="T6" y="T7"/>
                </a:cxn>
              </a:cxnLst>
              <a:rect l="0" t="0" r="r" b="b"/>
              <a:pathLst>
                <a:path w="108" h="235">
                  <a:moveTo>
                    <a:pt x="0" y="0"/>
                  </a:moveTo>
                  <a:lnTo>
                    <a:pt x="18" y="235"/>
                  </a:lnTo>
                  <a:lnTo>
                    <a:pt x="108" y="121"/>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1" name="Freeform 12">
              <a:extLst>
                <a:ext uri="{FF2B5EF4-FFF2-40B4-BE49-F238E27FC236}">
                  <a16:creationId xmlns:a16="http://schemas.microsoft.com/office/drawing/2014/main" id="{DEEA5A86-D1D4-D540-A760-9B6926EE17A7}"/>
                </a:ext>
              </a:extLst>
            </p:cNvPr>
            <p:cNvSpPr>
              <a:spLocks/>
            </p:cNvSpPr>
            <p:nvPr/>
          </p:nvSpPr>
          <p:spPr bwMode="auto">
            <a:xfrm>
              <a:off x="3952875" y="2365375"/>
              <a:ext cx="342900" cy="192088"/>
            </a:xfrm>
            <a:custGeom>
              <a:avLst/>
              <a:gdLst>
                <a:gd name="T0" fmla="*/ 0 w 216"/>
                <a:gd name="T1" fmla="*/ 0 h 121"/>
                <a:gd name="T2" fmla="*/ 216 w 216"/>
                <a:gd name="T3" fmla="*/ 24 h 121"/>
                <a:gd name="T4" fmla="*/ 108 w 216"/>
                <a:gd name="T5" fmla="*/ 121 h 121"/>
                <a:gd name="T6" fmla="*/ 0 w 216"/>
                <a:gd name="T7" fmla="*/ 0 h 121"/>
              </a:gdLst>
              <a:ahLst/>
              <a:cxnLst>
                <a:cxn ang="0">
                  <a:pos x="T0" y="T1"/>
                </a:cxn>
                <a:cxn ang="0">
                  <a:pos x="T2" y="T3"/>
                </a:cxn>
                <a:cxn ang="0">
                  <a:pos x="T4" y="T5"/>
                </a:cxn>
                <a:cxn ang="0">
                  <a:pos x="T6" y="T7"/>
                </a:cxn>
              </a:cxnLst>
              <a:rect l="0" t="0" r="r" b="b"/>
              <a:pathLst>
                <a:path w="216" h="121">
                  <a:moveTo>
                    <a:pt x="0" y="0"/>
                  </a:moveTo>
                  <a:lnTo>
                    <a:pt x="216" y="24"/>
                  </a:lnTo>
                  <a:lnTo>
                    <a:pt x="108" y="121"/>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2" name="Freeform 13">
              <a:extLst>
                <a:ext uri="{FF2B5EF4-FFF2-40B4-BE49-F238E27FC236}">
                  <a16:creationId xmlns:a16="http://schemas.microsoft.com/office/drawing/2014/main" id="{5BA9DAFC-C1AB-994C-AF2D-2DAFA2C1F0A8}"/>
                </a:ext>
              </a:extLst>
            </p:cNvPr>
            <p:cNvSpPr>
              <a:spLocks/>
            </p:cNvSpPr>
            <p:nvPr/>
          </p:nvSpPr>
          <p:spPr bwMode="auto">
            <a:xfrm>
              <a:off x="4124325" y="2403475"/>
              <a:ext cx="382587" cy="153988"/>
            </a:xfrm>
            <a:custGeom>
              <a:avLst/>
              <a:gdLst>
                <a:gd name="T0" fmla="*/ 0 w 241"/>
                <a:gd name="T1" fmla="*/ 97 h 97"/>
                <a:gd name="T2" fmla="*/ 108 w 241"/>
                <a:gd name="T3" fmla="*/ 0 h 97"/>
                <a:gd name="T4" fmla="*/ 241 w 241"/>
                <a:gd name="T5" fmla="*/ 60 h 97"/>
                <a:gd name="T6" fmla="*/ 0 w 241"/>
                <a:gd name="T7" fmla="*/ 97 h 97"/>
              </a:gdLst>
              <a:ahLst/>
              <a:cxnLst>
                <a:cxn ang="0">
                  <a:pos x="T0" y="T1"/>
                </a:cxn>
                <a:cxn ang="0">
                  <a:pos x="T2" y="T3"/>
                </a:cxn>
                <a:cxn ang="0">
                  <a:pos x="T4" y="T5"/>
                </a:cxn>
                <a:cxn ang="0">
                  <a:pos x="T6" y="T7"/>
                </a:cxn>
              </a:cxnLst>
              <a:rect l="0" t="0" r="r" b="b"/>
              <a:pathLst>
                <a:path w="241" h="97">
                  <a:moveTo>
                    <a:pt x="0" y="97"/>
                  </a:moveTo>
                  <a:lnTo>
                    <a:pt x="108" y="0"/>
                  </a:lnTo>
                  <a:lnTo>
                    <a:pt x="241" y="60"/>
                  </a:lnTo>
                  <a:lnTo>
                    <a:pt x="0" y="97"/>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3" name="Freeform 15">
              <a:extLst>
                <a:ext uri="{FF2B5EF4-FFF2-40B4-BE49-F238E27FC236}">
                  <a16:creationId xmlns:a16="http://schemas.microsoft.com/office/drawing/2014/main" id="{034449B5-3E23-694C-9711-BA188021887A}"/>
                </a:ext>
              </a:extLst>
            </p:cNvPr>
            <p:cNvSpPr>
              <a:spLocks/>
            </p:cNvSpPr>
            <p:nvPr/>
          </p:nvSpPr>
          <p:spPr bwMode="auto">
            <a:xfrm>
              <a:off x="3981450" y="2557463"/>
              <a:ext cx="152400" cy="371475"/>
            </a:xfrm>
            <a:custGeom>
              <a:avLst/>
              <a:gdLst>
                <a:gd name="T0" fmla="*/ 0 w 96"/>
                <a:gd name="T1" fmla="*/ 114 h 234"/>
                <a:gd name="T2" fmla="*/ 90 w 96"/>
                <a:gd name="T3" fmla="*/ 0 h 234"/>
                <a:gd name="T4" fmla="*/ 96 w 96"/>
                <a:gd name="T5" fmla="*/ 234 h 234"/>
                <a:gd name="T6" fmla="*/ 0 w 96"/>
                <a:gd name="T7" fmla="*/ 114 h 234"/>
              </a:gdLst>
              <a:ahLst/>
              <a:cxnLst>
                <a:cxn ang="0">
                  <a:pos x="T0" y="T1"/>
                </a:cxn>
                <a:cxn ang="0">
                  <a:pos x="T2" y="T3"/>
                </a:cxn>
                <a:cxn ang="0">
                  <a:pos x="T4" y="T5"/>
                </a:cxn>
                <a:cxn ang="0">
                  <a:pos x="T6" y="T7"/>
                </a:cxn>
              </a:cxnLst>
              <a:rect l="0" t="0" r="r" b="b"/>
              <a:pathLst>
                <a:path w="96" h="234">
                  <a:moveTo>
                    <a:pt x="0" y="114"/>
                  </a:moveTo>
                  <a:lnTo>
                    <a:pt x="90" y="0"/>
                  </a:lnTo>
                  <a:lnTo>
                    <a:pt x="96" y="234"/>
                  </a:lnTo>
                  <a:lnTo>
                    <a:pt x="0" y="114"/>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4" name="Freeform 16">
              <a:extLst>
                <a:ext uri="{FF2B5EF4-FFF2-40B4-BE49-F238E27FC236}">
                  <a16:creationId xmlns:a16="http://schemas.microsoft.com/office/drawing/2014/main" id="{CC4BA4C8-0F42-CF4C-9236-07C79EFF7095}"/>
                </a:ext>
              </a:extLst>
            </p:cNvPr>
            <p:cNvSpPr>
              <a:spLocks/>
            </p:cNvSpPr>
            <p:nvPr/>
          </p:nvSpPr>
          <p:spPr bwMode="auto">
            <a:xfrm>
              <a:off x="4124325" y="2557463"/>
              <a:ext cx="342900" cy="371475"/>
            </a:xfrm>
            <a:custGeom>
              <a:avLst/>
              <a:gdLst>
                <a:gd name="T0" fmla="*/ 0 w 216"/>
                <a:gd name="T1" fmla="*/ 0 h 234"/>
                <a:gd name="T2" fmla="*/ 216 w 216"/>
                <a:gd name="T3" fmla="*/ 192 h 234"/>
                <a:gd name="T4" fmla="*/ 6 w 216"/>
                <a:gd name="T5" fmla="*/ 234 h 234"/>
                <a:gd name="T6" fmla="*/ 0 w 216"/>
                <a:gd name="T7" fmla="*/ 0 h 234"/>
              </a:gdLst>
              <a:ahLst/>
              <a:cxnLst>
                <a:cxn ang="0">
                  <a:pos x="T0" y="T1"/>
                </a:cxn>
                <a:cxn ang="0">
                  <a:pos x="T2" y="T3"/>
                </a:cxn>
                <a:cxn ang="0">
                  <a:pos x="T4" y="T5"/>
                </a:cxn>
                <a:cxn ang="0">
                  <a:pos x="T6" y="T7"/>
                </a:cxn>
              </a:cxnLst>
              <a:rect l="0" t="0" r="r" b="b"/>
              <a:pathLst>
                <a:path w="216" h="234">
                  <a:moveTo>
                    <a:pt x="0" y="0"/>
                  </a:moveTo>
                  <a:lnTo>
                    <a:pt x="216" y="192"/>
                  </a:lnTo>
                  <a:lnTo>
                    <a:pt x="6" y="234"/>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5" name="Freeform 17">
              <a:extLst>
                <a:ext uri="{FF2B5EF4-FFF2-40B4-BE49-F238E27FC236}">
                  <a16:creationId xmlns:a16="http://schemas.microsoft.com/office/drawing/2014/main" id="{2737264A-1523-B94A-8EB9-B96B63671A6A}"/>
                </a:ext>
              </a:extLst>
            </p:cNvPr>
            <p:cNvSpPr>
              <a:spLocks/>
            </p:cNvSpPr>
            <p:nvPr/>
          </p:nvSpPr>
          <p:spPr bwMode="auto">
            <a:xfrm>
              <a:off x="3636963" y="2738438"/>
              <a:ext cx="496887" cy="190500"/>
            </a:xfrm>
            <a:custGeom>
              <a:avLst/>
              <a:gdLst>
                <a:gd name="T0" fmla="*/ 0 w 313"/>
                <a:gd name="T1" fmla="*/ 114 h 120"/>
                <a:gd name="T2" fmla="*/ 217 w 313"/>
                <a:gd name="T3" fmla="*/ 0 h 120"/>
                <a:gd name="T4" fmla="*/ 313 w 313"/>
                <a:gd name="T5" fmla="*/ 120 h 120"/>
                <a:gd name="T6" fmla="*/ 0 w 313"/>
                <a:gd name="T7" fmla="*/ 114 h 120"/>
              </a:gdLst>
              <a:ahLst/>
              <a:cxnLst>
                <a:cxn ang="0">
                  <a:pos x="T0" y="T1"/>
                </a:cxn>
                <a:cxn ang="0">
                  <a:pos x="T2" y="T3"/>
                </a:cxn>
                <a:cxn ang="0">
                  <a:pos x="T4" y="T5"/>
                </a:cxn>
                <a:cxn ang="0">
                  <a:pos x="T6" y="T7"/>
                </a:cxn>
              </a:cxnLst>
              <a:rect l="0" t="0" r="r" b="b"/>
              <a:pathLst>
                <a:path w="313" h="120">
                  <a:moveTo>
                    <a:pt x="0" y="114"/>
                  </a:moveTo>
                  <a:lnTo>
                    <a:pt x="217" y="0"/>
                  </a:lnTo>
                  <a:lnTo>
                    <a:pt x="313" y="120"/>
                  </a:lnTo>
                  <a:lnTo>
                    <a:pt x="0" y="114"/>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6" name="Freeform 18">
              <a:extLst>
                <a:ext uri="{FF2B5EF4-FFF2-40B4-BE49-F238E27FC236}">
                  <a16:creationId xmlns:a16="http://schemas.microsoft.com/office/drawing/2014/main" id="{703AA80D-B120-EF42-9C81-304ED2B47537}"/>
                </a:ext>
              </a:extLst>
            </p:cNvPr>
            <p:cNvSpPr>
              <a:spLocks/>
            </p:cNvSpPr>
            <p:nvPr/>
          </p:nvSpPr>
          <p:spPr bwMode="auto">
            <a:xfrm>
              <a:off x="3636963" y="2919413"/>
              <a:ext cx="496887" cy="411163"/>
            </a:xfrm>
            <a:custGeom>
              <a:avLst/>
              <a:gdLst>
                <a:gd name="T0" fmla="*/ 0 w 313"/>
                <a:gd name="T1" fmla="*/ 0 h 259"/>
                <a:gd name="T2" fmla="*/ 313 w 313"/>
                <a:gd name="T3" fmla="*/ 6 h 259"/>
                <a:gd name="T4" fmla="*/ 102 w 313"/>
                <a:gd name="T5" fmla="*/ 259 h 259"/>
                <a:gd name="T6" fmla="*/ 0 w 313"/>
                <a:gd name="T7" fmla="*/ 0 h 259"/>
              </a:gdLst>
              <a:ahLst/>
              <a:cxnLst>
                <a:cxn ang="0">
                  <a:pos x="T0" y="T1"/>
                </a:cxn>
                <a:cxn ang="0">
                  <a:pos x="T2" y="T3"/>
                </a:cxn>
                <a:cxn ang="0">
                  <a:pos x="T4" y="T5"/>
                </a:cxn>
                <a:cxn ang="0">
                  <a:pos x="T6" y="T7"/>
                </a:cxn>
              </a:cxnLst>
              <a:rect l="0" t="0" r="r" b="b"/>
              <a:pathLst>
                <a:path w="313" h="259">
                  <a:moveTo>
                    <a:pt x="0" y="0"/>
                  </a:moveTo>
                  <a:lnTo>
                    <a:pt x="313" y="6"/>
                  </a:lnTo>
                  <a:lnTo>
                    <a:pt x="102" y="259"/>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7" name="Freeform 19">
              <a:extLst>
                <a:ext uri="{FF2B5EF4-FFF2-40B4-BE49-F238E27FC236}">
                  <a16:creationId xmlns:a16="http://schemas.microsoft.com/office/drawing/2014/main" id="{D5CD64F8-ADE9-1E41-988C-1F6A2FB48854}"/>
                </a:ext>
              </a:extLst>
            </p:cNvPr>
            <p:cNvSpPr>
              <a:spLocks/>
            </p:cNvSpPr>
            <p:nvPr/>
          </p:nvSpPr>
          <p:spPr bwMode="auto">
            <a:xfrm>
              <a:off x="3417888" y="2843213"/>
              <a:ext cx="219075" cy="392113"/>
            </a:xfrm>
            <a:custGeom>
              <a:avLst/>
              <a:gdLst>
                <a:gd name="T0" fmla="*/ 0 w 138"/>
                <a:gd name="T1" fmla="*/ 0 h 247"/>
                <a:gd name="T2" fmla="*/ 138 w 138"/>
                <a:gd name="T3" fmla="*/ 48 h 247"/>
                <a:gd name="T4" fmla="*/ 6 w 138"/>
                <a:gd name="T5" fmla="*/ 247 h 247"/>
                <a:gd name="T6" fmla="*/ 0 w 138"/>
                <a:gd name="T7" fmla="*/ 0 h 247"/>
              </a:gdLst>
              <a:ahLst/>
              <a:cxnLst>
                <a:cxn ang="0">
                  <a:pos x="T0" y="T1"/>
                </a:cxn>
                <a:cxn ang="0">
                  <a:pos x="T2" y="T3"/>
                </a:cxn>
                <a:cxn ang="0">
                  <a:pos x="T4" y="T5"/>
                </a:cxn>
                <a:cxn ang="0">
                  <a:pos x="T6" y="T7"/>
                </a:cxn>
              </a:cxnLst>
              <a:rect l="0" t="0" r="r" b="b"/>
              <a:pathLst>
                <a:path w="138" h="247">
                  <a:moveTo>
                    <a:pt x="0" y="0"/>
                  </a:moveTo>
                  <a:lnTo>
                    <a:pt x="138" y="48"/>
                  </a:lnTo>
                  <a:lnTo>
                    <a:pt x="6" y="247"/>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8" name="Freeform 20">
              <a:extLst>
                <a:ext uri="{FF2B5EF4-FFF2-40B4-BE49-F238E27FC236}">
                  <a16:creationId xmlns:a16="http://schemas.microsoft.com/office/drawing/2014/main" id="{A61B7298-D995-A04E-AEFC-FAB29E7BB796}"/>
                </a:ext>
              </a:extLst>
            </p:cNvPr>
            <p:cNvSpPr>
              <a:spLocks/>
            </p:cNvSpPr>
            <p:nvPr/>
          </p:nvSpPr>
          <p:spPr bwMode="auto">
            <a:xfrm>
              <a:off x="3427413" y="2919413"/>
              <a:ext cx="371475" cy="411163"/>
            </a:xfrm>
            <a:custGeom>
              <a:avLst/>
              <a:gdLst>
                <a:gd name="T0" fmla="*/ 132 w 234"/>
                <a:gd name="T1" fmla="*/ 0 h 259"/>
                <a:gd name="T2" fmla="*/ 234 w 234"/>
                <a:gd name="T3" fmla="*/ 259 h 259"/>
                <a:gd name="T4" fmla="*/ 0 w 234"/>
                <a:gd name="T5" fmla="*/ 199 h 259"/>
                <a:gd name="T6" fmla="*/ 132 w 234"/>
                <a:gd name="T7" fmla="*/ 0 h 259"/>
              </a:gdLst>
              <a:ahLst/>
              <a:cxnLst>
                <a:cxn ang="0">
                  <a:pos x="T0" y="T1"/>
                </a:cxn>
                <a:cxn ang="0">
                  <a:pos x="T2" y="T3"/>
                </a:cxn>
                <a:cxn ang="0">
                  <a:pos x="T4" y="T5"/>
                </a:cxn>
                <a:cxn ang="0">
                  <a:pos x="T6" y="T7"/>
                </a:cxn>
              </a:cxnLst>
              <a:rect l="0" t="0" r="r" b="b"/>
              <a:pathLst>
                <a:path w="234" h="259">
                  <a:moveTo>
                    <a:pt x="132" y="0"/>
                  </a:moveTo>
                  <a:lnTo>
                    <a:pt x="234" y="259"/>
                  </a:lnTo>
                  <a:lnTo>
                    <a:pt x="0" y="199"/>
                  </a:lnTo>
                  <a:lnTo>
                    <a:pt x="132"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0" name="Freeform 21">
              <a:extLst>
                <a:ext uri="{FF2B5EF4-FFF2-40B4-BE49-F238E27FC236}">
                  <a16:creationId xmlns:a16="http://schemas.microsoft.com/office/drawing/2014/main" id="{DF65634B-C3E9-DE48-95C9-B0EB37D679AB}"/>
                </a:ext>
              </a:extLst>
            </p:cNvPr>
            <p:cNvSpPr>
              <a:spLocks/>
            </p:cNvSpPr>
            <p:nvPr/>
          </p:nvSpPr>
          <p:spPr bwMode="auto">
            <a:xfrm>
              <a:off x="3208338" y="2843213"/>
              <a:ext cx="219075" cy="392113"/>
            </a:xfrm>
            <a:custGeom>
              <a:avLst/>
              <a:gdLst>
                <a:gd name="T0" fmla="*/ 132 w 138"/>
                <a:gd name="T1" fmla="*/ 0 h 247"/>
                <a:gd name="T2" fmla="*/ 138 w 138"/>
                <a:gd name="T3" fmla="*/ 247 h 247"/>
                <a:gd name="T4" fmla="*/ 0 w 138"/>
                <a:gd name="T5" fmla="*/ 84 h 247"/>
                <a:gd name="T6" fmla="*/ 132 w 138"/>
                <a:gd name="T7" fmla="*/ 0 h 247"/>
              </a:gdLst>
              <a:ahLst/>
              <a:cxnLst>
                <a:cxn ang="0">
                  <a:pos x="T0" y="T1"/>
                </a:cxn>
                <a:cxn ang="0">
                  <a:pos x="T2" y="T3"/>
                </a:cxn>
                <a:cxn ang="0">
                  <a:pos x="T4" y="T5"/>
                </a:cxn>
                <a:cxn ang="0">
                  <a:pos x="T6" y="T7"/>
                </a:cxn>
              </a:cxnLst>
              <a:rect l="0" t="0" r="r" b="b"/>
              <a:pathLst>
                <a:path w="138" h="247">
                  <a:moveTo>
                    <a:pt x="132" y="0"/>
                  </a:moveTo>
                  <a:lnTo>
                    <a:pt x="138" y="247"/>
                  </a:lnTo>
                  <a:lnTo>
                    <a:pt x="0" y="84"/>
                  </a:lnTo>
                  <a:lnTo>
                    <a:pt x="132"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1" name="Freeform 22">
              <a:extLst>
                <a:ext uri="{FF2B5EF4-FFF2-40B4-BE49-F238E27FC236}">
                  <a16:creationId xmlns:a16="http://schemas.microsoft.com/office/drawing/2014/main" id="{E9C3630B-B23A-6F44-99DF-CB20C5D8F604}"/>
                </a:ext>
              </a:extLst>
            </p:cNvPr>
            <p:cNvSpPr>
              <a:spLocks/>
            </p:cNvSpPr>
            <p:nvPr/>
          </p:nvSpPr>
          <p:spPr bwMode="auto">
            <a:xfrm>
              <a:off x="3208338" y="2719388"/>
              <a:ext cx="209550" cy="257175"/>
            </a:xfrm>
            <a:custGeom>
              <a:avLst/>
              <a:gdLst>
                <a:gd name="T0" fmla="*/ 0 w 132"/>
                <a:gd name="T1" fmla="*/ 162 h 162"/>
                <a:gd name="T2" fmla="*/ 132 w 132"/>
                <a:gd name="T3" fmla="*/ 78 h 162"/>
                <a:gd name="T4" fmla="*/ 48 w 132"/>
                <a:gd name="T5" fmla="*/ 0 h 162"/>
                <a:gd name="T6" fmla="*/ 0 w 132"/>
                <a:gd name="T7" fmla="*/ 162 h 162"/>
              </a:gdLst>
              <a:ahLst/>
              <a:cxnLst>
                <a:cxn ang="0">
                  <a:pos x="T0" y="T1"/>
                </a:cxn>
                <a:cxn ang="0">
                  <a:pos x="T2" y="T3"/>
                </a:cxn>
                <a:cxn ang="0">
                  <a:pos x="T4" y="T5"/>
                </a:cxn>
                <a:cxn ang="0">
                  <a:pos x="T6" y="T7"/>
                </a:cxn>
              </a:cxnLst>
              <a:rect l="0" t="0" r="r" b="b"/>
              <a:pathLst>
                <a:path w="132" h="162">
                  <a:moveTo>
                    <a:pt x="0" y="162"/>
                  </a:moveTo>
                  <a:lnTo>
                    <a:pt x="132" y="78"/>
                  </a:lnTo>
                  <a:lnTo>
                    <a:pt x="48" y="0"/>
                  </a:lnTo>
                  <a:lnTo>
                    <a:pt x="0" y="162"/>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3" name="Freeform 23">
              <a:extLst>
                <a:ext uri="{FF2B5EF4-FFF2-40B4-BE49-F238E27FC236}">
                  <a16:creationId xmlns:a16="http://schemas.microsoft.com/office/drawing/2014/main" id="{1A45B36E-A14D-D043-BCEB-B412844BE782}"/>
                </a:ext>
              </a:extLst>
            </p:cNvPr>
            <p:cNvSpPr>
              <a:spLocks/>
            </p:cNvSpPr>
            <p:nvPr/>
          </p:nvSpPr>
          <p:spPr bwMode="auto">
            <a:xfrm>
              <a:off x="3284538" y="2603500"/>
              <a:ext cx="209550" cy="239713"/>
            </a:xfrm>
            <a:custGeom>
              <a:avLst/>
              <a:gdLst>
                <a:gd name="T0" fmla="*/ 84 w 132"/>
                <a:gd name="T1" fmla="*/ 151 h 151"/>
                <a:gd name="T2" fmla="*/ 132 w 132"/>
                <a:gd name="T3" fmla="*/ 0 h 151"/>
                <a:gd name="T4" fmla="*/ 0 w 132"/>
                <a:gd name="T5" fmla="*/ 73 h 151"/>
                <a:gd name="T6" fmla="*/ 84 w 132"/>
                <a:gd name="T7" fmla="*/ 151 h 151"/>
              </a:gdLst>
              <a:ahLst/>
              <a:cxnLst>
                <a:cxn ang="0">
                  <a:pos x="T0" y="T1"/>
                </a:cxn>
                <a:cxn ang="0">
                  <a:pos x="T2" y="T3"/>
                </a:cxn>
                <a:cxn ang="0">
                  <a:pos x="T4" y="T5"/>
                </a:cxn>
                <a:cxn ang="0">
                  <a:pos x="T6" y="T7"/>
                </a:cxn>
              </a:cxnLst>
              <a:rect l="0" t="0" r="r" b="b"/>
              <a:pathLst>
                <a:path w="132" h="151">
                  <a:moveTo>
                    <a:pt x="84" y="151"/>
                  </a:moveTo>
                  <a:lnTo>
                    <a:pt x="132" y="0"/>
                  </a:lnTo>
                  <a:lnTo>
                    <a:pt x="0" y="73"/>
                  </a:lnTo>
                  <a:lnTo>
                    <a:pt x="84" y="151"/>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4" name="Freeform 24">
              <a:extLst>
                <a:ext uri="{FF2B5EF4-FFF2-40B4-BE49-F238E27FC236}">
                  <a16:creationId xmlns:a16="http://schemas.microsoft.com/office/drawing/2014/main" id="{12F10E80-B3A9-BB43-966A-BD26E5B0C755}"/>
                </a:ext>
              </a:extLst>
            </p:cNvPr>
            <p:cNvSpPr>
              <a:spLocks/>
            </p:cNvSpPr>
            <p:nvPr/>
          </p:nvSpPr>
          <p:spPr bwMode="auto">
            <a:xfrm>
              <a:off x="3284538" y="2452688"/>
              <a:ext cx="401637" cy="266700"/>
            </a:xfrm>
            <a:custGeom>
              <a:avLst/>
              <a:gdLst>
                <a:gd name="T0" fmla="*/ 132 w 253"/>
                <a:gd name="T1" fmla="*/ 95 h 168"/>
                <a:gd name="T2" fmla="*/ 253 w 253"/>
                <a:gd name="T3" fmla="*/ 0 h 168"/>
                <a:gd name="T4" fmla="*/ 0 w 253"/>
                <a:gd name="T5" fmla="*/ 168 h 168"/>
                <a:gd name="T6" fmla="*/ 132 w 253"/>
                <a:gd name="T7" fmla="*/ 95 h 168"/>
              </a:gdLst>
              <a:ahLst/>
              <a:cxnLst>
                <a:cxn ang="0">
                  <a:pos x="T0" y="T1"/>
                </a:cxn>
                <a:cxn ang="0">
                  <a:pos x="T2" y="T3"/>
                </a:cxn>
                <a:cxn ang="0">
                  <a:pos x="T4" y="T5"/>
                </a:cxn>
                <a:cxn ang="0">
                  <a:pos x="T6" y="T7"/>
                </a:cxn>
              </a:cxnLst>
              <a:rect l="0" t="0" r="r" b="b"/>
              <a:pathLst>
                <a:path w="253" h="168">
                  <a:moveTo>
                    <a:pt x="132" y="95"/>
                  </a:moveTo>
                  <a:lnTo>
                    <a:pt x="253" y="0"/>
                  </a:lnTo>
                  <a:lnTo>
                    <a:pt x="0" y="168"/>
                  </a:lnTo>
                  <a:lnTo>
                    <a:pt x="132" y="95"/>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5" name="Freeform 25">
              <a:extLst>
                <a:ext uri="{FF2B5EF4-FFF2-40B4-BE49-F238E27FC236}">
                  <a16:creationId xmlns:a16="http://schemas.microsoft.com/office/drawing/2014/main" id="{5672E988-7B97-404E-8400-09D719243227}"/>
                </a:ext>
              </a:extLst>
            </p:cNvPr>
            <p:cNvSpPr>
              <a:spLocks/>
            </p:cNvSpPr>
            <p:nvPr/>
          </p:nvSpPr>
          <p:spPr bwMode="auto">
            <a:xfrm>
              <a:off x="3073400" y="2719388"/>
              <a:ext cx="211137" cy="420688"/>
            </a:xfrm>
            <a:custGeom>
              <a:avLst/>
              <a:gdLst>
                <a:gd name="T0" fmla="*/ 85 w 133"/>
                <a:gd name="T1" fmla="*/ 162 h 265"/>
                <a:gd name="T2" fmla="*/ 133 w 133"/>
                <a:gd name="T3" fmla="*/ 0 h 265"/>
                <a:gd name="T4" fmla="*/ 0 w 133"/>
                <a:gd name="T5" fmla="*/ 265 h 265"/>
                <a:gd name="T6" fmla="*/ 85 w 133"/>
                <a:gd name="T7" fmla="*/ 162 h 265"/>
              </a:gdLst>
              <a:ahLst/>
              <a:cxnLst>
                <a:cxn ang="0">
                  <a:pos x="T0" y="T1"/>
                </a:cxn>
                <a:cxn ang="0">
                  <a:pos x="T2" y="T3"/>
                </a:cxn>
                <a:cxn ang="0">
                  <a:pos x="T4" y="T5"/>
                </a:cxn>
                <a:cxn ang="0">
                  <a:pos x="T6" y="T7"/>
                </a:cxn>
              </a:cxnLst>
              <a:rect l="0" t="0" r="r" b="b"/>
              <a:pathLst>
                <a:path w="133" h="265">
                  <a:moveTo>
                    <a:pt x="85" y="162"/>
                  </a:moveTo>
                  <a:lnTo>
                    <a:pt x="133" y="0"/>
                  </a:lnTo>
                  <a:lnTo>
                    <a:pt x="0" y="265"/>
                  </a:lnTo>
                  <a:lnTo>
                    <a:pt x="85" y="162"/>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6" name="Freeform 26">
              <a:extLst>
                <a:ext uri="{FF2B5EF4-FFF2-40B4-BE49-F238E27FC236}">
                  <a16:creationId xmlns:a16="http://schemas.microsoft.com/office/drawing/2014/main" id="{19BDF2C4-5E58-3346-975C-728D8A384CEA}"/>
                </a:ext>
              </a:extLst>
            </p:cNvPr>
            <p:cNvSpPr>
              <a:spLocks/>
            </p:cNvSpPr>
            <p:nvPr/>
          </p:nvSpPr>
          <p:spPr bwMode="auto">
            <a:xfrm>
              <a:off x="3073400" y="2976563"/>
              <a:ext cx="354012" cy="258763"/>
            </a:xfrm>
            <a:custGeom>
              <a:avLst/>
              <a:gdLst>
                <a:gd name="T0" fmla="*/ 85 w 223"/>
                <a:gd name="T1" fmla="*/ 0 h 163"/>
                <a:gd name="T2" fmla="*/ 223 w 223"/>
                <a:gd name="T3" fmla="*/ 163 h 163"/>
                <a:gd name="T4" fmla="*/ 0 w 223"/>
                <a:gd name="T5" fmla="*/ 103 h 163"/>
                <a:gd name="T6" fmla="*/ 85 w 223"/>
                <a:gd name="T7" fmla="*/ 0 h 163"/>
              </a:gdLst>
              <a:ahLst/>
              <a:cxnLst>
                <a:cxn ang="0">
                  <a:pos x="T0" y="T1"/>
                </a:cxn>
                <a:cxn ang="0">
                  <a:pos x="T2" y="T3"/>
                </a:cxn>
                <a:cxn ang="0">
                  <a:pos x="T4" y="T5"/>
                </a:cxn>
                <a:cxn ang="0">
                  <a:pos x="T6" y="T7"/>
                </a:cxn>
              </a:cxnLst>
              <a:rect l="0" t="0" r="r" b="b"/>
              <a:pathLst>
                <a:path w="223" h="163">
                  <a:moveTo>
                    <a:pt x="85" y="0"/>
                  </a:moveTo>
                  <a:lnTo>
                    <a:pt x="223" y="163"/>
                  </a:lnTo>
                  <a:lnTo>
                    <a:pt x="0" y="103"/>
                  </a:lnTo>
                  <a:lnTo>
                    <a:pt x="85"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7" name="Freeform 27">
              <a:extLst>
                <a:ext uri="{FF2B5EF4-FFF2-40B4-BE49-F238E27FC236}">
                  <a16:creationId xmlns:a16="http://schemas.microsoft.com/office/drawing/2014/main" id="{17D27685-0099-A94F-9CAF-225486E6CEFB}"/>
                </a:ext>
              </a:extLst>
            </p:cNvPr>
            <p:cNvSpPr>
              <a:spLocks/>
            </p:cNvSpPr>
            <p:nvPr/>
          </p:nvSpPr>
          <p:spPr bwMode="auto">
            <a:xfrm>
              <a:off x="3073400" y="3140075"/>
              <a:ext cx="354012" cy="285750"/>
            </a:xfrm>
            <a:custGeom>
              <a:avLst/>
              <a:gdLst>
                <a:gd name="T0" fmla="*/ 0 w 223"/>
                <a:gd name="T1" fmla="*/ 0 h 180"/>
                <a:gd name="T2" fmla="*/ 223 w 223"/>
                <a:gd name="T3" fmla="*/ 60 h 180"/>
                <a:gd name="T4" fmla="*/ 79 w 223"/>
                <a:gd name="T5" fmla="*/ 180 h 180"/>
                <a:gd name="T6" fmla="*/ 0 w 223"/>
                <a:gd name="T7" fmla="*/ 0 h 180"/>
              </a:gdLst>
              <a:ahLst/>
              <a:cxnLst>
                <a:cxn ang="0">
                  <a:pos x="T0" y="T1"/>
                </a:cxn>
                <a:cxn ang="0">
                  <a:pos x="T2" y="T3"/>
                </a:cxn>
                <a:cxn ang="0">
                  <a:pos x="T4" y="T5"/>
                </a:cxn>
                <a:cxn ang="0">
                  <a:pos x="T6" y="T7"/>
                </a:cxn>
              </a:cxnLst>
              <a:rect l="0" t="0" r="r" b="b"/>
              <a:pathLst>
                <a:path w="223" h="180">
                  <a:moveTo>
                    <a:pt x="0" y="0"/>
                  </a:moveTo>
                  <a:lnTo>
                    <a:pt x="223" y="60"/>
                  </a:lnTo>
                  <a:lnTo>
                    <a:pt x="79" y="180"/>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8" name="Freeform 28">
              <a:extLst>
                <a:ext uri="{FF2B5EF4-FFF2-40B4-BE49-F238E27FC236}">
                  <a16:creationId xmlns:a16="http://schemas.microsoft.com/office/drawing/2014/main" id="{570287D1-7426-A74A-A830-CE682D67DA18}"/>
                </a:ext>
              </a:extLst>
            </p:cNvPr>
            <p:cNvSpPr>
              <a:spLocks/>
            </p:cNvSpPr>
            <p:nvPr/>
          </p:nvSpPr>
          <p:spPr bwMode="auto">
            <a:xfrm>
              <a:off x="3198813" y="3235325"/>
              <a:ext cx="314325" cy="390525"/>
            </a:xfrm>
            <a:custGeom>
              <a:avLst/>
              <a:gdLst>
                <a:gd name="T0" fmla="*/ 0 w 198"/>
                <a:gd name="T1" fmla="*/ 120 h 246"/>
                <a:gd name="T2" fmla="*/ 144 w 198"/>
                <a:gd name="T3" fmla="*/ 0 h 246"/>
                <a:gd name="T4" fmla="*/ 198 w 198"/>
                <a:gd name="T5" fmla="*/ 246 h 246"/>
                <a:gd name="T6" fmla="*/ 0 w 198"/>
                <a:gd name="T7" fmla="*/ 120 h 246"/>
              </a:gdLst>
              <a:ahLst/>
              <a:cxnLst>
                <a:cxn ang="0">
                  <a:pos x="T0" y="T1"/>
                </a:cxn>
                <a:cxn ang="0">
                  <a:pos x="T2" y="T3"/>
                </a:cxn>
                <a:cxn ang="0">
                  <a:pos x="T4" y="T5"/>
                </a:cxn>
                <a:cxn ang="0">
                  <a:pos x="T6" y="T7"/>
                </a:cxn>
              </a:cxnLst>
              <a:rect l="0" t="0" r="r" b="b"/>
              <a:pathLst>
                <a:path w="198" h="246">
                  <a:moveTo>
                    <a:pt x="0" y="120"/>
                  </a:moveTo>
                  <a:lnTo>
                    <a:pt x="144" y="0"/>
                  </a:lnTo>
                  <a:lnTo>
                    <a:pt x="198" y="246"/>
                  </a:lnTo>
                  <a:lnTo>
                    <a:pt x="0" y="12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9" name="Freeform 29">
              <a:extLst>
                <a:ext uri="{FF2B5EF4-FFF2-40B4-BE49-F238E27FC236}">
                  <a16:creationId xmlns:a16="http://schemas.microsoft.com/office/drawing/2014/main" id="{ED5A7663-734E-384E-A6DE-7B61F06E3976}"/>
                </a:ext>
              </a:extLst>
            </p:cNvPr>
            <p:cNvSpPr>
              <a:spLocks/>
            </p:cNvSpPr>
            <p:nvPr/>
          </p:nvSpPr>
          <p:spPr bwMode="auto">
            <a:xfrm>
              <a:off x="3427413" y="3235325"/>
              <a:ext cx="371475" cy="390525"/>
            </a:xfrm>
            <a:custGeom>
              <a:avLst/>
              <a:gdLst>
                <a:gd name="T0" fmla="*/ 0 w 234"/>
                <a:gd name="T1" fmla="*/ 0 h 246"/>
                <a:gd name="T2" fmla="*/ 234 w 234"/>
                <a:gd name="T3" fmla="*/ 60 h 246"/>
                <a:gd name="T4" fmla="*/ 54 w 234"/>
                <a:gd name="T5" fmla="*/ 246 h 246"/>
                <a:gd name="T6" fmla="*/ 0 w 234"/>
                <a:gd name="T7" fmla="*/ 0 h 246"/>
              </a:gdLst>
              <a:ahLst/>
              <a:cxnLst>
                <a:cxn ang="0">
                  <a:pos x="T0" y="T1"/>
                </a:cxn>
                <a:cxn ang="0">
                  <a:pos x="T2" y="T3"/>
                </a:cxn>
                <a:cxn ang="0">
                  <a:pos x="T4" y="T5"/>
                </a:cxn>
                <a:cxn ang="0">
                  <a:pos x="T6" y="T7"/>
                </a:cxn>
              </a:cxnLst>
              <a:rect l="0" t="0" r="r" b="b"/>
              <a:pathLst>
                <a:path w="234" h="246">
                  <a:moveTo>
                    <a:pt x="0" y="0"/>
                  </a:moveTo>
                  <a:lnTo>
                    <a:pt x="234" y="60"/>
                  </a:lnTo>
                  <a:lnTo>
                    <a:pt x="54" y="246"/>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0" name="Freeform 30">
              <a:extLst>
                <a:ext uri="{FF2B5EF4-FFF2-40B4-BE49-F238E27FC236}">
                  <a16:creationId xmlns:a16="http://schemas.microsoft.com/office/drawing/2014/main" id="{998CED33-3B25-504B-B6C0-586A542F284D}"/>
                </a:ext>
              </a:extLst>
            </p:cNvPr>
            <p:cNvSpPr>
              <a:spLocks/>
            </p:cNvSpPr>
            <p:nvPr/>
          </p:nvSpPr>
          <p:spPr bwMode="auto">
            <a:xfrm>
              <a:off x="3513138" y="3330575"/>
              <a:ext cx="554037" cy="295275"/>
            </a:xfrm>
            <a:custGeom>
              <a:avLst/>
              <a:gdLst>
                <a:gd name="T0" fmla="*/ 0 w 349"/>
                <a:gd name="T1" fmla="*/ 186 h 186"/>
                <a:gd name="T2" fmla="*/ 180 w 349"/>
                <a:gd name="T3" fmla="*/ 0 h 186"/>
                <a:gd name="T4" fmla="*/ 349 w 349"/>
                <a:gd name="T5" fmla="*/ 186 h 186"/>
                <a:gd name="T6" fmla="*/ 0 w 349"/>
                <a:gd name="T7" fmla="*/ 186 h 186"/>
              </a:gdLst>
              <a:ahLst/>
              <a:cxnLst>
                <a:cxn ang="0">
                  <a:pos x="T0" y="T1"/>
                </a:cxn>
                <a:cxn ang="0">
                  <a:pos x="T2" y="T3"/>
                </a:cxn>
                <a:cxn ang="0">
                  <a:pos x="T4" y="T5"/>
                </a:cxn>
                <a:cxn ang="0">
                  <a:pos x="T6" y="T7"/>
                </a:cxn>
              </a:cxnLst>
              <a:rect l="0" t="0" r="r" b="b"/>
              <a:pathLst>
                <a:path w="349" h="186">
                  <a:moveTo>
                    <a:pt x="0" y="186"/>
                  </a:moveTo>
                  <a:lnTo>
                    <a:pt x="180" y="0"/>
                  </a:lnTo>
                  <a:lnTo>
                    <a:pt x="349" y="186"/>
                  </a:lnTo>
                  <a:lnTo>
                    <a:pt x="0" y="186"/>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1" name="Freeform 31">
              <a:extLst>
                <a:ext uri="{FF2B5EF4-FFF2-40B4-BE49-F238E27FC236}">
                  <a16:creationId xmlns:a16="http://schemas.microsoft.com/office/drawing/2014/main" id="{11808220-F829-AA47-939F-E2E1E965C62F}"/>
                </a:ext>
              </a:extLst>
            </p:cNvPr>
            <p:cNvSpPr>
              <a:spLocks/>
            </p:cNvSpPr>
            <p:nvPr/>
          </p:nvSpPr>
          <p:spPr bwMode="auto">
            <a:xfrm>
              <a:off x="4467225" y="2862263"/>
              <a:ext cx="277812" cy="501650"/>
            </a:xfrm>
            <a:custGeom>
              <a:avLst/>
              <a:gdLst>
                <a:gd name="T0" fmla="*/ 46 w 175"/>
                <a:gd name="T1" fmla="*/ 316 h 316"/>
                <a:gd name="T2" fmla="*/ 0 w 175"/>
                <a:gd name="T3" fmla="*/ 0 h 316"/>
                <a:gd name="T4" fmla="*/ 175 w 175"/>
                <a:gd name="T5" fmla="*/ 235 h 316"/>
                <a:gd name="T6" fmla="*/ 46 w 175"/>
                <a:gd name="T7" fmla="*/ 316 h 316"/>
              </a:gdLst>
              <a:ahLst/>
              <a:cxnLst>
                <a:cxn ang="0">
                  <a:pos x="T0" y="T1"/>
                </a:cxn>
                <a:cxn ang="0">
                  <a:pos x="T2" y="T3"/>
                </a:cxn>
                <a:cxn ang="0">
                  <a:pos x="T4" y="T5"/>
                </a:cxn>
                <a:cxn ang="0">
                  <a:pos x="T6" y="T7"/>
                </a:cxn>
              </a:cxnLst>
              <a:rect l="0" t="0" r="r" b="b"/>
              <a:pathLst>
                <a:path w="175" h="316">
                  <a:moveTo>
                    <a:pt x="46" y="316"/>
                  </a:moveTo>
                  <a:lnTo>
                    <a:pt x="0" y="0"/>
                  </a:lnTo>
                  <a:lnTo>
                    <a:pt x="175" y="235"/>
                  </a:lnTo>
                  <a:lnTo>
                    <a:pt x="46" y="316"/>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2" name="Freeform 32">
              <a:extLst>
                <a:ext uri="{FF2B5EF4-FFF2-40B4-BE49-F238E27FC236}">
                  <a16:creationId xmlns:a16="http://schemas.microsoft.com/office/drawing/2014/main" id="{D3C8FCAD-A6D0-6142-93A5-4CD8B3C0088A}"/>
                </a:ext>
              </a:extLst>
            </p:cNvPr>
            <p:cNvSpPr>
              <a:spLocks/>
            </p:cNvSpPr>
            <p:nvPr/>
          </p:nvSpPr>
          <p:spPr bwMode="auto">
            <a:xfrm>
              <a:off x="4467225" y="2862263"/>
              <a:ext cx="439737" cy="373063"/>
            </a:xfrm>
            <a:custGeom>
              <a:avLst/>
              <a:gdLst>
                <a:gd name="T0" fmla="*/ 0 w 277"/>
                <a:gd name="T1" fmla="*/ 0 h 235"/>
                <a:gd name="T2" fmla="*/ 175 w 277"/>
                <a:gd name="T3" fmla="*/ 235 h 235"/>
                <a:gd name="T4" fmla="*/ 277 w 277"/>
                <a:gd name="T5" fmla="*/ 78 h 235"/>
                <a:gd name="T6" fmla="*/ 0 w 277"/>
                <a:gd name="T7" fmla="*/ 0 h 235"/>
              </a:gdLst>
              <a:ahLst/>
              <a:cxnLst>
                <a:cxn ang="0">
                  <a:pos x="T0" y="T1"/>
                </a:cxn>
                <a:cxn ang="0">
                  <a:pos x="T2" y="T3"/>
                </a:cxn>
                <a:cxn ang="0">
                  <a:pos x="T4" y="T5"/>
                </a:cxn>
                <a:cxn ang="0">
                  <a:pos x="T6" y="T7"/>
                </a:cxn>
              </a:cxnLst>
              <a:rect l="0" t="0" r="r" b="b"/>
              <a:pathLst>
                <a:path w="277" h="235">
                  <a:moveTo>
                    <a:pt x="0" y="0"/>
                  </a:moveTo>
                  <a:lnTo>
                    <a:pt x="175" y="235"/>
                  </a:lnTo>
                  <a:lnTo>
                    <a:pt x="277" y="78"/>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3" name="Freeform 33">
              <a:extLst>
                <a:ext uri="{FF2B5EF4-FFF2-40B4-BE49-F238E27FC236}">
                  <a16:creationId xmlns:a16="http://schemas.microsoft.com/office/drawing/2014/main" id="{CE82C993-CCE7-234B-9303-E80095805200}"/>
                </a:ext>
              </a:extLst>
            </p:cNvPr>
            <p:cNvSpPr>
              <a:spLocks/>
            </p:cNvSpPr>
            <p:nvPr/>
          </p:nvSpPr>
          <p:spPr bwMode="auto">
            <a:xfrm>
              <a:off x="4467225" y="2689225"/>
              <a:ext cx="401637" cy="173038"/>
            </a:xfrm>
            <a:custGeom>
              <a:avLst/>
              <a:gdLst>
                <a:gd name="T0" fmla="*/ 0 w 253"/>
                <a:gd name="T1" fmla="*/ 109 h 109"/>
                <a:gd name="T2" fmla="*/ 175 w 253"/>
                <a:gd name="T3" fmla="*/ 0 h 109"/>
                <a:gd name="T4" fmla="*/ 253 w 253"/>
                <a:gd name="T5" fmla="*/ 79 h 109"/>
                <a:gd name="T6" fmla="*/ 0 w 253"/>
                <a:gd name="T7" fmla="*/ 109 h 109"/>
              </a:gdLst>
              <a:ahLst/>
              <a:cxnLst>
                <a:cxn ang="0">
                  <a:pos x="T0" y="T1"/>
                </a:cxn>
                <a:cxn ang="0">
                  <a:pos x="T2" y="T3"/>
                </a:cxn>
                <a:cxn ang="0">
                  <a:pos x="T4" y="T5"/>
                </a:cxn>
                <a:cxn ang="0">
                  <a:pos x="T6" y="T7"/>
                </a:cxn>
              </a:cxnLst>
              <a:rect l="0" t="0" r="r" b="b"/>
              <a:pathLst>
                <a:path w="253" h="109">
                  <a:moveTo>
                    <a:pt x="0" y="109"/>
                  </a:moveTo>
                  <a:lnTo>
                    <a:pt x="175" y="0"/>
                  </a:lnTo>
                  <a:lnTo>
                    <a:pt x="253" y="79"/>
                  </a:lnTo>
                  <a:lnTo>
                    <a:pt x="0" y="109"/>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4" name="Freeform 34">
              <a:extLst>
                <a:ext uri="{FF2B5EF4-FFF2-40B4-BE49-F238E27FC236}">
                  <a16:creationId xmlns:a16="http://schemas.microsoft.com/office/drawing/2014/main" id="{8FBAE4D3-44C0-8949-8A81-D6326AEFFA5B}"/>
                </a:ext>
              </a:extLst>
            </p:cNvPr>
            <p:cNvSpPr>
              <a:spLocks/>
            </p:cNvSpPr>
            <p:nvPr/>
          </p:nvSpPr>
          <p:spPr bwMode="auto">
            <a:xfrm>
              <a:off x="4467225" y="2814638"/>
              <a:ext cx="439737" cy="171450"/>
            </a:xfrm>
            <a:custGeom>
              <a:avLst/>
              <a:gdLst>
                <a:gd name="T0" fmla="*/ 0 w 277"/>
                <a:gd name="T1" fmla="*/ 30 h 108"/>
                <a:gd name="T2" fmla="*/ 277 w 277"/>
                <a:gd name="T3" fmla="*/ 108 h 108"/>
                <a:gd name="T4" fmla="*/ 253 w 277"/>
                <a:gd name="T5" fmla="*/ 0 h 108"/>
                <a:gd name="T6" fmla="*/ 0 w 277"/>
                <a:gd name="T7" fmla="*/ 30 h 108"/>
              </a:gdLst>
              <a:ahLst/>
              <a:cxnLst>
                <a:cxn ang="0">
                  <a:pos x="T0" y="T1"/>
                </a:cxn>
                <a:cxn ang="0">
                  <a:pos x="T2" y="T3"/>
                </a:cxn>
                <a:cxn ang="0">
                  <a:pos x="T4" y="T5"/>
                </a:cxn>
                <a:cxn ang="0">
                  <a:pos x="T6" y="T7"/>
                </a:cxn>
              </a:cxnLst>
              <a:rect l="0" t="0" r="r" b="b"/>
              <a:pathLst>
                <a:path w="277" h="108">
                  <a:moveTo>
                    <a:pt x="0" y="30"/>
                  </a:moveTo>
                  <a:lnTo>
                    <a:pt x="277" y="108"/>
                  </a:lnTo>
                  <a:lnTo>
                    <a:pt x="253" y="0"/>
                  </a:lnTo>
                  <a:lnTo>
                    <a:pt x="0" y="3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5" name="Freeform 35">
              <a:extLst>
                <a:ext uri="{FF2B5EF4-FFF2-40B4-BE49-F238E27FC236}">
                  <a16:creationId xmlns:a16="http://schemas.microsoft.com/office/drawing/2014/main" id="{FA5285FB-229B-2143-AE08-EFF2440D1E22}"/>
                </a:ext>
              </a:extLst>
            </p:cNvPr>
            <p:cNvSpPr>
              <a:spLocks/>
            </p:cNvSpPr>
            <p:nvPr/>
          </p:nvSpPr>
          <p:spPr bwMode="auto">
            <a:xfrm>
              <a:off x="4745038" y="2986088"/>
              <a:ext cx="258762" cy="249238"/>
            </a:xfrm>
            <a:custGeom>
              <a:avLst/>
              <a:gdLst>
                <a:gd name="T0" fmla="*/ 0 w 163"/>
                <a:gd name="T1" fmla="*/ 157 h 157"/>
                <a:gd name="T2" fmla="*/ 102 w 163"/>
                <a:gd name="T3" fmla="*/ 0 h 157"/>
                <a:gd name="T4" fmla="*/ 163 w 163"/>
                <a:gd name="T5" fmla="*/ 97 h 157"/>
                <a:gd name="T6" fmla="*/ 0 w 163"/>
                <a:gd name="T7" fmla="*/ 157 h 157"/>
              </a:gdLst>
              <a:ahLst/>
              <a:cxnLst>
                <a:cxn ang="0">
                  <a:pos x="T0" y="T1"/>
                </a:cxn>
                <a:cxn ang="0">
                  <a:pos x="T2" y="T3"/>
                </a:cxn>
                <a:cxn ang="0">
                  <a:pos x="T4" y="T5"/>
                </a:cxn>
                <a:cxn ang="0">
                  <a:pos x="T6" y="T7"/>
                </a:cxn>
              </a:cxnLst>
              <a:rect l="0" t="0" r="r" b="b"/>
              <a:pathLst>
                <a:path w="163" h="157">
                  <a:moveTo>
                    <a:pt x="0" y="157"/>
                  </a:moveTo>
                  <a:lnTo>
                    <a:pt x="102" y="0"/>
                  </a:lnTo>
                  <a:lnTo>
                    <a:pt x="163" y="97"/>
                  </a:lnTo>
                  <a:lnTo>
                    <a:pt x="0" y="157"/>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6" name="Freeform 36">
              <a:extLst>
                <a:ext uri="{FF2B5EF4-FFF2-40B4-BE49-F238E27FC236}">
                  <a16:creationId xmlns:a16="http://schemas.microsoft.com/office/drawing/2014/main" id="{DFD43B8F-A390-DB47-B8A2-BFD944A5CF87}"/>
                </a:ext>
              </a:extLst>
            </p:cNvPr>
            <p:cNvSpPr>
              <a:spLocks/>
            </p:cNvSpPr>
            <p:nvPr/>
          </p:nvSpPr>
          <p:spPr bwMode="auto">
            <a:xfrm>
              <a:off x="4868863" y="2814638"/>
              <a:ext cx="134937" cy="325438"/>
            </a:xfrm>
            <a:custGeom>
              <a:avLst/>
              <a:gdLst>
                <a:gd name="T0" fmla="*/ 0 w 85"/>
                <a:gd name="T1" fmla="*/ 0 h 205"/>
                <a:gd name="T2" fmla="*/ 24 w 85"/>
                <a:gd name="T3" fmla="*/ 108 h 205"/>
                <a:gd name="T4" fmla="*/ 85 w 85"/>
                <a:gd name="T5" fmla="*/ 205 h 205"/>
                <a:gd name="T6" fmla="*/ 0 w 85"/>
                <a:gd name="T7" fmla="*/ 0 h 205"/>
              </a:gdLst>
              <a:ahLst/>
              <a:cxnLst>
                <a:cxn ang="0">
                  <a:pos x="T0" y="T1"/>
                </a:cxn>
                <a:cxn ang="0">
                  <a:pos x="T2" y="T3"/>
                </a:cxn>
                <a:cxn ang="0">
                  <a:pos x="T4" y="T5"/>
                </a:cxn>
                <a:cxn ang="0">
                  <a:pos x="T6" y="T7"/>
                </a:cxn>
              </a:cxnLst>
              <a:rect l="0" t="0" r="r" b="b"/>
              <a:pathLst>
                <a:path w="85" h="205">
                  <a:moveTo>
                    <a:pt x="0" y="0"/>
                  </a:moveTo>
                  <a:lnTo>
                    <a:pt x="24" y="108"/>
                  </a:lnTo>
                  <a:lnTo>
                    <a:pt x="85" y="205"/>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7" name="Freeform 37">
              <a:extLst>
                <a:ext uri="{FF2B5EF4-FFF2-40B4-BE49-F238E27FC236}">
                  <a16:creationId xmlns:a16="http://schemas.microsoft.com/office/drawing/2014/main" id="{D0E822E2-28C0-A54B-AD63-F8555E1710CB}"/>
                </a:ext>
              </a:extLst>
            </p:cNvPr>
            <p:cNvSpPr>
              <a:spLocks/>
            </p:cNvSpPr>
            <p:nvPr/>
          </p:nvSpPr>
          <p:spPr bwMode="auto">
            <a:xfrm>
              <a:off x="4745038" y="3140075"/>
              <a:ext cx="258762" cy="447675"/>
            </a:xfrm>
            <a:custGeom>
              <a:avLst/>
              <a:gdLst>
                <a:gd name="T0" fmla="*/ 0 w 163"/>
                <a:gd name="T1" fmla="*/ 60 h 282"/>
                <a:gd name="T2" fmla="*/ 163 w 163"/>
                <a:gd name="T3" fmla="*/ 0 h 282"/>
                <a:gd name="T4" fmla="*/ 163 w 163"/>
                <a:gd name="T5" fmla="*/ 282 h 282"/>
                <a:gd name="T6" fmla="*/ 0 w 163"/>
                <a:gd name="T7" fmla="*/ 60 h 282"/>
              </a:gdLst>
              <a:ahLst/>
              <a:cxnLst>
                <a:cxn ang="0">
                  <a:pos x="T0" y="T1"/>
                </a:cxn>
                <a:cxn ang="0">
                  <a:pos x="T2" y="T3"/>
                </a:cxn>
                <a:cxn ang="0">
                  <a:pos x="T4" y="T5"/>
                </a:cxn>
                <a:cxn ang="0">
                  <a:pos x="T6" y="T7"/>
                </a:cxn>
              </a:cxnLst>
              <a:rect l="0" t="0" r="r" b="b"/>
              <a:pathLst>
                <a:path w="163" h="282">
                  <a:moveTo>
                    <a:pt x="0" y="60"/>
                  </a:moveTo>
                  <a:lnTo>
                    <a:pt x="163" y="0"/>
                  </a:lnTo>
                  <a:lnTo>
                    <a:pt x="163" y="282"/>
                  </a:lnTo>
                  <a:lnTo>
                    <a:pt x="0" y="6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8" name="Freeform 38">
              <a:extLst>
                <a:ext uri="{FF2B5EF4-FFF2-40B4-BE49-F238E27FC236}">
                  <a16:creationId xmlns:a16="http://schemas.microsoft.com/office/drawing/2014/main" id="{FEEA9325-5714-5941-9A9F-35CC61E7C46B}"/>
                </a:ext>
              </a:extLst>
            </p:cNvPr>
            <p:cNvSpPr>
              <a:spLocks/>
            </p:cNvSpPr>
            <p:nvPr/>
          </p:nvSpPr>
          <p:spPr bwMode="auto">
            <a:xfrm>
              <a:off x="4540250" y="3235325"/>
              <a:ext cx="204787" cy="485775"/>
            </a:xfrm>
            <a:custGeom>
              <a:avLst/>
              <a:gdLst>
                <a:gd name="T0" fmla="*/ 0 w 129"/>
                <a:gd name="T1" fmla="*/ 81 h 306"/>
                <a:gd name="T2" fmla="*/ 129 w 129"/>
                <a:gd name="T3" fmla="*/ 0 h 306"/>
                <a:gd name="T4" fmla="*/ 99 w 129"/>
                <a:gd name="T5" fmla="*/ 306 h 306"/>
                <a:gd name="T6" fmla="*/ 0 w 129"/>
                <a:gd name="T7" fmla="*/ 81 h 306"/>
              </a:gdLst>
              <a:ahLst/>
              <a:cxnLst>
                <a:cxn ang="0">
                  <a:pos x="T0" y="T1"/>
                </a:cxn>
                <a:cxn ang="0">
                  <a:pos x="T2" y="T3"/>
                </a:cxn>
                <a:cxn ang="0">
                  <a:pos x="T4" y="T5"/>
                </a:cxn>
                <a:cxn ang="0">
                  <a:pos x="T6" y="T7"/>
                </a:cxn>
              </a:cxnLst>
              <a:rect l="0" t="0" r="r" b="b"/>
              <a:pathLst>
                <a:path w="129" h="306">
                  <a:moveTo>
                    <a:pt x="0" y="81"/>
                  </a:moveTo>
                  <a:lnTo>
                    <a:pt x="129" y="0"/>
                  </a:lnTo>
                  <a:lnTo>
                    <a:pt x="99" y="306"/>
                  </a:lnTo>
                  <a:lnTo>
                    <a:pt x="0" y="81"/>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9" name="Freeform 39">
              <a:extLst>
                <a:ext uri="{FF2B5EF4-FFF2-40B4-BE49-F238E27FC236}">
                  <a16:creationId xmlns:a16="http://schemas.microsoft.com/office/drawing/2014/main" id="{EC356451-ECEA-C948-BAFB-23970150D27A}"/>
                </a:ext>
              </a:extLst>
            </p:cNvPr>
            <p:cNvSpPr>
              <a:spLocks/>
            </p:cNvSpPr>
            <p:nvPr/>
          </p:nvSpPr>
          <p:spPr bwMode="auto">
            <a:xfrm>
              <a:off x="4697413" y="3721100"/>
              <a:ext cx="209550" cy="382588"/>
            </a:xfrm>
            <a:custGeom>
              <a:avLst/>
              <a:gdLst>
                <a:gd name="T0" fmla="*/ 6 w 132"/>
                <a:gd name="T1" fmla="*/ 241 h 241"/>
                <a:gd name="T2" fmla="*/ 132 w 132"/>
                <a:gd name="T3" fmla="*/ 84 h 241"/>
                <a:gd name="T4" fmla="*/ 0 w 132"/>
                <a:gd name="T5" fmla="*/ 0 h 241"/>
                <a:gd name="T6" fmla="*/ 6 w 132"/>
                <a:gd name="T7" fmla="*/ 241 h 241"/>
              </a:gdLst>
              <a:ahLst/>
              <a:cxnLst>
                <a:cxn ang="0">
                  <a:pos x="T0" y="T1"/>
                </a:cxn>
                <a:cxn ang="0">
                  <a:pos x="T2" y="T3"/>
                </a:cxn>
                <a:cxn ang="0">
                  <a:pos x="T4" y="T5"/>
                </a:cxn>
                <a:cxn ang="0">
                  <a:pos x="T6" y="T7"/>
                </a:cxn>
              </a:cxnLst>
              <a:rect l="0" t="0" r="r" b="b"/>
              <a:pathLst>
                <a:path w="132" h="241">
                  <a:moveTo>
                    <a:pt x="6" y="241"/>
                  </a:moveTo>
                  <a:lnTo>
                    <a:pt x="132" y="84"/>
                  </a:lnTo>
                  <a:lnTo>
                    <a:pt x="0" y="0"/>
                  </a:lnTo>
                  <a:lnTo>
                    <a:pt x="6" y="241"/>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0" name="Freeform 40">
              <a:extLst>
                <a:ext uri="{FF2B5EF4-FFF2-40B4-BE49-F238E27FC236}">
                  <a16:creationId xmlns:a16="http://schemas.microsoft.com/office/drawing/2014/main" id="{ACEE5DB5-8845-4645-8809-1108E5AC06BA}"/>
                </a:ext>
              </a:extLst>
            </p:cNvPr>
            <p:cNvSpPr>
              <a:spLocks/>
            </p:cNvSpPr>
            <p:nvPr/>
          </p:nvSpPr>
          <p:spPr bwMode="auto">
            <a:xfrm>
              <a:off x="4697413" y="3235325"/>
              <a:ext cx="306387" cy="485775"/>
            </a:xfrm>
            <a:custGeom>
              <a:avLst/>
              <a:gdLst>
                <a:gd name="T0" fmla="*/ 30 w 193"/>
                <a:gd name="T1" fmla="*/ 0 h 306"/>
                <a:gd name="T2" fmla="*/ 193 w 193"/>
                <a:gd name="T3" fmla="*/ 222 h 306"/>
                <a:gd name="T4" fmla="*/ 0 w 193"/>
                <a:gd name="T5" fmla="*/ 306 h 306"/>
                <a:gd name="T6" fmla="*/ 30 w 193"/>
                <a:gd name="T7" fmla="*/ 0 h 306"/>
              </a:gdLst>
              <a:ahLst/>
              <a:cxnLst>
                <a:cxn ang="0">
                  <a:pos x="T0" y="T1"/>
                </a:cxn>
                <a:cxn ang="0">
                  <a:pos x="T2" y="T3"/>
                </a:cxn>
                <a:cxn ang="0">
                  <a:pos x="T4" y="T5"/>
                </a:cxn>
                <a:cxn ang="0">
                  <a:pos x="T6" y="T7"/>
                </a:cxn>
              </a:cxnLst>
              <a:rect l="0" t="0" r="r" b="b"/>
              <a:pathLst>
                <a:path w="193" h="306">
                  <a:moveTo>
                    <a:pt x="30" y="0"/>
                  </a:moveTo>
                  <a:lnTo>
                    <a:pt x="193" y="222"/>
                  </a:lnTo>
                  <a:lnTo>
                    <a:pt x="0" y="306"/>
                  </a:lnTo>
                  <a:lnTo>
                    <a:pt x="3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1" name="Freeform 41">
              <a:extLst>
                <a:ext uri="{FF2B5EF4-FFF2-40B4-BE49-F238E27FC236}">
                  <a16:creationId xmlns:a16="http://schemas.microsoft.com/office/drawing/2014/main" id="{53DEA1D9-C16E-8345-AE74-2FB2BB683A8A}"/>
                </a:ext>
              </a:extLst>
            </p:cNvPr>
            <p:cNvSpPr>
              <a:spLocks/>
            </p:cNvSpPr>
            <p:nvPr/>
          </p:nvSpPr>
          <p:spPr bwMode="auto">
            <a:xfrm>
              <a:off x="4697413" y="3587750"/>
              <a:ext cx="306387" cy="266700"/>
            </a:xfrm>
            <a:custGeom>
              <a:avLst/>
              <a:gdLst>
                <a:gd name="T0" fmla="*/ 132 w 193"/>
                <a:gd name="T1" fmla="*/ 168 h 168"/>
                <a:gd name="T2" fmla="*/ 193 w 193"/>
                <a:gd name="T3" fmla="*/ 0 h 168"/>
                <a:gd name="T4" fmla="*/ 0 w 193"/>
                <a:gd name="T5" fmla="*/ 84 h 168"/>
                <a:gd name="T6" fmla="*/ 132 w 193"/>
                <a:gd name="T7" fmla="*/ 168 h 168"/>
              </a:gdLst>
              <a:ahLst/>
              <a:cxnLst>
                <a:cxn ang="0">
                  <a:pos x="T0" y="T1"/>
                </a:cxn>
                <a:cxn ang="0">
                  <a:pos x="T2" y="T3"/>
                </a:cxn>
                <a:cxn ang="0">
                  <a:pos x="T4" y="T5"/>
                </a:cxn>
                <a:cxn ang="0">
                  <a:pos x="T6" y="T7"/>
                </a:cxn>
              </a:cxnLst>
              <a:rect l="0" t="0" r="r" b="b"/>
              <a:pathLst>
                <a:path w="193" h="168">
                  <a:moveTo>
                    <a:pt x="132" y="168"/>
                  </a:moveTo>
                  <a:lnTo>
                    <a:pt x="193" y="0"/>
                  </a:lnTo>
                  <a:lnTo>
                    <a:pt x="0" y="84"/>
                  </a:lnTo>
                  <a:lnTo>
                    <a:pt x="132" y="168"/>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2" name="Freeform 42">
              <a:extLst>
                <a:ext uri="{FF2B5EF4-FFF2-40B4-BE49-F238E27FC236}">
                  <a16:creationId xmlns:a16="http://schemas.microsoft.com/office/drawing/2014/main" id="{AC430112-D388-E641-B044-09D8F44ABE28}"/>
                </a:ext>
              </a:extLst>
            </p:cNvPr>
            <p:cNvSpPr>
              <a:spLocks/>
            </p:cNvSpPr>
            <p:nvPr/>
          </p:nvSpPr>
          <p:spPr bwMode="auto">
            <a:xfrm>
              <a:off x="4430713" y="3721100"/>
              <a:ext cx="276225" cy="382588"/>
            </a:xfrm>
            <a:custGeom>
              <a:avLst/>
              <a:gdLst>
                <a:gd name="T0" fmla="*/ 168 w 174"/>
                <a:gd name="T1" fmla="*/ 0 h 241"/>
                <a:gd name="T2" fmla="*/ 174 w 174"/>
                <a:gd name="T3" fmla="*/ 241 h 241"/>
                <a:gd name="T4" fmla="*/ 0 w 174"/>
                <a:gd name="T5" fmla="*/ 151 h 241"/>
                <a:gd name="T6" fmla="*/ 168 w 174"/>
                <a:gd name="T7" fmla="*/ 0 h 241"/>
              </a:gdLst>
              <a:ahLst/>
              <a:cxnLst>
                <a:cxn ang="0">
                  <a:pos x="T0" y="T1"/>
                </a:cxn>
                <a:cxn ang="0">
                  <a:pos x="T2" y="T3"/>
                </a:cxn>
                <a:cxn ang="0">
                  <a:pos x="T4" y="T5"/>
                </a:cxn>
                <a:cxn ang="0">
                  <a:pos x="T6" y="T7"/>
                </a:cxn>
              </a:cxnLst>
              <a:rect l="0" t="0" r="r" b="b"/>
              <a:pathLst>
                <a:path w="174" h="241">
                  <a:moveTo>
                    <a:pt x="168" y="0"/>
                  </a:moveTo>
                  <a:lnTo>
                    <a:pt x="174" y="241"/>
                  </a:lnTo>
                  <a:lnTo>
                    <a:pt x="0" y="151"/>
                  </a:lnTo>
                  <a:lnTo>
                    <a:pt x="168"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3" name="Freeform 43">
              <a:extLst>
                <a:ext uri="{FF2B5EF4-FFF2-40B4-BE49-F238E27FC236}">
                  <a16:creationId xmlns:a16="http://schemas.microsoft.com/office/drawing/2014/main" id="{1DCA3F9C-16DF-8345-9C8E-4481A742441C}"/>
                </a:ext>
              </a:extLst>
            </p:cNvPr>
            <p:cNvSpPr>
              <a:spLocks/>
            </p:cNvSpPr>
            <p:nvPr/>
          </p:nvSpPr>
          <p:spPr bwMode="auto">
            <a:xfrm>
              <a:off x="3933825" y="3625850"/>
              <a:ext cx="496887" cy="411163"/>
            </a:xfrm>
            <a:custGeom>
              <a:avLst/>
              <a:gdLst>
                <a:gd name="T0" fmla="*/ 84 w 313"/>
                <a:gd name="T1" fmla="*/ 0 h 259"/>
                <a:gd name="T2" fmla="*/ 313 w 313"/>
                <a:gd name="T3" fmla="*/ 211 h 259"/>
                <a:gd name="T4" fmla="*/ 0 w 313"/>
                <a:gd name="T5" fmla="*/ 259 h 259"/>
                <a:gd name="T6" fmla="*/ 84 w 313"/>
                <a:gd name="T7" fmla="*/ 0 h 259"/>
              </a:gdLst>
              <a:ahLst/>
              <a:cxnLst>
                <a:cxn ang="0">
                  <a:pos x="T0" y="T1"/>
                </a:cxn>
                <a:cxn ang="0">
                  <a:pos x="T2" y="T3"/>
                </a:cxn>
                <a:cxn ang="0">
                  <a:pos x="T4" y="T5"/>
                </a:cxn>
                <a:cxn ang="0">
                  <a:pos x="T6" y="T7"/>
                </a:cxn>
              </a:cxnLst>
              <a:rect l="0" t="0" r="r" b="b"/>
              <a:pathLst>
                <a:path w="313" h="259">
                  <a:moveTo>
                    <a:pt x="84" y="0"/>
                  </a:moveTo>
                  <a:lnTo>
                    <a:pt x="313" y="211"/>
                  </a:lnTo>
                  <a:lnTo>
                    <a:pt x="0" y="259"/>
                  </a:lnTo>
                  <a:lnTo>
                    <a:pt x="84"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4" name="Freeform 44">
              <a:extLst>
                <a:ext uri="{FF2B5EF4-FFF2-40B4-BE49-F238E27FC236}">
                  <a16:creationId xmlns:a16="http://schemas.microsoft.com/office/drawing/2014/main" id="{046F185C-A714-4F4A-A5D2-DC17A85E442E}"/>
                </a:ext>
              </a:extLst>
            </p:cNvPr>
            <p:cNvSpPr>
              <a:spLocks/>
            </p:cNvSpPr>
            <p:nvPr/>
          </p:nvSpPr>
          <p:spPr bwMode="auto">
            <a:xfrm>
              <a:off x="3513138" y="3625850"/>
              <a:ext cx="554037" cy="258763"/>
            </a:xfrm>
            <a:custGeom>
              <a:avLst/>
              <a:gdLst>
                <a:gd name="T0" fmla="*/ 0 w 349"/>
                <a:gd name="T1" fmla="*/ 0 h 163"/>
                <a:gd name="T2" fmla="*/ 349 w 349"/>
                <a:gd name="T3" fmla="*/ 0 h 163"/>
                <a:gd name="T4" fmla="*/ 36 w 349"/>
                <a:gd name="T5" fmla="*/ 163 h 163"/>
                <a:gd name="T6" fmla="*/ 0 w 349"/>
                <a:gd name="T7" fmla="*/ 0 h 163"/>
              </a:gdLst>
              <a:ahLst/>
              <a:cxnLst>
                <a:cxn ang="0">
                  <a:pos x="T0" y="T1"/>
                </a:cxn>
                <a:cxn ang="0">
                  <a:pos x="T2" y="T3"/>
                </a:cxn>
                <a:cxn ang="0">
                  <a:pos x="T4" y="T5"/>
                </a:cxn>
                <a:cxn ang="0">
                  <a:pos x="T6" y="T7"/>
                </a:cxn>
              </a:cxnLst>
              <a:rect l="0" t="0" r="r" b="b"/>
              <a:pathLst>
                <a:path w="349" h="163">
                  <a:moveTo>
                    <a:pt x="0" y="0"/>
                  </a:moveTo>
                  <a:lnTo>
                    <a:pt x="349" y="0"/>
                  </a:lnTo>
                  <a:lnTo>
                    <a:pt x="36" y="163"/>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5" name="Freeform 45">
              <a:extLst>
                <a:ext uri="{FF2B5EF4-FFF2-40B4-BE49-F238E27FC236}">
                  <a16:creationId xmlns:a16="http://schemas.microsoft.com/office/drawing/2014/main" id="{945416EA-F9CE-AF43-AD7B-F9E8A4EF349C}"/>
                </a:ext>
              </a:extLst>
            </p:cNvPr>
            <p:cNvSpPr>
              <a:spLocks/>
            </p:cNvSpPr>
            <p:nvPr/>
          </p:nvSpPr>
          <p:spPr bwMode="auto">
            <a:xfrm>
              <a:off x="3570288" y="3625850"/>
              <a:ext cx="496887" cy="411163"/>
            </a:xfrm>
            <a:custGeom>
              <a:avLst/>
              <a:gdLst>
                <a:gd name="T0" fmla="*/ 229 w 313"/>
                <a:gd name="T1" fmla="*/ 259 h 259"/>
                <a:gd name="T2" fmla="*/ 313 w 313"/>
                <a:gd name="T3" fmla="*/ 0 h 259"/>
                <a:gd name="T4" fmla="*/ 0 w 313"/>
                <a:gd name="T5" fmla="*/ 163 h 259"/>
                <a:gd name="T6" fmla="*/ 229 w 313"/>
                <a:gd name="T7" fmla="*/ 259 h 259"/>
              </a:gdLst>
              <a:ahLst/>
              <a:cxnLst>
                <a:cxn ang="0">
                  <a:pos x="T0" y="T1"/>
                </a:cxn>
                <a:cxn ang="0">
                  <a:pos x="T2" y="T3"/>
                </a:cxn>
                <a:cxn ang="0">
                  <a:pos x="T4" y="T5"/>
                </a:cxn>
                <a:cxn ang="0">
                  <a:pos x="T6" y="T7"/>
                </a:cxn>
              </a:cxnLst>
              <a:rect l="0" t="0" r="r" b="b"/>
              <a:pathLst>
                <a:path w="313" h="259">
                  <a:moveTo>
                    <a:pt x="229" y="259"/>
                  </a:moveTo>
                  <a:lnTo>
                    <a:pt x="313" y="0"/>
                  </a:lnTo>
                  <a:lnTo>
                    <a:pt x="0" y="163"/>
                  </a:lnTo>
                  <a:lnTo>
                    <a:pt x="229" y="259"/>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6" name="Freeform 46">
              <a:extLst>
                <a:ext uri="{FF2B5EF4-FFF2-40B4-BE49-F238E27FC236}">
                  <a16:creationId xmlns:a16="http://schemas.microsoft.com/office/drawing/2014/main" id="{DEF583B8-52C3-BC4F-926F-3E18BF7E16F4}"/>
                </a:ext>
              </a:extLst>
            </p:cNvPr>
            <p:cNvSpPr>
              <a:spLocks/>
            </p:cNvSpPr>
            <p:nvPr/>
          </p:nvSpPr>
          <p:spPr bwMode="auto">
            <a:xfrm>
              <a:off x="3198813" y="3425825"/>
              <a:ext cx="314325" cy="333375"/>
            </a:xfrm>
            <a:custGeom>
              <a:avLst/>
              <a:gdLst>
                <a:gd name="T0" fmla="*/ 0 w 198"/>
                <a:gd name="T1" fmla="*/ 0 h 210"/>
                <a:gd name="T2" fmla="*/ 198 w 198"/>
                <a:gd name="T3" fmla="*/ 126 h 210"/>
                <a:gd name="T4" fmla="*/ 54 w 198"/>
                <a:gd name="T5" fmla="*/ 210 h 210"/>
                <a:gd name="T6" fmla="*/ 0 w 198"/>
                <a:gd name="T7" fmla="*/ 0 h 210"/>
              </a:gdLst>
              <a:ahLst/>
              <a:cxnLst>
                <a:cxn ang="0">
                  <a:pos x="T0" y="T1"/>
                </a:cxn>
                <a:cxn ang="0">
                  <a:pos x="T2" y="T3"/>
                </a:cxn>
                <a:cxn ang="0">
                  <a:pos x="T4" y="T5"/>
                </a:cxn>
                <a:cxn ang="0">
                  <a:pos x="T6" y="T7"/>
                </a:cxn>
              </a:cxnLst>
              <a:rect l="0" t="0" r="r" b="b"/>
              <a:pathLst>
                <a:path w="198" h="210">
                  <a:moveTo>
                    <a:pt x="0" y="0"/>
                  </a:moveTo>
                  <a:lnTo>
                    <a:pt x="198" y="126"/>
                  </a:lnTo>
                  <a:lnTo>
                    <a:pt x="54" y="210"/>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7" name="Freeform 47">
              <a:extLst>
                <a:ext uri="{FF2B5EF4-FFF2-40B4-BE49-F238E27FC236}">
                  <a16:creationId xmlns:a16="http://schemas.microsoft.com/office/drawing/2014/main" id="{11B30AE7-47C9-9447-AF0D-E818E1DA545F}"/>
                </a:ext>
              </a:extLst>
            </p:cNvPr>
            <p:cNvSpPr>
              <a:spLocks/>
            </p:cNvSpPr>
            <p:nvPr/>
          </p:nvSpPr>
          <p:spPr bwMode="auto">
            <a:xfrm>
              <a:off x="3284538" y="3625850"/>
              <a:ext cx="285750" cy="258763"/>
            </a:xfrm>
            <a:custGeom>
              <a:avLst/>
              <a:gdLst>
                <a:gd name="T0" fmla="*/ 144 w 180"/>
                <a:gd name="T1" fmla="*/ 0 h 163"/>
                <a:gd name="T2" fmla="*/ 180 w 180"/>
                <a:gd name="T3" fmla="*/ 163 h 163"/>
                <a:gd name="T4" fmla="*/ 0 w 180"/>
                <a:gd name="T5" fmla="*/ 84 h 163"/>
                <a:gd name="T6" fmla="*/ 144 w 180"/>
                <a:gd name="T7" fmla="*/ 0 h 163"/>
              </a:gdLst>
              <a:ahLst/>
              <a:cxnLst>
                <a:cxn ang="0">
                  <a:pos x="T0" y="T1"/>
                </a:cxn>
                <a:cxn ang="0">
                  <a:pos x="T2" y="T3"/>
                </a:cxn>
                <a:cxn ang="0">
                  <a:pos x="T4" y="T5"/>
                </a:cxn>
                <a:cxn ang="0">
                  <a:pos x="T6" y="T7"/>
                </a:cxn>
              </a:cxnLst>
              <a:rect l="0" t="0" r="r" b="b"/>
              <a:pathLst>
                <a:path w="180" h="163">
                  <a:moveTo>
                    <a:pt x="144" y="0"/>
                  </a:moveTo>
                  <a:lnTo>
                    <a:pt x="180" y="163"/>
                  </a:lnTo>
                  <a:lnTo>
                    <a:pt x="0" y="84"/>
                  </a:lnTo>
                  <a:lnTo>
                    <a:pt x="144"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8" name="Freeform 48">
              <a:extLst>
                <a:ext uri="{FF2B5EF4-FFF2-40B4-BE49-F238E27FC236}">
                  <a16:creationId xmlns:a16="http://schemas.microsoft.com/office/drawing/2014/main" id="{DA5CCFF2-3F28-F64E-97A1-76C85B51110D}"/>
                </a:ext>
              </a:extLst>
            </p:cNvPr>
            <p:cNvSpPr>
              <a:spLocks/>
            </p:cNvSpPr>
            <p:nvPr/>
          </p:nvSpPr>
          <p:spPr bwMode="auto">
            <a:xfrm>
              <a:off x="3122613" y="3425825"/>
              <a:ext cx="161925" cy="333375"/>
            </a:xfrm>
            <a:custGeom>
              <a:avLst/>
              <a:gdLst>
                <a:gd name="T0" fmla="*/ 48 w 102"/>
                <a:gd name="T1" fmla="*/ 0 h 210"/>
                <a:gd name="T2" fmla="*/ 102 w 102"/>
                <a:gd name="T3" fmla="*/ 210 h 210"/>
                <a:gd name="T4" fmla="*/ 0 w 102"/>
                <a:gd name="T5" fmla="*/ 150 h 210"/>
                <a:gd name="T6" fmla="*/ 48 w 102"/>
                <a:gd name="T7" fmla="*/ 0 h 210"/>
              </a:gdLst>
              <a:ahLst/>
              <a:cxnLst>
                <a:cxn ang="0">
                  <a:pos x="T0" y="T1"/>
                </a:cxn>
                <a:cxn ang="0">
                  <a:pos x="T2" y="T3"/>
                </a:cxn>
                <a:cxn ang="0">
                  <a:pos x="T4" y="T5"/>
                </a:cxn>
                <a:cxn ang="0">
                  <a:pos x="T6" y="T7"/>
                </a:cxn>
              </a:cxnLst>
              <a:rect l="0" t="0" r="r" b="b"/>
              <a:pathLst>
                <a:path w="102" h="210">
                  <a:moveTo>
                    <a:pt x="48" y="0"/>
                  </a:moveTo>
                  <a:lnTo>
                    <a:pt x="102" y="210"/>
                  </a:lnTo>
                  <a:lnTo>
                    <a:pt x="0" y="150"/>
                  </a:lnTo>
                  <a:lnTo>
                    <a:pt x="48"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9" name="Freeform 49">
              <a:extLst>
                <a:ext uri="{FF2B5EF4-FFF2-40B4-BE49-F238E27FC236}">
                  <a16:creationId xmlns:a16="http://schemas.microsoft.com/office/drawing/2014/main" id="{6A0C9A6C-3088-124D-B8BA-A11F642099A3}"/>
                </a:ext>
              </a:extLst>
            </p:cNvPr>
            <p:cNvSpPr>
              <a:spLocks/>
            </p:cNvSpPr>
            <p:nvPr/>
          </p:nvSpPr>
          <p:spPr bwMode="auto">
            <a:xfrm>
              <a:off x="3063875" y="3425825"/>
              <a:ext cx="134937" cy="238125"/>
            </a:xfrm>
            <a:custGeom>
              <a:avLst/>
              <a:gdLst>
                <a:gd name="T0" fmla="*/ 37 w 85"/>
                <a:gd name="T1" fmla="*/ 150 h 150"/>
                <a:gd name="T2" fmla="*/ 85 w 85"/>
                <a:gd name="T3" fmla="*/ 0 h 150"/>
                <a:gd name="T4" fmla="*/ 0 w 85"/>
                <a:gd name="T5" fmla="*/ 0 h 150"/>
                <a:gd name="T6" fmla="*/ 37 w 85"/>
                <a:gd name="T7" fmla="*/ 150 h 150"/>
              </a:gdLst>
              <a:ahLst/>
              <a:cxnLst>
                <a:cxn ang="0">
                  <a:pos x="T0" y="T1"/>
                </a:cxn>
                <a:cxn ang="0">
                  <a:pos x="T2" y="T3"/>
                </a:cxn>
                <a:cxn ang="0">
                  <a:pos x="T4" y="T5"/>
                </a:cxn>
                <a:cxn ang="0">
                  <a:pos x="T6" y="T7"/>
                </a:cxn>
              </a:cxnLst>
              <a:rect l="0" t="0" r="r" b="b"/>
              <a:pathLst>
                <a:path w="85" h="150">
                  <a:moveTo>
                    <a:pt x="37" y="150"/>
                  </a:moveTo>
                  <a:lnTo>
                    <a:pt x="85" y="0"/>
                  </a:lnTo>
                  <a:lnTo>
                    <a:pt x="0" y="0"/>
                  </a:lnTo>
                  <a:lnTo>
                    <a:pt x="37" y="15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0" name="Freeform 50">
              <a:extLst>
                <a:ext uri="{FF2B5EF4-FFF2-40B4-BE49-F238E27FC236}">
                  <a16:creationId xmlns:a16="http://schemas.microsoft.com/office/drawing/2014/main" id="{7036062A-0A3B-EC48-90B5-22B54EE60464}"/>
                </a:ext>
              </a:extLst>
            </p:cNvPr>
            <p:cNvSpPr>
              <a:spLocks/>
            </p:cNvSpPr>
            <p:nvPr/>
          </p:nvSpPr>
          <p:spPr bwMode="auto">
            <a:xfrm>
              <a:off x="3063875" y="3140075"/>
              <a:ext cx="134937" cy="285750"/>
            </a:xfrm>
            <a:custGeom>
              <a:avLst/>
              <a:gdLst>
                <a:gd name="T0" fmla="*/ 6 w 85"/>
                <a:gd name="T1" fmla="*/ 0 h 180"/>
                <a:gd name="T2" fmla="*/ 85 w 85"/>
                <a:gd name="T3" fmla="*/ 180 h 180"/>
                <a:gd name="T4" fmla="*/ 0 w 85"/>
                <a:gd name="T5" fmla="*/ 180 h 180"/>
                <a:gd name="T6" fmla="*/ 6 w 85"/>
                <a:gd name="T7" fmla="*/ 0 h 180"/>
              </a:gdLst>
              <a:ahLst/>
              <a:cxnLst>
                <a:cxn ang="0">
                  <a:pos x="T0" y="T1"/>
                </a:cxn>
                <a:cxn ang="0">
                  <a:pos x="T2" y="T3"/>
                </a:cxn>
                <a:cxn ang="0">
                  <a:pos x="T4" y="T5"/>
                </a:cxn>
                <a:cxn ang="0">
                  <a:pos x="T6" y="T7"/>
                </a:cxn>
              </a:cxnLst>
              <a:rect l="0" t="0" r="r" b="b"/>
              <a:pathLst>
                <a:path w="85" h="180">
                  <a:moveTo>
                    <a:pt x="6" y="0"/>
                  </a:moveTo>
                  <a:lnTo>
                    <a:pt x="85" y="180"/>
                  </a:lnTo>
                  <a:lnTo>
                    <a:pt x="0" y="180"/>
                  </a:lnTo>
                  <a:lnTo>
                    <a:pt x="6"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1" name="Freeform 51">
              <a:extLst>
                <a:ext uri="{FF2B5EF4-FFF2-40B4-BE49-F238E27FC236}">
                  <a16:creationId xmlns:a16="http://schemas.microsoft.com/office/drawing/2014/main" id="{B5FF9E53-9469-0548-9417-6A960959D034}"/>
                </a:ext>
              </a:extLst>
            </p:cNvPr>
            <p:cNvSpPr>
              <a:spLocks/>
            </p:cNvSpPr>
            <p:nvPr/>
          </p:nvSpPr>
          <p:spPr bwMode="auto">
            <a:xfrm>
              <a:off x="3122613" y="3663950"/>
              <a:ext cx="161925" cy="306388"/>
            </a:xfrm>
            <a:custGeom>
              <a:avLst/>
              <a:gdLst>
                <a:gd name="T0" fmla="*/ 0 w 102"/>
                <a:gd name="T1" fmla="*/ 0 h 193"/>
                <a:gd name="T2" fmla="*/ 102 w 102"/>
                <a:gd name="T3" fmla="*/ 60 h 193"/>
                <a:gd name="T4" fmla="*/ 84 w 102"/>
                <a:gd name="T5" fmla="*/ 193 h 193"/>
                <a:gd name="T6" fmla="*/ 0 w 102"/>
                <a:gd name="T7" fmla="*/ 0 h 193"/>
              </a:gdLst>
              <a:ahLst/>
              <a:cxnLst>
                <a:cxn ang="0">
                  <a:pos x="T0" y="T1"/>
                </a:cxn>
                <a:cxn ang="0">
                  <a:pos x="T2" y="T3"/>
                </a:cxn>
                <a:cxn ang="0">
                  <a:pos x="T4" y="T5"/>
                </a:cxn>
                <a:cxn ang="0">
                  <a:pos x="T6" y="T7"/>
                </a:cxn>
              </a:cxnLst>
              <a:rect l="0" t="0" r="r" b="b"/>
              <a:pathLst>
                <a:path w="102" h="193">
                  <a:moveTo>
                    <a:pt x="0" y="0"/>
                  </a:moveTo>
                  <a:lnTo>
                    <a:pt x="102" y="60"/>
                  </a:lnTo>
                  <a:lnTo>
                    <a:pt x="84" y="193"/>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2" name="Freeform 52">
              <a:extLst>
                <a:ext uri="{FF2B5EF4-FFF2-40B4-BE49-F238E27FC236}">
                  <a16:creationId xmlns:a16="http://schemas.microsoft.com/office/drawing/2014/main" id="{4BC32F41-D336-7C43-8C49-A008B31747B7}"/>
                </a:ext>
              </a:extLst>
            </p:cNvPr>
            <p:cNvSpPr>
              <a:spLocks/>
            </p:cNvSpPr>
            <p:nvPr/>
          </p:nvSpPr>
          <p:spPr bwMode="auto">
            <a:xfrm>
              <a:off x="3255963" y="3759200"/>
              <a:ext cx="314325" cy="211138"/>
            </a:xfrm>
            <a:custGeom>
              <a:avLst/>
              <a:gdLst>
                <a:gd name="T0" fmla="*/ 18 w 198"/>
                <a:gd name="T1" fmla="*/ 0 h 133"/>
                <a:gd name="T2" fmla="*/ 198 w 198"/>
                <a:gd name="T3" fmla="*/ 79 h 133"/>
                <a:gd name="T4" fmla="*/ 0 w 198"/>
                <a:gd name="T5" fmla="*/ 133 h 133"/>
                <a:gd name="T6" fmla="*/ 18 w 198"/>
                <a:gd name="T7" fmla="*/ 0 h 133"/>
              </a:gdLst>
              <a:ahLst/>
              <a:cxnLst>
                <a:cxn ang="0">
                  <a:pos x="T0" y="T1"/>
                </a:cxn>
                <a:cxn ang="0">
                  <a:pos x="T2" y="T3"/>
                </a:cxn>
                <a:cxn ang="0">
                  <a:pos x="T4" y="T5"/>
                </a:cxn>
                <a:cxn ang="0">
                  <a:pos x="T6" y="T7"/>
                </a:cxn>
              </a:cxnLst>
              <a:rect l="0" t="0" r="r" b="b"/>
              <a:pathLst>
                <a:path w="198" h="133">
                  <a:moveTo>
                    <a:pt x="18" y="0"/>
                  </a:moveTo>
                  <a:lnTo>
                    <a:pt x="198" y="79"/>
                  </a:lnTo>
                  <a:lnTo>
                    <a:pt x="0" y="133"/>
                  </a:lnTo>
                  <a:lnTo>
                    <a:pt x="18"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3" name="Freeform 53">
              <a:extLst>
                <a:ext uri="{FF2B5EF4-FFF2-40B4-BE49-F238E27FC236}">
                  <a16:creationId xmlns:a16="http://schemas.microsoft.com/office/drawing/2014/main" id="{09A80103-E887-0D4F-926A-68ACD35F115B}"/>
                </a:ext>
              </a:extLst>
            </p:cNvPr>
            <p:cNvSpPr>
              <a:spLocks/>
            </p:cNvSpPr>
            <p:nvPr/>
          </p:nvSpPr>
          <p:spPr bwMode="auto">
            <a:xfrm>
              <a:off x="3255963" y="3884613"/>
              <a:ext cx="314325" cy="285750"/>
            </a:xfrm>
            <a:custGeom>
              <a:avLst/>
              <a:gdLst>
                <a:gd name="T0" fmla="*/ 0 w 198"/>
                <a:gd name="T1" fmla="*/ 54 h 180"/>
                <a:gd name="T2" fmla="*/ 198 w 198"/>
                <a:gd name="T3" fmla="*/ 0 h 180"/>
                <a:gd name="T4" fmla="*/ 120 w 198"/>
                <a:gd name="T5" fmla="*/ 180 h 180"/>
                <a:gd name="T6" fmla="*/ 0 w 198"/>
                <a:gd name="T7" fmla="*/ 54 h 180"/>
              </a:gdLst>
              <a:ahLst/>
              <a:cxnLst>
                <a:cxn ang="0">
                  <a:pos x="T0" y="T1"/>
                </a:cxn>
                <a:cxn ang="0">
                  <a:pos x="T2" y="T3"/>
                </a:cxn>
                <a:cxn ang="0">
                  <a:pos x="T4" y="T5"/>
                </a:cxn>
                <a:cxn ang="0">
                  <a:pos x="T6" y="T7"/>
                </a:cxn>
              </a:cxnLst>
              <a:rect l="0" t="0" r="r" b="b"/>
              <a:pathLst>
                <a:path w="198" h="180">
                  <a:moveTo>
                    <a:pt x="0" y="54"/>
                  </a:moveTo>
                  <a:lnTo>
                    <a:pt x="198" y="0"/>
                  </a:lnTo>
                  <a:lnTo>
                    <a:pt x="120" y="180"/>
                  </a:lnTo>
                  <a:lnTo>
                    <a:pt x="0" y="54"/>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4" name="Freeform 54">
              <a:extLst>
                <a:ext uri="{FF2B5EF4-FFF2-40B4-BE49-F238E27FC236}">
                  <a16:creationId xmlns:a16="http://schemas.microsoft.com/office/drawing/2014/main" id="{E076AB87-96DE-DF47-AEB9-9ED0F5FF5C17}"/>
                </a:ext>
              </a:extLst>
            </p:cNvPr>
            <p:cNvSpPr>
              <a:spLocks/>
            </p:cNvSpPr>
            <p:nvPr/>
          </p:nvSpPr>
          <p:spPr bwMode="auto">
            <a:xfrm>
              <a:off x="3446463" y="3884613"/>
              <a:ext cx="230187" cy="428625"/>
            </a:xfrm>
            <a:custGeom>
              <a:avLst/>
              <a:gdLst>
                <a:gd name="T0" fmla="*/ 0 w 145"/>
                <a:gd name="T1" fmla="*/ 180 h 270"/>
                <a:gd name="T2" fmla="*/ 78 w 145"/>
                <a:gd name="T3" fmla="*/ 0 h 270"/>
                <a:gd name="T4" fmla="*/ 145 w 145"/>
                <a:gd name="T5" fmla="*/ 270 h 270"/>
                <a:gd name="T6" fmla="*/ 0 w 145"/>
                <a:gd name="T7" fmla="*/ 180 h 270"/>
              </a:gdLst>
              <a:ahLst/>
              <a:cxnLst>
                <a:cxn ang="0">
                  <a:pos x="T0" y="T1"/>
                </a:cxn>
                <a:cxn ang="0">
                  <a:pos x="T2" y="T3"/>
                </a:cxn>
                <a:cxn ang="0">
                  <a:pos x="T4" y="T5"/>
                </a:cxn>
                <a:cxn ang="0">
                  <a:pos x="T6" y="T7"/>
                </a:cxn>
              </a:cxnLst>
              <a:rect l="0" t="0" r="r" b="b"/>
              <a:pathLst>
                <a:path w="145" h="270">
                  <a:moveTo>
                    <a:pt x="0" y="180"/>
                  </a:moveTo>
                  <a:lnTo>
                    <a:pt x="78" y="0"/>
                  </a:lnTo>
                  <a:lnTo>
                    <a:pt x="145" y="270"/>
                  </a:lnTo>
                  <a:lnTo>
                    <a:pt x="0" y="18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5" name="Freeform 55">
              <a:extLst>
                <a:ext uri="{FF2B5EF4-FFF2-40B4-BE49-F238E27FC236}">
                  <a16:creationId xmlns:a16="http://schemas.microsoft.com/office/drawing/2014/main" id="{0A2499A0-F553-1B43-941D-5B4E4E3768CC}"/>
                </a:ext>
              </a:extLst>
            </p:cNvPr>
            <p:cNvSpPr>
              <a:spLocks/>
            </p:cNvSpPr>
            <p:nvPr/>
          </p:nvSpPr>
          <p:spPr bwMode="auto">
            <a:xfrm>
              <a:off x="3570288" y="3884613"/>
              <a:ext cx="363537" cy="428625"/>
            </a:xfrm>
            <a:custGeom>
              <a:avLst/>
              <a:gdLst>
                <a:gd name="T0" fmla="*/ 0 w 229"/>
                <a:gd name="T1" fmla="*/ 0 h 270"/>
                <a:gd name="T2" fmla="*/ 229 w 229"/>
                <a:gd name="T3" fmla="*/ 96 h 270"/>
                <a:gd name="T4" fmla="*/ 67 w 229"/>
                <a:gd name="T5" fmla="*/ 270 h 270"/>
                <a:gd name="T6" fmla="*/ 0 w 229"/>
                <a:gd name="T7" fmla="*/ 0 h 270"/>
              </a:gdLst>
              <a:ahLst/>
              <a:cxnLst>
                <a:cxn ang="0">
                  <a:pos x="T0" y="T1"/>
                </a:cxn>
                <a:cxn ang="0">
                  <a:pos x="T2" y="T3"/>
                </a:cxn>
                <a:cxn ang="0">
                  <a:pos x="T4" y="T5"/>
                </a:cxn>
                <a:cxn ang="0">
                  <a:pos x="T6" y="T7"/>
                </a:cxn>
              </a:cxnLst>
              <a:rect l="0" t="0" r="r" b="b"/>
              <a:pathLst>
                <a:path w="229" h="270">
                  <a:moveTo>
                    <a:pt x="0" y="0"/>
                  </a:moveTo>
                  <a:lnTo>
                    <a:pt x="229" y="96"/>
                  </a:lnTo>
                  <a:lnTo>
                    <a:pt x="67" y="270"/>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6" name="Freeform 56">
              <a:extLst>
                <a:ext uri="{FF2B5EF4-FFF2-40B4-BE49-F238E27FC236}">
                  <a16:creationId xmlns:a16="http://schemas.microsoft.com/office/drawing/2014/main" id="{654D86FA-618F-1142-B86D-105E5BC7B4C4}"/>
                </a:ext>
              </a:extLst>
            </p:cNvPr>
            <p:cNvSpPr>
              <a:spLocks/>
            </p:cNvSpPr>
            <p:nvPr/>
          </p:nvSpPr>
          <p:spPr bwMode="auto">
            <a:xfrm>
              <a:off x="3676650" y="4037013"/>
              <a:ext cx="438150" cy="314325"/>
            </a:xfrm>
            <a:custGeom>
              <a:avLst/>
              <a:gdLst>
                <a:gd name="T0" fmla="*/ 0 w 276"/>
                <a:gd name="T1" fmla="*/ 174 h 198"/>
                <a:gd name="T2" fmla="*/ 162 w 276"/>
                <a:gd name="T3" fmla="*/ 0 h 198"/>
                <a:gd name="T4" fmla="*/ 276 w 276"/>
                <a:gd name="T5" fmla="*/ 198 h 198"/>
                <a:gd name="T6" fmla="*/ 0 w 276"/>
                <a:gd name="T7" fmla="*/ 174 h 198"/>
              </a:gdLst>
              <a:ahLst/>
              <a:cxnLst>
                <a:cxn ang="0">
                  <a:pos x="T0" y="T1"/>
                </a:cxn>
                <a:cxn ang="0">
                  <a:pos x="T2" y="T3"/>
                </a:cxn>
                <a:cxn ang="0">
                  <a:pos x="T4" y="T5"/>
                </a:cxn>
                <a:cxn ang="0">
                  <a:pos x="T6" y="T7"/>
                </a:cxn>
              </a:cxnLst>
              <a:rect l="0" t="0" r="r" b="b"/>
              <a:pathLst>
                <a:path w="276" h="198">
                  <a:moveTo>
                    <a:pt x="0" y="174"/>
                  </a:moveTo>
                  <a:lnTo>
                    <a:pt x="162" y="0"/>
                  </a:lnTo>
                  <a:lnTo>
                    <a:pt x="276" y="198"/>
                  </a:lnTo>
                  <a:lnTo>
                    <a:pt x="0" y="174"/>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7" name="Freeform 57">
              <a:extLst>
                <a:ext uri="{FF2B5EF4-FFF2-40B4-BE49-F238E27FC236}">
                  <a16:creationId xmlns:a16="http://schemas.microsoft.com/office/drawing/2014/main" id="{B2A6EA6B-B092-4D46-8E45-90221C1F8DF4}"/>
                </a:ext>
              </a:extLst>
            </p:cNvPr>
            <p:cNvSpPr>
              <a:spLocks/>
            </p:cNvSpPr>
            <p:nvPr/>
          </p:nvSpPr>
          <p:spPr bwMode="auto">
            <a:xfrm>
              <a:off x="4430713" y="3960813"/>
              <a:ext cx="276225" cy="323850"/>
            </a:xfrm>
            <a:custGeom>
              <a:avLst/>
              <a:gdLst>
                <a:gd name="T0" fmla="*/ 0 w 174"/>
                <a:gd name="T1" fmla="*/ 0 h 204"/>
                <a:gd name="T2" fmla="*/ 174 w 174"/>
                <a:gd name="T3" fmla="*/ 90 h 204"/>
                <a:gd name="T4" fmla="*/ 35 w 174"/>
                <a:gd name="T5" fmla="*/ 204 h 204"/>
                <a:gd name="T6" fmla="*/ 0 w 174"/>
                <a:gd name="T7" fmla="*/ 0 h 204"/>
              </a:gdLst>
              <a:ahLst/>
              <a:cxnLst>
                <a:cxn ang="0">
                  <a:pos x="T0" y="T1"/>
                </a:cxn>
                <a:cxn ang="0">
                  <a:pos x="T2" y="T3"/>
                </a:cxn>
                <a:cxn ang="0">
                  <a:pos x="T4" y="T5"/>
                </a:cxn>
                <a:cxn ang="0">
                  <a:pos x="T6" y="T7"/>
                </a:cxn>
              </a:cxnLst>
              <a:rect l="0" t="0" r="r" b="b"/>
              <a:pathLst>
                <a:path w="174" h="204">
                  <a:moveTo>
                    <a:pt x="0" y="0"/>
                  </a:moveTo>
                  <a:lnTo>
                    <a:pt x="174" y="90"/>
                  </a:lnTo>
                  <a:lnTo>
                    <a:pt x="35" y="204"/>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8" name="Freeform 58">
              <a:extLst>
                <a:ext uri="{FF2B5EF4-FFF2-40B4-BE49-F238E27FC236}">
                  <a16:creationId xmlns:a16="http://schemas.microsoft.com/office/drawing/2014/main" id="{5141557A-3FE6-0D44-B0C7-B6310377DEDF}"/>
                </a:ext>
              </a:extLst>
            </p:cNvPr>
            <p:cNvSpPr>
              <a:spLocks/>
            </p:cNvSpPr>
            <p:nvPr/>
          </p:nvSpPr>
          <p:spPr bwMode="auto">
            <a:xfrm>
              <a:off x="4114800" y="4179888"/>
              <a:ext cx="371475" cy="171450"/>
            </a:xfrm>
            <a:custGeom>
              <a:avLst/>
              <a:gdLst>
                <a:gd name="T0" fmla="*/ 0 w 234"/>
                <a:gd name="T1" fmla="*/ 108 h 108"/>
                <a:gd name="T2" fmla="*/ 234 w 234"/>
                <a:gd name="T3" fmla="*/ 66 h 108"/>
                <a:gd name="T4" fmla="*/ 60 w 234"/>
                <a:gd name="T5" fmla="*/ 0 h 108"/>
                <a:gd name="T6" fmla="*/ 0 w 234"/>
                <a:gd name="T7" fmla="*/ 108 h 108"/>
              </a:gdLst>
              <a:ahLst/>
              <a:cxnLst>
                <a:cxn ang="0">
                  <a:pos x="T0" y="T1"/>
                </a:cxn>
                <a:cxn ang="0">
                  <a:pos x="T2" y="T3"/>
                </a:cxn>
                <a:cxn ang="0">
                  <a:pos x="T4" y="T5"/>
                </a:cxn>
                <a:cxn ang="0">
                  <a:pos x="T6" y="T7"/>
                </a:cxn>
              </a:cxnLst>
              <a:rect l="0" t="0" r="r" b="b"/>
              <a:pathLst>
                <a:path w="234" h="108">
                  <a:moveTo>
                    <a:pt x="0" y="108"/>
                  </a:moveTo>
                  <a:lnTo>
                    <a:pt x="234" y="66"/>
                  </a:lnTo>
                  <a:lnTo>
                    <a:pt x="60" y="0"/>
                  </a:lnTo>
                  <a:lnTo>
                    <a:pt x="0" y="108"/>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9" name="Freeform 59">
              <a:extLst>
                <a:ext uri="{FF2B5EF4-FFF2-40B4-BE49-F238E27FC236}">
                  <a16:creationId xmlns:a16="http://schemas.microsoft.com/office/drawing/2014/main" id="{D6AC780D-B32F-0D46-984D-19F373C4A985}"/>
                </a:ext>
              </a:extLst>
            </p:cNvPr>
            <p:cNvSpPr>
              <a:spLocks/>
            </p:cNvSpPr>
            <p:nvPr/>
          </p:nvSpPr>
          <p:spPr bwMode="auto">
            <a:xfrm>
              <a:off x="4210050" y="3960813"/>
              <a:ext cx="276225" cy="323850"/>
            </a:xfrm>
            <a:custGeom>
              <a:avLst/>
              <a:gdLst>
                <a:gd name="T0" fmla="*/ 139 w 174"/>
                <a:gd name="T1" fmla="*/ 0 h 204"/>
                <a:gd name="T2" fmla="*/ 174 w 174"/>
                <a:gd name="T3" fmla="*/ 204 h 204"/>
                <a:gd name="T4" fmla="*/ 0 w 174"/>
                <a:gd name="T5" fmla="*/ 138 h 204"/>
                <a:gd name="T6" fmla="*/ 139 w 174"/>
                <a:gd name="T7" fmla="*/ 0 h 204"/>
              </a:gdLst>
              <a:ahLst/>
              <a:cxnLst>
                <a:cxn ang="0">
                  <a:pos x="T0" y="T1"/>
                </a:cxn>
                <a:cxn ang="0">
                  <a:pos x="T2" y="T3"/>
                </a:cxn>
                <a:cxn ang="0">
                  <a:pos x="T4" y="T5"/>
                </a:cxn>
                <a:cxn ang="0">
                  <a:pos x="T6" y="T7"/>
                </a:cxn>
              </a:cxnLst>
              <a:rect l="0" t="0" r="r" b="b"/>
              <a:pathLst>
                <a:path w="174" h="204">
                  <a:moveTo>
                    <a:pt x="139" y="0"/>
                  </a:moveTo>
                  <a:lnTo>
                    <a:pt x="174" y="204"/>
                  </a:lnTo>
                  <a:lnTo>
                    <a:pt x="0" y="138"/>
                  </a:lnTo>
                  <a:lnTo>
                    <a:pt x="139"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0" name="Freeform 60">
              <a:extLst>
                <a:ext uri="{FF2B5EF4-FFF2-40B4-BE49-F238E27FC236}">
                  <a16:creationId xmlns:a16="http://schemas.microsoft.com/office/drawing/2014/main" id="{4DCAD76B-07EE-2A41-B7A5-BB87F1603E57}"/>
                </a:ext>
              </a:extLst>
            </p:cNvPr>
            <p:cNvSpPr>
              <a:spLocks/>
            </p:cNvSpPr>
            <p:nvPr/>
          </p:nvSpPr>
          <p:spPr bwMode="auto">
            <a:xfrm>
              <a:off x="3933825" y="4037013"/>
              <a:ext cx="276225" cy="314325"/>
            </a:xfrm>
            <a:custGeom>
              <a:avLst/>
              <a:gdLst>
                <a:gd name="T0" fmla="*/ 0 w 174"/>
                <a:gd name="T1" fmla="*/ 0 h 198"/>
                <a:gd name="T2" fmla="*/ 114 w 174"/>
                <a:gd name="T3" fmla="*/ 198 h 198"/>
                <a:gd name="T4" fmla="*/ 174 w 174"/>
                <a:gd name="T5" fmla="*/ 90 h 198"/>
                <a:gd name="T6" fmla="*/ 0 w 174"/>
                <a:gd name="T7" fmla="*/ 0 h 198"/>
              </a:gdLst>
              <a:ahLst/>
              <a:cxnLst>
                <a:cxn ang="0">
                  <a:pos x="T0" y="T1"/>
                </a:cxn>
                <a:cxn ang="0">
                  <a:pos x="T2" y="T3"/>
                </a:cxn>
                <a:cxn ang="0">
                  <a:pos x="T4" y="T5"/>
                </a:cxn>
                <a:cxn ang="0">
                  <a:pos x="T6" y="T7"/>
                </a:cxn>
              </a:cxnLst>
              <a:rect l="0" t="0" r="r" b="b"/>
              <a:pathLst>
                <a:path w="174" h="198">
                  <a:moveTo>
                    <a:pt x="0" y="0"/>
                  </a:moveTo>
                  <a:lnTo>
                    <a:pt x="114" y="198"/>
                  </a:lnTo>
                  <a:lnTo>
                    <a:pt x="174" y="90"/>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1" name="Freeform 61">
              <a:extLst>
                <a:ext uri="{FF2B5EF4-FFF2-40B4-BE49-F238E27FC236}">
                  <a16:creationId xmlns:a16="http://schemas.microsoft.com/office/drawing/2014/main" id="{40B1B610-B69F-BB41-B7BD-FAE894A428BD}"/>
                </a:ext>
              </a:extLst>
            </p:cNvPr>
            <p:cNvSpPr>
              <a:spLocks/>
            </p:cNvSpPr>
            <p:nvPr/>
          </p:nvSpPr>
          <p:spPr bwMode="auto">
            <a:xfrm>
              <a:off x="3933825" y="3960813"/>
              <a:ext cx="496887" cy="219075"/>
            </a:xfrm>
            <a:custGeom>
              <a:avLst/>
              <a:gdLst>
                <a:gd name="T0" fmla="*/ 0 w 313"/>
                <a:gd name="T1" fmla="*/ 48 h 138"/>
                <a:gd name="T2" fmla="*/ 313 w 313"/>
                <a:gd name="T3" fmla="*/ 0 h 138"/>
                <a:gd name="T4" fmla="*/ 174 w 313"/>
                <a:gd name="T5" fmla="*/ 138 h 138"/>
                <a:gd name="T6" fmla="*/ 0 w 313"/>
                <a:gd name="T7" fmla="*/ 48 h 138"/>
              </a:gdLst>
              <a:ahLst/>
              <a:cxnLst>
                <a:cxn ang="0">
                  <a:pos x="T0" y="T1"/>
                </a:cxn>
                <a:cxn ang="0">
                  <a:pos x="T2" y="T3"/>
                </a:cxn>
                <a:cxn ang="0">
                  <a:pos x="T4" y="T5"/>
                </a:cxn>
                <a:cxn ang="0">
                  <a:pos x="T6" y="T7"/>
                </a:cxn>
              </a:cxnLst>
              <a:rect l="0" t="0" r="r" b="b"/>
              <a:pathLst>
                <a:path w="313" h="138">
                  <a:moveTo>
                    <a:pt x="0" y="48"/>
                  </a:moveTo>
                  <a:lnTo>
                    <a:pt x="313" y="0"/>
                  </a:lnTo>
                  <a:lnTo>
                    <a:pt x="174" y="138"/>
                  </a:lnTo>
                  <a:lnTo>
                    <a:pt x="0" y="48"/>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2" name="Freeform 62">
              <a:extLst>
                <a:ext uri="{FF2B5EF4-FFF2-40B4-BE49-F238E27FC236}">
                  <a16:creationId xmlns:a16="http://schemas.microsoft.com/office/drawing/2014/main" id="{CCADC045-AE40-9947-ACF4-974B5CA758F3}"/>
                </a:ext>
              </a:extLst>
            </p:cNvPr>
            <p:cNvSpPr>
              <a:spLocks/>
            </p:cNvSpPr>
            <p:nvPr/>
          </p:nvSpPr>
          <p:spPr bwMode="auto">
            <a:xfrm>
              <a:off x="4067175" y="3625850"/>
              <a:ext cx="382587" cy="334963"/>
            </a:xfrm>
            <a:custGeom>
              <a:avLst/>
              <a:gdLst>
                <a:gd name="T0" fmla="*/ 0 w 241"/>
                <a:gd name="T1" fmla="*/ 0 h 211"/>
                <a:gd name="T2" fmla="*/ 229 w 241"/>
                <a:gd name="T3" fmla="*/ 211 h 211"/>
                <a:gd name="T4" fmla="*/ 241 w 241"/>
                <a:gd name="T5" fmla="*/ 0 h 211"/>
                <a:gd name="T6" fmla="*/ 0 w 241"/>
                <a:gd name="T7" fmla="*/ 0 h 211"/>
              </a:gdLst>
              <a:ahLst/>
              <a:cxnLst>
                <a:cxn ang="0">
                  <a:pos x="T0" y="T1"/>
                </a:cxn>
                <a:cxn ang="0">
                  <a:pos x="T2" y="T3"/>
                </a:cxn>
                <a:cxn ang="0">
                  <a:pos x="T4" y="T5"/>
                </a:cxn>
                <a:cxn ang="0">
                  <a:pos x="T6" y="T7"/>
                </a:cxn>
              </a:cxnLst>
              <a:rect l="0" t="0" r="r" b="b"/>
              <a:pathLst>
                <a:path w="241" h="211">
                  <a:moveTo>
                    <a:pt x="0" y="0"/>
                  </a:moveTo>
                  <a:lnTo>
                    <a:pt x="229" y="211"/>
                  </a:lnTo>
                  <a:lnTo>
                    <a:pt x="241" y="0"/>
                  </a:lnTo>
                  <a:lnTo>
                    <a:pt x="0"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3" name="Freeform 63">
              <a:extLst>
                <a:ext uri="{FF2B5EF4-FFF2-40B4-BE49-F238E27FC236}">
                  <a16:creationId xmlns:a16="http://schemas.microsoft.com/office/drawing/2014/main" id="{07597F0B-ACC0-EE49-A81D-7E4727C27DE4}"/>
                </a:ext>
              </a:extLst>
            </p:cNvPr>
            <p:cNvSpPr>
              <a:spLocks/>
            </p:cNvSpPr>
            <p:nvPr/>
          </p:nvSpPr>
          <p:spPr bwMode="auto">
            <a:xfrm>
              <a:off x="4430713" y="3625850"/>
              <a:ext cx="266700" cy="334963"/>
            </a:xfrm>
            <a:custGeom>
              <a:avLst/>
              <a:gdLst>
                <a:gd name="T0" fmla="*/ 0 w 168"/>
                <a:gd name="T1" fmla="*/ 211 h 211"/>
                <a:gd name="T2" fmla="*/ 168 w 168"/>
                <a:gd name="T3" fmla="*/ 60 h 211"/>
                <a:gd name="T4" fmla="*/ 12 w 168"/>
                <a:gd name="T5" fmla="*/ 0 h 211"/>
                <a:gd name="T6" fmla="*/ 0 w 168"/>
                <a:gd name="T7" fmla="*/ 211 h 211"/>
              </a:gdLst>
              <a:ahLst/>
              <a:cxnLst>
                <a:cxn ang="0">
                  <a:pos x="T0" y="T1"/>
                </a:cxn>
                <a:cxn ang="0">
                  <a:pos x="T2" y="T3"/>
                </a:cxn>
                <a:cxn ang="0">
                  <a:pos x="T4" y="T5"/>
                </a:cxn>
                <a:cxn ang="0">
                  <a:pos x="T6" y="T7"/>
                </a:cxn>
              </a:cxnLst>
              <a:rect l="0" t="0" r="r" b="b"/>
              <a:pathLst>
                <a:path w="168" h="211">
                  <a:moveTo>
                    <a:pt x="0" y="211"/>
                  </a:moveTo>
                  <a:lnTo>
                    <a:pt x="168" y="60"/>
                  </a:lnTo>
                  <a:lnTo>
                    <a:pt x="12" y="0"/>
                  </a:lnTo>
                  <a:lnTo>
                    <a:pt x="0" y="211"/>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4" name="Freeform 64">
              <a:extLst>
                <a:ext uri="{FF2B5EF4-FFF2-40B4-BE49-F238E27FC236}">
                  <a16:creationId xmlns:a16="http://schemas.microsoft.com/office/drawing/2014/main" id="{DF51C12E-774D-6D40-97AB-BC5238087545}"/>
                </a:ext>
              </a:extLst>
            </p:cNvPr>
            <p:cNvSpPr>
              <a:spLocks/>
            </p:cNvSpPr>
            <p:nvPr/>
          </p:nvSpPr>
          <p:spPr bwMode="auto">
            <a:xfrm>
              <a:off x="4449763" y="3363913"/>
              <a:ext cx="247650" cy="357188"/>
            </a:xfrm>
            <a:custGeom>
              <a:avLst/>
              <a:gdLst>
                <a:gd name="T0" fmla="*/ 57 w 156"/>
                <a:gd name="T1" fmla="*/ 0 h 225"/>
                <a:gd name="T2" fmla="*/ 156 w 156"/>
                <a:gd name="T3" fmla="*/ 225 h 225"/>
                <a:gd name="T4" fmla="*/ 0 w 156"/>
                <a:gd name="T5" fmla="*/ 165 h 225"/>
                <a:gd name="T6" fmla="*/ 57 w 156"/>
                <a:gd name="T7" fmla="*/ 0 h 225"/>
              </a:gdLst>
              <a:ahLst/>
              <a:cxnLst>
                <a:cxn ang="0">
                  <a:pos x="T0" y="T1"/>
                </a:cxn>
                <a:cxn ang="0">
                  <a:pos x="T2" y="T3"/>
                </a:cxn>
                <a:cxn ang="0">
                  <a:pos x="T4" y="T5"/>
                </a:cxn>
                <a:cxn ang="0">
                  <a:pos x="T6" y="T7"/>
                </a:cxn>
              </a:cxnLst>
              <a:rect l="0" t="0" r="r" b="b"/>
              <a:pathLst>
                <a:path w="156" h="225">
                  <a:moveTo>
                    <a:pt x="57" y="0"/>
                  </a:moveTo>
                  <a:lnTo>
                    <a:pt x="156" y="225"/>
                  </a:lnTo>
                  <a:lnTo>
                    <a:pt x="0" y="165"/>
                  </a:lnTo>
                  <a:lnTo>
                    <a:pt x="57"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5" name="Freeform 65">
              <a:extLst>
                <a:ext uri="{FF2B5EF4-FFF2-40B4-BE49-F238E27FC236}">
                  <a16:creationId xmlns:a16="http://schemas.microsoft.com/office/drawing/2014/main" id="{324760F9-2F0B-1147-B3E3-27D74641ADBF}"/>
                </a:ext>
              </a:extLst>
            </p:cNvPr>
            <p:cNvSpPr>
              <a:spLocks/>
            </p:cNvSpPr>
            <p:nvPr/>
          </p:nvSpPr>
          <p:spPr bwMode="auto">
            <a:xfrm>
              <a:off x="4067175" y="3311525"/>
              <a:ext cx="382587" cy="314325"/>
            </a:xfrm>
            <a:custGeom>
              <a:avLst/>
              <a:gdLst>
                <a:gd name="T0" fmla="*/ 0 w 241"/>
                <a:gd name="T1" fmla="*/ 198 h 198"/>
                <a:gd name="T2" fmla="*/ 241 w 241"/>
                <a:gd name="T3" fmla="*/ 198 h 198"/>
                <a:gd name="T4" fmla="*/ 96 w 241"/>
                <a:gd name="T5" fmla="*/ 0 h 198"/>
                <a:gd name="T6" fmla="*/ 0 w 241"/>
                <a:gd name="T7" fmla="*/ 198 h 198"/>
              </a:gdLst>
              <a:ahLst/>
              <a:cxnLst>
                <a:cxn ang="0">
                  <a:pos x="T0" y="T1"/>
                </a:cxn>
                <a:cxn ang="0">
                  <a:pos x="T2" y="T3"/>
                </a:cxn>
                <a:cxn ang="0">
                  <a:pos x="T4" y="T5"/>
                </a:cxn>
                <a:cxn ang="0">
                  <a:pos x="T6" y="T7"/>
                </a:cxn>
              </a:cxnLst>
              <a:rect l="0" t="0" r="r" b="b"/>
              <a:pathLst>
                <a:path w="241" h="198">
                  <a:moveTo>
                    <a:pt x="0" y="198"/>
                  </a:moveTo>
                  <a:lnTo>
                    <a:pt x="241" y="198"/>
                  </a:lnTo>
                  <a:lnTo>
                    <a:pt x="96" y="0"/>
                  </a:lnTo>
                  <a:lnTo>
                    <a:pt x="0" y="198"/>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6" name="Freeform 66">
              <a:extLst>
                <a:ext uri="{FF2B5EF4-FFF2-40B4-BE49-F238E27FC236}">
                  <a16:creationId xmlns:a16="http://schemas.microsoft.com/office/drawing/2014/main" id="{57CEF6E8-0F44-8E40-947B-97EE661A85E0}"/>
                </a:ext>
              </a:extLst>
            </p:cNvPr>
            <p:cNvSpPr>
              <a:spLocks/>
            </p:cNvSpPr>
            <p:nvPr/>
          </p:nvSpPr>
          <p:spPr bwMode="auto">
            <a:xfrm>
              <a:off x="4133850" y="2862263"/>
              <a:ext cx="333375" cy="449263"/>
            </a:xfrm>
            <a:custGeom>
              <a:avLst/>
              <a:gdLst>
                <a:gd name="T0" fmla="*/ 0 w 210"/>
                <a:gd name="T1" fmla="*/ 42 h 283"/>
                <a:gd name="T2" fmla="*/ 210 w 210"/>
                <a:gd name="T3" fmla="*/ 0 h 283"/>
                <a:gd name="T4" fmla="*/ 54 w 210"/>
                <a:gd name="T5" fmla="*/ 283 h 283"/>
                <a:gd name="T6" fmla="*/ 0 w 210"/>
                <a:gd name="T7" fmla="*/ 42 h 283"/>
              </a:gdLst>
              <a:ahLst/>
              <a:cxnLst>
                <a:cxn ang="0">
                  <a:pos x="T0" y="T1"/>
                </a:cxn>
                <a:cxn ang="0">
                  <a:pos x="T2" y="T3"/>
                </a:cxn>
                <a:cxn ang="0">
                  <a:pos x="T4" y="T5"/>
                </a:cxn>
                <a:cxn ang="0">
                  <a:pos x="T6" y="T7"/>
                </a:cxn>
              </a:cxnLst>
              <a:rect l="0" t="0" r="r" b="b"/>
              <a:pathLst>
                <a:path w="210" h="283">
                  <a:moveTo>
                    <a:pt x="0" y="42"/>
                  </a:moveTo>
                  <a:lnTo>
                    <a:pt x="210" y="0"/>
                  </a:lnTo>
                  <a:lnTo>
                    <a:pt x="54" y="283"/>
                  </a:lnTo>
                  <a:lnTo>
                    <a:pt x="0" y="42"/>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7" name="Freeform 67">
              <a:extLst>
                <a:ext uri="{FF2B5EF4-FFF2-40B4-BE49-F238E27FC236}">
                  <a16:creationId xmlns:a16="http://schemas.microsoft.com/office/drawing/2014/main" id="{E25D25E2-2804-544F-902D-7EACE1CC7BBD}"/>
                </a:ext>
              </a:extLst>
            </p:cNvPr>
            <p:cNvSpPr>
              <a:spLocks/>
            </p:cNvSpPr>
            <p:nvPr/>
          </p:nvSpPr>
          <p:spPr bwMode="auto">
            <a:xfrm>
              <a:off x="4219575" y="3311525"/>
              <a:ext cx="320675" cy="314325"/>
            </a:xfrm>
            <a:custGeom>
              <a:avLst/>
              <a:gdLst>
                <a:gd name="T0" fmla="*/ 145 w 202"/>
                <a:gd name="T1" fmla="*/ 198 h 198"/>
                <a:gd name="T2" fmla="*/ 202 w 202"/>
                <a:gd name="T3" fmla="*/ 33 h 198"/>
                <a:gd name="T4" fmla="*/ 0 w 202"/>
                <a:gd name="T5" fmla="*/ 0 h 198"/>
                <a:gd name="T6" fmla="*/ 145 w 202"/>
                <a:gd name="T7" fmla="*/ 198 h 198"/>
              </a:gdLst>
              <a:ahLst/>
              <a:cxnLst>
                <a:cxn ang="0">
                  <a:pos x="T0" y="T1"/>
                </a:cxn>
                <a:cxn ang="0">
                  <a:pos x="T2" y="T3"/>
                </a:cxn>
                <a:cxn ang="0">
                  <a:pos x="T4" y="T5"/>
                </a:cxn>
                <a:cxn ang="0">
                  <a:pos x="T6" y="T7"/>
                </a:cxn>
              </a:cxnLst>
              <a:rect l="0" t="0" r="r" b="b"/>
              <a:pathLst>
                <a:path w="202" h="198">
                  <a:moveTo>
                    <a:pt x="145" y="198"/>
                  </a:moveTo>
                  <a:lnTo>
                    <a:pt x="202" y="33"/>
                  </a:lnTo>
                  <a:lnTo>
                    <a:pt x="0" y="0"/>
                  </a:lnTo>
                  <a:lnTo>
                    <a:pt x="145" y="198"/>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8" name="Freeform 68">
              <a:extLst>
                <a:ext uri="{FF2B5EF4-FFF2-40B4-BE49-F238E27FC236}">
                  <a16:creationId xmlns:a16="http://schemas.microsoft.com/office/drawing/2014/main" id="{262D18A3-4004-BA4A-A438-7CB4B3217478}"/>
                </a:ext>
              </a:extLst>
            </p:cNvPr>
            <p:cNvSpPr>
              <a:spLocks/>
            </p:cNvSpPr>
            <p:nvPr/>
          </p:nvSpPr>
          <p:spPr bwMode="auto">
            <a:xfrm>
              <a:off x="4219575" y="2862263"/>
              <a:ext cx="320675" cy="501650"/>
            </a:xfrm>
            <a:custGeom>
              <a:avLst/>
              <a:gdLst>
                <a:gd name="T0" fmla="*/ 202 w 202"/>
                <a:gd name="T1" fmla="*/ 316 h 316"/>
                <a:gd name="T2" fmla="*/ 156 w 202"/>
                <a:gd name="T3" fmla="*/ 0 h 316"/>
                <a:gd name="T4" fmla="*/ 0 w 202"/>
                <a:gd name="T5" fmla="*/ 283 h 316"/>
                <a:gd name="T6" fmla="*/ 202 w 202"/>
                <a:gd name="T7" fmla="*/ 316 h 316"/>
              </a:gdLst>
              <a:ahLst/>
              <a:cxnLst>
                <a:cxn ang="0">
                  <a:pos x="T0" y="T1"/>
                </a:cxn>
                <a:cxn ang="0">
                  <a:pos x="T2" y="T3"/>
                </a:cxn>
                <a:cxn ang="0">
                  <a:pos x="T4" y="T5"/>
                </a:cxn>
                <a:cxn ang="0">
                  <a:pos x="T6" y="T7"/>
                </a:cxn>
              </a:cxnLst>
              <a:rect l="0" t="0" r="r" b="b"/>
              <a:pathLst>
                <a:path w="202" h="316">
                  <a:moveTo>
                    <a:pt x="202" y="316"/>
                  </a:moveTo>
                  <a:lnTo>
                    <a:pt x="156" y="0"/>
                  </a:lnTo>
                  <a:lnTo>
                    <a:pt x="0" y="283"/>
                  </a:lnTo>
                  <a:lnTo>
                    <a:pt x="202" y="316"/>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9" name="Freeform 69">
              <a:extLst>
                <a:ext uri="{FF2B5EF4-FFF2-40B4-BE49-F238E27FC236}">
                  <a16:creationId xmlns:a16="http://schemas.microsoft.com/office/drawing/2014/main" id="{A2E011DD-6019-8C40-A410-D46E3AB35F93}"/>
                </a:ext>
              </a:extLst>
            </p:cNvPr>
            <p:cNvSpPr>
              <a:spLocks/>
            </p:cNvSpPr>
            <p:nvPr/>
          </p:nvSpPr>
          <p:spPr bwMode="auto">
            <a:xfrm>
              <a:off x="3798888" y="3311525"/>
              <a:ext cx="420687" cy="314325"/>
            </a:xfrm>
            <a:custGeom>
              <a:avLst/>
              <a:gdLst>
                <a:gd name="T0" fmla="*/ 0 w 265"/>
                <a:gd name="T1" fmla="*/ 12 h 198"/>
                <a:gd name="T2" fmla="*/ 169 w 265"/>
                <a:gd name="T3" fmla="*/ 198 h 198"/>
                <a:gd name="T4" fmla="*/ 265 w 265"/>
                <a:gd name="T5" fmla="*/ 0 h 198"/>
                <a:gd name="T6" fmla="*/ 0 w 265"/>
                <a:gd name="T7" fmla="*/ 12 h 198"/>
              </a:gdLst>
              <a:ahLst/>
              <a:cxnLst>
                <a:cxn ang="0">
                  <a:pos x="T0" y="T1"/>
                </a:cxn>
                <a:cxn ang="0">
                  <a:pos x="T2" y="T3"/>
                </a:cxn>
                <a:cxn ang="0">
                  <a:pos x="T4" y="T5"/>
                </a:cxn>
                <a:cxn ang="0">
                  <a:pos x="T6" y="T7"/>
                </a:cxn>
              </a:cxnLst>
              <a:rect l="0" t="0" r="r" b="b"/>
              <a:pathLst>
                <a:path w="265" h="198">
                  <a:moveTo>
                    <a:pt x="0" y="12"/>
                  </a:moveTo>
                  <a:lnTo>
                    <a:pt x="169" y="198"/>
                  </a:lnTo>
                  <a:lnTo>
                    <a:pt x="265" y="0"/>
                  </a:lnTo>
                  <a:lnTo>
                    <a:pt x="0" y="12"/>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0" name="Freeform 70">
              <a:extLst>
                <a:ext uri="{FF2B5EF4-FFF2-40B4-BE49-F238E27FC236}">
                  <a16:creationId xmlns:a16="http://schemas.microsoft.com/office/drawing/2014/main" id="{C08CD81E-3F62-6242-BCDE-B319CB418B24}"/>
                </a:ext>
              </a:extLst>
            </p:cNvPr>
            <p:cNvSpPr>
              <a:spLocks/>
            </p:cNvSpPr>
            <p:nvPr/>
          </p:nvSpPr>
          <p:spPr bwMode="auto">
            <a:xfrm>
              <a:off x="3798888" y="2928938"/>
              <a:ext cx="420687" cy="401638"/>
            </a:xfrm>
            <a:custGeom>
              <a:avLst/>
              <a:gdLst>
                <a:gd name="T0" fmla="*/ 0 w 265"/>
                <a:gd name="T1" fmla="*/ 253 h 253"/>
                <a:gd name="T2" fmla="*/ 211 w 265"/>
                <a:gd name="T3" fmla="*/ 0 h 253"/>
                <a:gd name="T4" fmla="*/ 265 w 265"/>
                <a:gd name="T5" fmla="*/ 241 h 253"/>
                <a:gd name="T6" fmla="*/ 0 w 265"/>
                <a:gd name="T7" fmla="*/ 253 h 253"/>
              </a:gdLst>
              <a:ahLst/>
              <a:cxnLst>
                <a:cxn ang="0">
                  <a:pos x="T0" y="T1"/>
                </a:cxn>
                <a:cxn ang="0">
                  <a:pos x="T2" y="T3"/>
                </a:cxn>
                <a:cxn ang="0">
                  <a:pos x="T4" y="T5"/>
                </a:cxn>
                <a:cxn ang="0">
                  <a:pos x="T6" y="T7"/>
                </a:cxn>
              </a:cxnLst>
              <a:rect l="0" t="0" r="r" b="b"/>
              <a:pathLst>
                <a:path w="265" h="253">
                  <a:moveTo>
                    <a:pt x="0" y="253"/>
                  </a:moveTo>
                  <a:lnTo>
                    <a:pt x="211" y="0"/>
                  </a:lnTo>
                  <a:lnTo>
                    <a:pt x="265" y="241"/>
                  </a:lnTo>
                  <a:lnTo>
                    <a:pt x="0" y="253"/>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1" name="Freeform 71">
              <a:extLst>
                <a:ext uri="{FF2B5EF4-FFF2-40B4-BE49-F238E27FC236}">
                  <a16:creationId xmlns:a16="http://schemas.microsoft.com/office/drawing/2014/main" id="{C303B8D2-5110-D94D-8D30-CBE5BE02F8AE}"/>
                </a:ext>
              </a:extLst>
            </p:cNvPr>
            <p:cNvSpPr>
              <a:spLocks/>
            </p:cNvSpPr>
            <p:nvPr/>
          </p:nvSpPr>
          <p:spPr bwMode="auto">
            <a:xfrm>
              <a:off x="4467225" y="2498725"/>
              <a:ext cx="277812" cy="363538"/>
            </a:xfrm>
            <a:custGeom>
              <a:avLst/>
              <a:gdLst>
                <a:gd name="T0" fmla="*/ 25 w 175"/>
                <a:gd name="T1" fmla="*/ 0 h 229"/>
                <a:gd name="T2" fmla="*/ 175 w 175"/>
                <a:gd name="T3" fmla="*/ 120 h 229"/>
                <a:gd name="T4" fmla="*/ 0 w 175"/>
                <a:gd name="T5" fmla="*/ 229 h 229"/>
                <a:gd name="T6" fmla="*/ 25 w 175"/>
                <a:gd name="T7" fmla="*/ 0 h 229"/>
              </a:gdLst>
              <a:ahLst/>
              <a:cxnLst>
                <a:cxn ang="0">
                  <a:pos x="T0" y="T1"/>
                </a:cxn>
                <a:cxn ang="0">
                  <a:pos x="T2" y="T3"/>
                </a:cxn>
                <a:cxn ang="0">
                  <a:pos x="T4" y="T5"/>
                </a:cxn>
                <a:cxn ang="0">
                  <a:pos x="T6" y="T7"/>
                </a:cxn>
              </a:cxnLst>
              <a:rect l="0" t="0" r="r" b="b"/>
              <a:pathLst>
                <a:path w="175" h="229">
                  <a:moveTo>
                    <a:pt x="25" y="0"/>
                  </a:moveTo>
                  <a:lnTo>
                    <a:pt x="175" y="120"/>
                  </a:lnTo>
                  <a:lnTo>
                    <a:pt x="0" y="229"/>
                  </a:lnTo>
                  <a:lnTo>
                    <a:pt x="25" y="0"/>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2" name="Oval 72">
              <a:extLst>
                <a:ext uri="{FF2B5EF4-FFF2-40B4-BE49-F238E27FC236}">
                  <a16:creationId xmlns:a16="http://schemas.microsoft.com/office/drawing/2014/main" id="{860DDBCE-1354-1B41-A5DA-E1D2DE25E58C}"/>
                </a:ext>
              </a:extLst>
            </p:cNvPr>
            <p:cNvSpPr>
              <a:spLocks noChangeArrowheads="1"/>
            </p:cNvSpPr>
            <p:nvPr/>
          </p:nvSpPr>
          <p:spPr bwMode="auto">
            <a:xfrm>
              <a:off x="4106863" y="2901950"/>
              <a:ext cx="53975" cy="5397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3" name="Oval 73">
              <a:extLst>
                <a:ext uri="{FF2B5EF4-FFF2-40B4-BE49-F238E27FC236}">
                  <a16:creationId xmlns:a16="http://schemas.microsoft.com/office/drawing/2014/main" id="{2E622E14-F64B-C046-9321-7BEC0A08F7FB}"/>
                </a:ext>
              </a:extLst>
            </p:cNvPr>
            <p:cNvSpPr>
              <a:spLocks noChangeArrowheads="1"/>
            </p:cNvSpPr>
            <p:nvPr/>
          </p:nvSpPr>
          <p:spPr bwMode="auto">
            <a:xfrm>
              <a:off x="3390900" y="2816225"/>
              <a:ext cx="53975" cy="5397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4" name="Oval 74">
              <a:extLst>
                <a:ext uri="{FF2B5EF4-FFF2-40B4-BE49-F238E27FC236}">
                  <a16:creationId xmlns:a16="http://schemas.microsoft.com/office/drawing/2014/main" id="{493B0256-9933-724B-980A-90680553E681}"/>
                </a:ext>
              </a:extLst>
            </p:cNvPr>
            <p:cNvSpPr>
              <a:spLocks noChangeArrowheads="1"/>
            </p:cNvSpPr>
            <p:nvPr/>
          </p:nvSpPr>
          <p:spPr bwMode="auto">
            <a:xfrm>
              <a:off x="3041651" y="3108325"/>
              <a:ext cx="73025" cy="7302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5" name="Oval 75">
              <a:extLst>
                <a:ext uri="{FF2B5EF4-FFF2-40B4-BE49-F238E27FC236}">
                  <a16:creationId xmlns:a16="http://schemas.microsoft.com/office/drawing/2014/main" id="{391CA44D-0833-ED44-AA12-4BFDC6960E80}"/>
                </a:ext>
              </a:extLst>
            </p:cNvPr>
            <p:cNvSpPr>
              <a:spLocks noChangeArrowheads="1"/>
            </p:cNvSpPr>
            <p:nvPr/>
          </p:nvSpPr>
          <p:spPr bwMode="auto">
            <a:xfrm>
              <a:off x="3459163" y="2574925"/>
              <a:ext cx="73025" cy="7302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6" name="Oval 76">
              <a:extLst>
                <a:ext uri="{FF2B5EF4-FFF2-40B4-BE49-F238E27FC236}">
                  <a16:creationId xmlns:a16="http://schemas.microsoft.com/office/drawing/2014/main" id="{F041B1CF-CF69-1443-99F8-1FEAD989F0FB}"/>
                </a:ext>
              </a:extLst>
            </p:cNvPr>
            <p:cNvSpPr>
              <a:spLocks noChangeArrowheads="1"/>
            </p:cNvSpPr>
            <p:nvPr/>
          </p:nvSpPr>
          <p:spPr bwMode="auto">
            <a:xfrm>
              <a:off x="3536950" y="3856038"/>
              <a:ext cx="71437" cy="71438"/>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7" name="Oval 77">
              <a:extLst>
                <a:ext uri="{FF2B5EF4-FFF2-40B4-BE49-F238E27FC236}">
                  <a16:creationId xmlns:a16="http://schemas.microsoft.com/office/drawing/2014/main" id="{5103E29F-162D-5544-8F3F-19808E1C3E7B}"/>
                </a:ext>
              </a:extLst>
            </p:cNvPr>
            <p:cNvSpPr>
              <a:spLocks noChangeArrowheads="1"/>
            </p:cNvSpPr>
            <p:nvPr/>
          </p:nvSpPr>
          <p:spPr bwMode="auto">
            <a:xfrm>
              <a:off x="3087688" y="3629025"/>
              <a:ext cx="74612" cy="7302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8" name="Oval 78">
              <a:extLst>
                <a:ext uri="{FF2B5EF4-FFF2-40B4-BE49-F238E27FC236}">
                  <a16:creationId xmlns:a16="http://schemas.microsoft.com/office/drawing/2014/main" id="{5BBF954C-6357-9F45-A55F-A7E099BDAAFB}"/>
                </a:ext>
              </a:extLst>
            </p:cNvPr>
            <p:cNvSpPr>
              <a:spLocks noChangeArrowheads="1"/>
            </p:cNvSpPr>
            <p:nvPr/>
          </p:nvSpPr>
          <p:spPr bwMode="auto">
            <a:xfrm>
              <a:off x="3946525" y="2706688"/>
              <a:ext cx="71437" cy="71438"/>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9" name="Oval 79">
              <a:extLst>
                <a:ext uri="{FF2B5EF4-FFF2-40B4-BE49-F238E27FC236}">
                  <a16:creationId xmlns:a16="http://schemas.microsoft.com/office/drawing/2014/main" id="{44F65710-3EC0-5F44-B41E-8A44A406D0FC}"/>
                </a:ext>
              </a:extLst>
            </p:cNvPr>
            <p:cNvSpPr>
              <a:spLocks noChangeArrowheads="1"/>
            </p:cNvSpPr>
            <p:nvPr/>
          </p:nvSpPr>
          <p:spPr bwMode="auto">
            <a:xfrm>
              <a:off x="4433888" y="2828925"/>
              <a:ext cx="71437" cy="71438"/>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0" name="Oval 80">
              <a:extLst>
                <a:ext uri="{FF2B5EF4-FFF2-40B4-BE49-F238E27FC236}">
                  <a16:creationId xmlns:a16="http://schemas.microsoft.com/office/drawing/2014/main" id="{379E121F-BBB6-BF4F-98AB-B4F9DD50329C}"/>
                </a:ext>
              </a:extLst>
            </p:cNvPr>
            <p:cNvSpPr>
              <a:spLocks noChangeArrowheads="1"/>
            </p:cNvSpPr>
            <p:nvPr/>
          </p:nvSpPr>
          <p:spPr bwMode="auto">
            <a:xfrm>
              <a:off x="4830763" y="2781300"/>
              <a:ext cx="73025" cy="71438"/>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1" name="Oval 81">
              <a:extLst>
                <a:ext uri="{FF2B5EF4-FFF2-40B4-BE49-F238E27FC236}">
                  <a16:creationId xmlns:a16="http://schemas.microsoft.com/office/drawing/2014/main" id="{10A42E3E-8A33-044C-9F23-D971D389A5EA}"/>
                </a:ext>
              </a:extLst>
            </p:cNvPr>
            <p:cNvSpPr>
              <a:spLocks noChangeArrowheads="1"/>
            </p:cNvSpPr>
            <p:nvPr/>
          </p:nvSpPr>
          <p:spPr bwMode="auto">
            <a:xfrm>
              <a:off x="4870450" y="3825875"/>
              <a:ext cx="73025" cy="71438"/>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2" name="Oval 82">
              <a:extLst>
                <a:ext uri="{FF2B5EF4-FFF2-40B4-BE49-F238E27FC236}">
                  <a16:creationId xmlns:a16="http://schemas.microsoft.com/office/drawing/2014/main" id="{53DC9412-D047-324F-B164-68E2BEAA12EE}"/>
                </a:ext>
              </a:extLst>
            </p:cNvPr>
            <p:cNvSpPr>
              <a:spLocks noChangeArrowheads="1"/>
            </p:cNvSpPr>
            <p:nvPr/>
          </p:nvSpPr>
          <p:spPr bwMode="auto">
            <a:xfrm>
              <a:off x="4394200" y="3925888"/>
              <a:ext cx="71437" cy="7302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3" name="Oval 83">
              <a:extLst>
                <a:ext uri="{FF2B5EF4-FFF2-40B4-BE49-F238E27FC236}">
                  <a16:creationId xmlns:a16="http://schemas.microsoft.com/office/drawing/2014/main" id="{2B1F14E3-6106-A441-851D-3E620CC49394}"/>
                </a:ext>
              </a:extLst>
            </p:cNvPr>
            <p:cNvSpPr>
              <a:spLocks noChangeArrowheads="1"/>
            </p:cNvSpPr>
            <p:nvPr/>
          </p:nvSpPr>
          <p:spPr bwMode="auto">
            <a:xfrm>
              <a:off x="4667250" y="4062413"/>
              <a:ext cx="73025" cy="71438"/>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4" name="Oval 84">
              <a:extLst>
                <a:ext uri="{FF2B5EF4-FFF2-40B4-BE49-F238E27FC236}">
                  <a16:creationId xmlns:a16="http://schemas.microsoft.com/office/drawing/2014/main" id="{AB9DD996-5F93-C245-9EE9-E7E9F7EF449F}"/>
                </a:ext>
              </a:extLst>
            </p:cNvPr>
            <p:cNvSpPr>
              <a:spLocks noChangeArrowheads="1"/>
            </p:cNvSpPr>
            <p:nvPr/>
          </p:nvSpPr>
          <p:spPr bwMode="auto">
            <a:xfrm>
              <a:off x="4710113" y="3197225"/>
              <a:ext cx="71437" cy="7302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5" name="Oval 85">
              <a:extLst>
                <a:ext uri="{FF2B5EF4-FFF2-40B4-BE49-F238E27FC236}">
                  <a16:creationId xmlns:a16="http://schemas.microsoft.com/office/drawing/2014/main" id="{3236CEDE-104B-674D-98CF-7630A87F97C0}"/>
                </a:ext>
              </a:extLst>
            </p:cNvPr>
            <p:cNvSpPr>
              <a:spLocks noChangeArrowheads="1"/>
            </p:cNvSpPr>
            <p:nvPr/>
          </p:nvSpPr>
          <p:spPr bwMode="auto">
            <a:xfrm>
              <a:off x="4470400" y="2462213"/>
              <a:ext cx="73025" cy="7302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6" name="Oval 86">
              <a:extLst>
                <a:ext uri="{FF2B5EF4-FFF2-40B4-BE49-F238E27FC236}">
                  <a16:creationId xmlns:a16="http://schemas.microsoft.com/office/drawing/2014/main" id="{E713CEFC-C073-F149-8E29-0350C00127EA}"/>
                </a:ext>
              </a:extLst>
            </p:cNvPr>
            <p:cNvSpPr>
              <a:spLocks noChangeArrowheads="1"/>
            </p:cNvSpPr>
            <p:nvPr/>
          </p:nvSpPr>
          <p:spPr bwMode="auto">
            <a:xfrm>
              <a:off x="4106863" y="2544763"/>
              <a:ext cx="31750" cy="30163"/>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7" name="Oval 87">
              <a:extLst>
                <a:ext uri="{FF2B5EF4-FFF2-40B4-BE49-F238E27FC236}">
                  <a16:creationId xmlns:a16="http://schemas.microsoft.com/office/drawing/2014/main" id="{3BAFA088-B6FD-0145-9AA5-B614B7B2C5FC}"/>
                </a:ext>
              </a:extLst>
            </p:cNvPr>
            <p:cNvSpPr>
              <a:spLocks noChangeArrowheads="1"/>
            </p:cNvSpPr>
            <p:nvPr/>
          </p:nvSpPr>
          <p:spPr bwMode="auto">
            <a:xfrm>
              <a:off x="3929063" y="2343150"/>
              <a:ext cx="46037" cy="44450"/>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8" name="Oval 88">
              <a:extLst>
                <a:ext uri="{FF2B5EF4-FFF2-40B4-BE49-F238E27FC236}">
                  <a16:creationId xmlns:a16="http://schemas.microsoft.com/office/drawing/2014/main" id="{FD5AD348-C146-AB4F-96B9-5E3E40A24088}"/>
                </a:ext>
              </a:extLst>
            </p:cNvPr>
            <p:cNvSpPr>
              <a:spLocks noChangeArrowheads="1"/>
            </p:cNvSpPr>
            <p:nvPr/>
          </p:nvSpPr>
          <p:spPr bwMode="auto">
            <a:xfrm>
              <a:off x="4187825" y="4157663"/>
              <a:ext cx="46037" cy="44450"/>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9" name="Oval 89">
              <a:extLst>
                <a:ext uri="{FF2B5EF4-FFF2-40B4-BE49-F238E27FC236}">
                  <a16:creationId xmlns:a16="http://schemas.microsoft.com/office/drawing/2014/main" id="{D8B0954F-7EF4-2946-ABA8-BF7B9EA76D24}"/>
                </a:ext>
              </a:extLst>
            </p:cNvPr>
            <p:cNvSpPr>
              <a:spLocks noChangeArrowheads="1"/>
            </p:cNvSpPr>
            <p:nvPr/>
          </p:nvSpPr>
          <p:spPr bwMode="auto">
            <a:xfrm>
              <a:off x="4205288" y="3295650"/>
              <a:ext cx="30162" cy="30163"/>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0" name="Oval 90">
              <a:extLst>
                <a:ext uri="{FF2B5EF4-FFF2-40B4-BE49-F238E27FC236}">
                  <a16:creationId xmlns:a16="http://schemas.microsoft.com/office/drawing/2014/main" id="{A126183D-FF26-5F44-A73C-3764E46A6435}"/>
                </a:ext>
              </a:extLst>
            </p:cNvPr>
            <p:cNvSpPr>
              <a:spLocks noChangeArrowheads="1"/>
            </p:cNvSpPr>
            <p:nvPr/>
          </p:nvSpPr>
          <p:spPr bwMode="auto">
            <a:xfrm>
              <a:off x="4987925" y="3573463"/>
              <a:ext cx="30162" cy="30163"/>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1" name="Oval 91">
              <a:extLst>
                <a:ext uri="{FF2B5EF4-FFF2-40B4-BE49-F238E27FC236}">
                  <a16:creationId xmlns:a16="http://schemas.microsoft.com/office/drawing/2014/main" id="{F441CD4F-CA16-AC45-AFBD-974B57138D89}"/>
                </a:ext>
              </a:extLst>
            </p:cNvPr>
            <p:cNvSpPr>
              <a:spLocks noChangeArrowheads="1"/>
            </p:cNvSpPr>
            <p:nvPr/>
          </p:nvSpPr>
          <p:spPr bwMode="auto">
            <a:xfrm>
              <a:off x="4524375" y="3348038"/>
              <a:ext cx="30162" cy="30163"/>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2" name="Oval 92">
              <a:extLst>
                <a:ext uri="{FF2B5EF4-FFF2-40B4-BE49-F238E27FC236}">
                  <a16:creationId xmlns:a16="http://schemas.microsoft.com/office/drawing/2014/main" id="{DC416832-585F-CE4E-8B10-D71F855EC93B}"/>
                </a:ext>
              </a:extLst>
            </p:cNvPr>
            <p:cNvSpPr>
              <a:spLocks noChangeArrowheads="1"/>
            </p:cNvSpPr>
            <p:nvPr/>
          </p:nvSpPr>
          <p:spPr bwMode="auto">
            <a:xfrm>
              <a:off x="4475163" y="4268788"/>
              <a:ext cx="30162" cy="30163"/>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3" name="Oval 93">
              <a:extLst>
                <a:ext uri="{FF2B5EF4-FFF2-40B4-BE49-F238E27FC236}">
                  <a16:creationId xmlns:a16="http://schemas.microsoft.com/office/drawing/2014/main" id="{7922A571-5F2D-DF4A-A2D5-199FEC67D4EA}"/>
                </a:ext>
              </a:extLst>
            </p:cNvPr>
            <p:cNvSpPr>
              <a:spLocks noChangeArrowheads="1"/>
            </p:cNvSpPr>
            <p:nvPr/>
          </p:nvSpPr>
          <p:spPr bwMode="auto">
            <a:xfrm>
              <a:off x="3411538" y="3219450"/>
              <a:ext cx="30162" cy="30163"/>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4" name="Oval 94">
              <a:extLst>
                <a:ext uri="{FF2B5EF4-FFF2-40B4-BE49-F238E27FC236}">
                  <a16:creationId xmlns:a16="http://schemas.microsoft.com/office/drawing/2014/main" id="{82D9E29C-A69E-F942-AB5E-D3FB19A905B8}"/>
                </a:ext>
              </a:extLst>
            </p:cNvPr>
            <p:cNvSpPr>
              <a:spLocks noChangeArrowheads="1"/>
            </p:cNvSpPr>
            <p:nvPr/>
          </p:nvSpPr>
          <p:spPr bwMode="auto">
            <a:xfrm>
              <a:off x="3689350" y="2636838"/>
              <a:ext cx="30162" cy="30163"/>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5" name="Oval 95">
              <a:extLst>
                <a:ext uri="{FF2B5EF4-FFF2-40B4-BE49-F238E27FC236}">
                  <a16:creationId xmlns:a16="http://schemas.microsoft.com/office/drawing/2014/main" id="{45477E49-9768-BD40-9534-0D5473B41071}"/>
                </a:ext>
              </a:extLst>
            </p:cNvPr>
            <p:cNvSpPr>
              <a:spLocks noChangeArrowheads="1"/>
            </p:cNvSpPr>
            <p:nvPr/>
          </p:nvSpPr>
          <p:spPr bwMode="auto">
            <a:xfrm>
              <a:off x="3668713" y="2439988"/>
              <a:ext cx="30162" cy="30163"/>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6" name="Oval 96">
              <a:extLst>
                <a:ext uri="{FF2B5EF4-FFF2-40B4-BE49-F238E27FC236}">
                  <a16:creationId xmlns:a16="http://schemas.microsoft.com/office/drawing/2014/main" id="{58729824-C3DF-8641-A98C-A3AA34CBC29B}"/>
                </a:ext>
              </a:extLst>
            </p:cNvPr>
            <p:cNvSpPr>
              <a:spLocks noChangeArrowheads="1"/>
            </p:cNvSpPr>
            <p:nvPr/>
          </p:nvSpPr>
          <p:spPr bwMode="auto">
            <a:xfrm>
              <a:off x="3430588" y="4156075"/>
              <a:ext cx="30162" cy="30163"/>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7" name="Oval 97">
              <a:extLst>
                <a:ext uri="{FF2B5EF4-FFF2-40B4-BE49-F238E27FC236}">
                  <a16:creationId xmlns:a16="http://schemas.microsoft.com/office/drawing/2014/main" id="{1BE1B27D-1C9D-1D4F-A512-7A30D5ACF1C7}"/>
                </a:ext>
              </a:extLst>
            </p:cNvPr>
            <p:cNvSpPr>
              <a:spLocks noChangeArrowheads="1"/>
            </p:cNvSpPr>
            <p:nvPr/>
          </p:nvSpPr>
          <p:spPr bwMode="auto">
            <a:xfrm>
              <a:off x="4098925" y="4337050"/>
              <a:ext cx="30162" cy="30163"/>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8" name="Oval 98">
              <a:extLst>
                <a:ext uri="{FF2B5EF4-FFF2-40B4-BE49-F238E27FC236}">
                  <a16:creationId xmlns:a16="http://schemas.microsoft.com/office/drawing/2014/main" id="{7699C5C6-8CAE-DC4B-9ECF-0DF880BE4BD4}"/>
                </a:ext>
              </a:extLst>
            </p:cNvPr>
            <p:cNvSpPr>
              <a:spLocks noChangeArrowheads="1"/>
            </p:cNvSpPr>
            <p:nvPr/>
          </p:nvSpPr>
          <p:spPr bwMode="auto">
            <a:xfrm>
              <a:off x="3611563" y="2892425"/>
              <a:ext cx="52387" cy="5397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9" name="Oval 99">
              <a:extLst>
                <a:ext uri="{FF2B5EF4-FFF2-40B4-BE49-F238E27FC236}">
                  <a16:creationId xmlns:a16="http://schemas.microsoft.com/office/drawing/2014/main" id="{2FC50F72-618F-CC46-AD62-73F9FD885573}"/>
                </a:ext>
              </a:extLst>
            </p:cNvPr>
            <p:cNvSpPr>
              <a:spLocks noChangeArrowheads="1"/>
            </p:cNvSpPr>
            <p:nvPr/>
          </p:nvSpPr>
          <p:spPr bwMode="auto">
            <a:xfrm>
              <a:off x="3171825" y="3398838"/>
              <a:ext cx="52387" cy="5397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0" name="Oval 100">
              <a:extLst>
                <a:ext uri="{FF2B5EF4-FFF2-40B4-BE49-F238E27FC236}">
                  <a16:creationId xmlns:a16="http://schemas.microsoft.com/office/drawing/2014/main" id="{E12717DD-0C47-2744-BFE0-48C02938E710}"/>
                </a:ext>
              </a:extLst>
            </p:cNvPr>
            <p:cNvSpPr>
              <a:spLocks noChangeArrowheads="1"/>
            </p:cNvSpPr>
            <p:nvPr/>
          </p:nvSpPr>
          <p:spPr bwMode="auto">
            <a:xfrm>
              <a:off x="4421188" y="3598863"/>
              <a:ext cx="53975" cy="5397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1" name="Oval 101">
              <a:extLst>
                <a:ext uri="{FF2B5EF4-FFF2-40B4-BE49-F238E27FC236}">
                  <a16:creationId xmlns:a16="http://schemas.microsoft.com/office/drawing/2014/main" id="{5A586865-1AC0-C141-AA0E-7070B8A2C38F}"/>
                </a:ext>
              </a:extLst>
            </p:cNvPr>
            <p:cNvSpPr>
              <a:spLocks noChangeArrowheads="1"/>
            </p:cNvSpPr>
            <p:nvPr/>
          </p:nvSpPr>
          <p:spPr bwMode="auto">
            <a:xfrm>
              <a:off x="4667250" y="3700463"/>
              <a:ext cx="53975" cy="52388"/>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2" name="Oval 102">
              <a:extLst>
                <a:ext uri="{FF2B5EF4-FFF2-40B4-BE49-F238E27FC236}">
                  <a16:creationId xmlns:a16="http://schemas.microsoft.com/office/drawing/2014/main" id="{6556D3CD-55B2-FD48-9BEB-0AF2AAB2795D}"/>
                </a:ext>
              </a:extLst>
            </p:cNvPr>
            <p:cNvSpPr>
              <a:spLocks noChangeArrowheads="1"/>
            </p:cNvSpPr>
            <p:nvPr/>
          </p:nvSpPr>
          <p:spPr bwMode="auto">
            <a:xfrm>
              <a:off x="4040188" y="3597275"/>
              <a:ext cx="53975" cy="5397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3" name="Oval 103">
              <a:extLst>
                <a:ext uri="{FF2B5EF4-FFF2-40B4-BE49-F238E27FC236}">
                  <a16:creationId xmlns:a16="http://schemas.microsoft.com/office/drawing/2014/main" id="{B792F919-49EA-DB4A-B911-825A3AEF315C}"/>
                </a:ext>
              </a:extLst>
            </p:cNvPr>
            <p:cNvSpPr>
              <a:spLocks noChangeArrowheads="1"/>
            </p:cNvSpPr>
            <p:nvPr/>
          </p:nvSpPr>
          <p:spPr bwMode="auto">
            <a:xfrm>
              <a:off x="3648075" y="4286250"/>
              <a:ext cx="53975" cy="5397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4" name="Oval 104">
              <a:extLst>
                <a:ext uri="{FF2B5EF4-FFF2-40B4-BE49-F238E27FC236}">
                  <a16:creationId xmlns:a16="http://schemas.microsoft.com/office/drawing/2014/main" id="{775A5BCE-D19E-2C4A-94C3-CAF26A8493F0}"/>
                </a:ext>
              </a:extLst>
            </p:cNvPr>
            <p:cNvSpPr>
              <a:spLocks noChangeArrowheads="1"/>
            </p:cNvSpPr>
            <p:nvPr/>
          </p:nvSpPr>
          <p:spPr bwMode="auto">
            <a:xfrm>
              <a:off x="4879975" y="2963863"/>
              <a:ext cx="53975" cy="52388"/>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5" name="Oval 105">
              <a:extLst>
                <a:ext uri="{FF2B5EF4-FFF2-40B4-BE49-F238E27FC236}">
                  <a16:creationId xmlns:a16="http://schemas.microsoft.com/office/drawing/2014/main" id="{AB8B98EE-682D-FF4F-9256-ED5BEACD349F}"/>
                </a:ext>
              </a:extLst>
            </p:cNvPr>
            <p:cNvSpPr>
              <a:spLocks noChangeArrowheads="1"/>
            </p:cNvSpPr>
            <p:nvPr/>
          </p:nvSpPr>
          <p:spPr bwMode="auto">
            <a:xfrm>
              <a:off x="4975225" y="3111500"/>
              <a:ext cx="53975" cy="5397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6" name="Oval 106">
              <a:extLst>
                <a:ext uri="{FF2B5EF4-FFF2-40B4-BE49-F238E27FC236}">
                  <a16:creationId xmlns:a16="http://schemas.microsoft.com/office/drawing/2014/main" id="{820B4FD7-957D-4D46-84B2-9CA886A2F7E7}"/>
                </a:ext>
              </a:extLst>
            </p:cNvPr>
            <p:cNvSpPr>
              <a:spLocks noChangeArrowheads="1"/>
            </p:cNvSpPr>
            <p:nvPr/>
          </p:nvSpPr>
          <p:spPr bwMode="auto">
            <a:xfrm>
              <a:off x="3486150" y="3598863"/>
              <a:ext cx="53975" cy="52388"/>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7" name="Oval 107">
              <a:extLst>
                <a:ext uri="{FF2B5EF4-FFF2-40B4-BE49-F238E27FC236}">
                  <a16:creationId xmlns:a16="http://schemas.microsoft.com/office/drawing/2014/main" id="{89E8464A-DDA8-9E47-BD5F-E5D21C5A01B7}"/>
                </a:ext>
              </a:extLst>
            </p:cNvPr>
            <p:cNvSpPr>
              <a:spLocks noChangeArrowheads="1"/>
            </p:cNvSpPr>
            <p:nvPr/>
          </p:nvSpPr>
          <p:spPr bwMode="auto">
            <a:xfrm>
              <a:off x="3228975" y="3943350"/>
              <a:ext cx="53975" cy="52388"/>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8" name="Oval 108">
              <a:extLst>
                <a:ext uri="{FF2B5EF4-FFF2-40B4-BE49-F238E27FC236}">
                  <a16:creationId xmlns:a16="http://schemas.microsoft.com/office/drawing/2014/main" id="{0C1DCFF2-B6D0-E941-94C2-C3CC008AC0E1}"/>
                </a:ext>
              </a:extLst>
            </p:cNvPr>
            <p:cNvSpPr>
              <a:spLocks noChangeArrowheads="1"/>
            </p:cNvSpPr>
            <p:nvPr/>
          </p:nvSpPr>
          <p:spPr bwMode="auto">
            <a:xfrm>
              <a:off x="3778250" y="3308350"/>
              <a:ext cx="52387" cy="53975"/>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9" name="Oval 109">
              <a:extLst>
                <a:ext uri="{FF2B5EF4-FFF2-40B4-BE49-F238E27FC236}">
                  <a16:creationId xmlns:a16="http://schemas.microsoft.com/office/drawing/2014/main" id="{C8D6A4D5-B94E-164C-B3F9-A7D1E8934C77}"/>
                </a:ext>
              </a:extLst>
            </p:cNvPr>
            <p:cNvSpPr>
              <a:spLocks noChangeArrowheads="1"/>
            </p:cNvSpPr>
            <p:nvPr/>
          </p:nvSpPr>
          <p:spPr bwMode="auto">
            <a:xfrm>
              <a:off x="3257550" y="2692400"/>
              <a:ext cx="52387" cy="52388"/>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50" name="Oval 110">
              <a:extLst>
                <a:ext uri="{FF2B5EF4-FFF2-40B4-BE49-F238E27FC236}">
                  <a16:creationId xmlns:a16="http://schemas.microsoft.com/office/drawing/2014/main" id="{D31F69A1-E245-284D-8E32-BFC7757B4A25}"/>
                </a:ext>
              </a:extLst>
            </p:cNvPr>
            <p:cNvSpPr>
              <a:spLocks noChangeArrowheads="1"/>
            </p:cNvSpPr>
            <p:nvPr/>
          </p:nvSpPr>
          <p:spPr bwMode="auto">
            <a:xfrm>
              <a:off x="3913188" y="4011613"/>
              <a:ext cx="53975" cy="52388"/>
            </a:xfrm>
            <a:prstGeom prst="ellipse">
              <a:avLst/>
            </a:prstGeom>
            <a:grp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51" name="Freeform 14">
              <a:extLst>
                <a:ext uri="{FF2B5EF4-FFF2-40B4-BE49-F238E27FC236}">
                  <a16:creationId xmlns:a16="http://schemas.microsoft.com/office/drawing/2014/main" id="{D4A42DF5-FEF1-A843-AC89-ADC1BF4C824A}"/>
                </a:ext>
              </a:extLst>
            </p:cNvPr>
            <p:cNvSpPr>
              <a:spLocks/>
            </p:cNvSpPr>
            <p:nvPr/>
          </p:nvSpPr>
          <p:spPr bwMode="auto">
            <a:xfrm>
              <a:off x="4124325" y="2498725"/>
              <a:ext cx="382587" cy="363538"/>
            </a:xfrm>
            <a:custGeom>
              <a:avLst/>
              <a:gdLst>
                <a:gd name="T0" fmla="*/ 0 w 241"/>
                <a:gd name="T1" fmla="*/ 37 h 229"/>
                <a:gd name="T2" fmla="*/ 241 w 241"/>
                <a:gd name="T3" fmla="*/ 0 h 229"/>
                <a:gd name="T4" fmla="*/ 216 w 241"/>
                <a:gd name="T5" fmla="*/ 229 h 229"/>
                <a:gd name="T6" fmla="*/ 0 w 241"/>
                <a:gd name="T7" fmla="*/ 37 h 229"/>
              </a:gdLst>
              <a:ahLst/>
              <a:cxnLst>
                <a:cxn ang="0">
                  <a:pos x="T0" y="T1"/>
                </a:cxn>
                <a:cxn ang="0">
                  <a:pos x="T2" y="T3"/>
                </a:cxn>
                <a:cxn ang="0">
                  <a:pos x="T4" y="T5"/>
                </a:cxn>
                <a:cxn ang="0">
                  <a:pos x="T6" y="T7"/>
                </a:cxn>
              </a:cxnLst>
              <a:rect l="0" t="0" r="r" b="b"/>
              <a:pathLst>
                <a:path w="241" h="229">
                  <a:moveTo>
                    <a:pt x="0" y="37"/>
                  </a:moveTo>
                  <a:lnTo>
                    <a:pt x="241" y="0"/>
                  </a:lnTo>
                  <a:lnTo>
                    <a:pt x="216" y="229"/>
                  </a:lnTo>
                  <a:lnTo>
                    <a:pt x="0" y="37"/>
                  </a:lnTo>
                  <a:close/>
                </a:path>
              </a:pathLst>
            </a:custGeom>
            <a:grp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grpSp>
      <p:sp>
        <p:nvSpPr>
          <p:cNvPr id="152" name="ZoneTexte 151">
            <a:extLst>
              <a:ext uri="{FF2B5EF4-FFF2-40B4-BE49-F238E27FC236}">
                <a16:creationId xmlns:a16="http://schemas.microsoft.com/office/drawing/2014/main" id="{6FAF15F9-05C1-E64A-A799-AEE89C4D49BE}"/>
              </a:ext>
            </a:extLst>
          </p:cNvPr>
          <p:cNvSpPr txBox="1"/>
          <p:nvPr/>
        </p:nvSpPr>
        <p:spPr>
          <a:xfrm>
            <a:off x="10387455" y="2830425"/>
            <a:ext cx="1313713" cy="920297"/>
          </a:xfrm>
          <a:prstGeom prst="rect">
            <a:avLst/>
          </a:prstGeom>
          <a:noFill/>
        </p:spPr>
        <p:txBody>
          <a:bodyPr wrap="square" lIns="139041" tIns="69523" rIns="139041" bIns="69523" rtlCol="0">
            <a:spAutoFit/>
          </a:bodyPr>
          <a:lstStyle/>
          <a:p>
            <a:pPr>
              <a:lnSpc>
                <a:spcPct val="80000"/>
              </a:lnSpc>
            </a:pPr>
            <a:r>
              <a:rPr lang="en-GB" sz="6000" b="1">
                <a:solidFill>
                  <a:schemeClr val="bg1"/>
                </a:solidFill>
                <a:latin typeface="Proxima Nova Alt Bd"/>
                <a:cs typeface="Proxima Nova Alt Bd"/>
              </a:rPr>
              <a:t>Cu</a:t>
            </a:r>
          </a:p>
        </p:txBody>
      </p:sp>
      <p:pic>
        <p:nvPicPr>
          <p:cNvPr id="7" name="Image 6">
            <a:extLst>
              <a:ext uri="{FF2B5EF4-FFF2-40B4-BE49-F238E27FC236}">
                <a16:creationId xmlns:a16="http://schemas.microsoft.com/office/drawing/2014/main" id="{A24AD0AA-9106-974E-B79E-244B1C3D8F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56493" y="4141837"/>
            <a:ext cx="3442092" cy="895887"/>
          </a:xfrm>
          <a:prstGeom prst="rect">
            <a:avLst/>
          </a:prstGeom>
        </p:spPr>
      </p:pic>
    </p:spTree>
    <p:extLst>
      <p:ext uri="{BB962C8B-B14F-4D97-AF65-F5344CB8AC3E}">
        <p14:creationId xmlns:p14="http://schemas.microsoft.com/office/powerpoint/2010/main" val="2064007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e 21">
            <a:extLst>
              <a:ext uri="{FF2B5EF4-FFF2-40B4-BE49-F238E27FC236}">
                <a16:creationId xmlns:a16="http://schemas.microsoft.com/office/drawing/2014/main" id="{FFBB9223-5775-C642-A6E0-22E6263FE16B}"/>
              </a:ext>
            </a:extLst>
          </p:cNvPr>
          <p:cNvGrpSpPr/>
          <p:nvPr/>
        </p:nvGrpSpPr>
        <p:grpSpPr>
          <a:xfrm>
            <a:off x="9679623" y="3050910"/>
            <a:ext cx="1937532" cy="2042034"/>
            <a:chOff x="3041651" y="2343150"/>
            <a:chExt cx="1987549" cy="2024063"/>
          </a:xfrm>
          <a:noFill/>
        </p:grpSpPr>
        <p:sp>
          <p:nvSpPr>
            <p:cNvPr id="23" name="Freeform 5">
              <a:extLst>
                <a:ext uri="{FF2B5EF4-FFF2-40B4-BE49-F238E27FC236}">
                  <a16:creationId xmlns:a16="http://schemas.microsoft.com/office/drawing/2014/main" id="{E599F9E3-7F2B-FB48-B4D0-BF85E6AF39CA}"/>
                </a:ext>
              </a:extLst>
            </p:cNvPr>
            <p:cNvSpPr>
              <a:spLocks/>
            </p:cNvSpPr>
            <p:nvPr/>
          </p:nvSpPr>
          <p:spPr bwMode="auto">
            <a:xfrm>
              <a:off x="3636963" y="2652713"/>
              <a:ext cx="344487" cy="266700"/>
            </a:xfrm>
            <a:custGeom>
              <a:avLst/>
              <a:gdLst>
                <a:gd name="T0" fmla="*/ 42 w 217"/>
                <a:gd name="T1" fmla="*/ 0 h 168"/>
                <a:gd name="T2" fmla="*/ 217 w 217"/>
                <a:gd name="T3" fmla="*/ 54 h 168"/>
                <a:gd name="T4" fmla="*/ 0 w 217"/>
                <a:gd name="T5" fmla="*/ 168 h 168"/>
                <a:gd name="T6" fmla="*/ 42 w 217"/>
                <a:gd name="T7" fmla="*/ 0 h 168"/>
              </a:gdLst>
              <a:ahLst/>
              <a:cxnLst>
                <a:cxn ang="0">
                  <a:pos x="T0" y="T1"/>
                </a:cxn>
                <a:cxn ang="0">
                  <a:pos x="T2" y="T3"/>
                </a:cxn>
                <a:cxn ang="0">
                  <a:pos x="T4" y="T5"/>
                </a:cxn>
                <a:cxn ang="0">
                  <a:pos x="T6" y="T7"/>
                </a:cxn>
              </a:cxnLst>
              <a:rect l="0" t="0" r="r" b="b"/>
              <a:pathLst>
                <a:path w="217" h="168">
                  <a:moveTo>
                    <a:pt x="42" y="0"/>
                  </a:moveTo>
                  <a:lnTo>
                    <a:pt x="217" y="54"/>
                  </a:lnTo>
                  <a:lnTo>
                    <a:pt x="0" y="168"/>
                  </a:lnTo>
                  <a:lnTo>
                    <a:pt x="42"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5" name="Freeform 6">
              <a:extLst>
                <a:ext uri="{FF2B5EF4-FFF2-40B4-BE49-F238E27FC236}">
                  <a16:creationId xmlns:a16="http://schemas.microsoft.com/office/drawing/2014/main" id="{2D2E358F-7C62-FF40-9444-90A7F5502093}"/>
                </a:ext>
              </a:extLst>
            </p:cNvPr>
            <p:cNvSpPr>
              <a:spLocks/>
            </p:cNvSpPr>
            <p:nvPr/>
          </p:nvSpPr>
          <p:spPr bwMode="auto">
            <a:xfrm>
              <a:off x="3417888" y="2652713"/>
              <a:ext cx="285750" cy="266700"/>
            </a:xfrm>
            <a:custGeom>
              <a:avLst/>
              <a:gdLst>
                <a:gd name="T0" fmla="*/ 138 w 180"/>
                <a:gd name="T1" fmla="*/ 168 h 168"/>
                <a:gd name="T2" fmla="*/ 180 w 180"/>
                <a:gd name="T3" fmla="*/ 0 h 168"/>
                <a:gd name="T4" fmla="*/ 0 w 180"/>
                <a:gd name="T5" fmla="*/ 120 h 168"/>
                <a:gd name="T6" fmla="*/ 138 w 180"/>
                <a:gd name="T7" fmla="*/ 168 h 168"/>
              </a:gdLst>
              <a:ahLst/>
              <a:cxnLst>
                <a:cxn ang="0">
                  <a:pos x="T0" y="T1"/>
                </a:cxn>
                <a:cxn ang="0">
                  <a:pos x="T2" y="T3"/>
                </a:cxn>
                <a:cxn ang="0">
                  <a:pos x="T4" y="T5"/>
                </a:cxn>
                <a:cxn ang="0">
                  <a:pos x="T6" y="T7"/>
                </a:cxn>
              </a:cxnLst>
              <a:rect l="0" t="0" r="r" b="b"/>
              <a:pathLst>
                <a:path w="180" h="168">
                  <a:moveTo>
                    <a:pt x="138" y="168"/>
                  </a:moveTo>
                  <a:lnTo>
                    <a:pt x="180" y="0"/>
                  </a:lnTo>
                  <a:lnTo>
                    <a:pt x="0" y="120"/>
                  </a:lnTo>
                  <a:lnTo>
                    <a:pt x="138" y="16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7" name="Freeform 7">
              <a:extLst>
                <a:ext uri="{FF2B5EF4-FFF2-40B4-BE49-F238E27FC236}">
                  <a16:creationId xmlns:a16="http://schemas.microsoft.com/office/drawing/2014/main" id="{C6CC8D32-072B-5C4C-82BD-A978A51B28F6}"/>
                </a:ext>
              </a:extLst>
            </p:cNvPr>
            <p:cNvSpPr>
              <a:spLocks/>
            </p:cNvSpPr>
            <p:nvPr/>
          </p:nvSpPr>
          <p:spPr bwMode="auto">
            <a:xfrm>
              <a:off x="3417888" y="2603500"/>
              <a:ext cx="285750" cy="239713"/>
            </a:xfrm>
            <a:custGeom>
              <a:avLst/>
              <a:gdLst>
                <a:gd name="T0" fmla="*/ 0 w 180"/>
                <a:gd name="T1" fmla="*/ 151 h 151"/>
                <a:gd name="T2" fmla="*/ 180 w 180"/>
                <a:gd name="T3" fmla="*/ 31 h 151"/>
                <a:gd name="T4" fmla="*/ 48 w 180"/>
                <a:gd name="T5" fmla="*/ 0 h 151"/>
                <a:gd name="T6" fmla="*/ 0 w 180"/>
                <a:gd name="T7" fmla="*/ 151 h 151"/>
              </a:gdLst>
              <a:ahLst/>
              <a:cxnLst>
                <a:cxn ang="0">
                  <a:pos x="T0" y="T1"/>
                </a:cxn>
                <a:cxn ang="0">
                  <a:pos x="T2" y="T3"/>
                </a:cxn>
                <a:cxn ang="0">
                  <a:pos x="T4" y="T5"/>
                </a:cxn>
                <a:cxn ang="0">
                  <a:pos x="T6" y="T7"/>
                </a:cxn>
              </a:cxnLst>
              <a:rect l="0" t="0" r="r" b="b"/>
              <a:pathLst>
                <a:path w="180" h="151">
                  <a:moveTo>
                    <a:pt x="0" y="151"/>
                  </a:moveTo>
                  <a:lnTo>
                    <a:pt x="180" y="31"/>
                  </a:lnTo>
                  <a:lnTo>
                    <a:pt x="48" y="0"/>
                  </a:lnTo>
                  <a:lnTo>
                    <a:pt x="0" y="15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9" name="Freeform 8">
              <a:extLst>
                <a:ext uri="{FF2B5EF4-FFF2-40B4-BE49-F238E27FC236}">
                  <a16:creationId xmlns:a16="http://schemas.microsoft.com/office/drawing/2014/main" id="{5B65BFC8-2CB6-8640-BA1E-F08A7743976E}"/>
                </a:ext>
              </a:extLst>
            </p:cNvPr>
            <p:cNvSpPr>
              <a:spLocks/>
            </p:cNvSpPr>
            <p:nvPr/>
          </p:nvSpPr>
          <p:spPr bwMode="auto">
            <a:xfrm>
              <a:off x="3494088" y="2452688"/>
              <a:ext cx="209550" cy="200025"/>
            </a:xfrm>
            <a:custGeom>
              <a:avLst/>
              <a:gdLst>
                <a:gd name="T0" fmla="*/ 0 w 132"/>
                <a:gd name="T1" fmla="*/ 95 h 126"/>
                <a:gd name="T2" fmla="*/ 132 w 132"/>
                <a:gd name="T3" fmla="*/ 126 h 126"/>
                <a:gd name="T4" fmla="*/ 121 w 132"/>
                <a:gd name="T5" fmla="*/ 0 h 126"/>
                <a:gd name="T6" fmla="*/ 0 w 132"/>
                <a:gd name="T7" fmla="*/ 95 h 126"/>
              </a:gdLst>
              <a:ahLst/>
              <a:cxnLst>
                <a:cxn ang="0">
                  <a:pos x="T0" y="T1"/>
                </a:cxn>
                <a:cxn ang="0">
                  <a:pos x="T2" y="T3"/>
                </a:cxn>
                <a:cxn ang="0">
                  <a:pos x="T4" y="T5"/>
                </a:cxn>
                <a:cxn ang="0">
                  <a:pos x="T6" y="T7"/>
                </a:cxn>
              </a:cxnLst>
              <a:rect l="0" t="0" r="r" b="b"/>
              <a:pathLst>
                <a:path w="132" h="126">
                  <a:moveTo>
                    <a:pt x="0" y="95"/>
                  </a:moveTo>
                  <a:lnTo>
                    <a:pt x="132" y="126"/>
                  </a:lnTo>
                  <a:lnTo>
                    <a:pt x="121" y="0"/>
                  </a:lnTo>
                  <a:lnTo>
                    <a:pt x="0" y="95"/>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1" name="Freeform 9">
              <a:extLst>
                <a:ext uri="{FF2B5EF4-FFF2-40B4-BE49-F238E27FC236}">
                  <a16:creationId xmlns:a16="http://schemas.microsoft.com/office/drawing/2014/main" id="{A7CF4C89-3102-1646-A2E4-BB38A5833A39}"/>
                </a:ext>
              </a:extLst>
            </p:cNvPr>
            <p:cNvSpPr>
              <a:spLocks/>
            </p:cNvSpPr>
            <p:nvPr/>
          </p:nvSpPr>
          <p:spPr bwMode="auto">
            <a:xfrm>
              <a:off x="3686175" y="2365375"/>
              <a:ext cx="266700" cy="287338"/>
            </a:xfrm>
            <a:custGeom>
              <a:avLst/>
              <a:gdLst>
                <a:gd name="T0" fmla="*/ 0 w 168"/>
                <a:gd name="T1" fmla="*/ 55 h 181"/>
                <a:gd name="T2" fmla="*/ 11 w 168"/>
                <a:gd name="T3" fmla="*/ 181 h 181"/>
                <a:gd name="T4" fmla="*/ 168 w 168"/>
                <a:gd name="T5" fmla="*/ 0 h 181"/>
                <a:gd name="T6" fmla="*/ 0 w 168"/>
                <a:gd name="T7" fmla="*/ 55 h 181"/>
              </a:gdLst>
              <a:ahLst/>
              <a:cxnLst>
                <a:cxn ang="0">
                  <a:pos x="T0" y="T1"/>
                </a:cxn>
                <a:cxn ang="0">
                  <a:pos x="T2" y="T3"/>
                </a:cxn>
                <a:cxn ang="0">
                  <a:pos x="T4" y="T5"/>
                </a:cxn>
                <a:cxn ang="0">
                  <a:pos x="T6" y="T7"/>
                </a:cxn>
              </a:cxnLst>
              <a:rect l="0" t="0" r="r" b="b"/>
              <a:pathLst>
                <a:path w="168" h="181">
                  <a:moveTo>
                    <a:pt x="0" y="55"/>
                  </a:moveTo>
                  <a:lnTo>
                    <a:pt x="11" y="181"/>
                  </a:lnTo>
                  <a:lnTo>
                    <a:pt x="168" y="0"/>
                  </a:lnTo>
                  <a:lnTo>
                    <a:pt x="0" y="55"/>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9" name="Freeform 10">
              <a:extLst>
                <a:ext uri="{FF2B5EF4-FFF2-40B4-BE49-F238E27FC236}">
                  <a16:creationId xmlns:a16="http://schemas.microsoft.com/office/drawing/2014/main" id="{93159367-3142-5F46-9C6F-4553A52EF8C6}"/>
                </a:ext>
              </a:extLst>
            </p:cNvPr>
            <p:cNvSpPr>
              <a:spLocks/>
            </p:cNvSpPr>
            <p:nvPr/>
          </p:nvSpPr>
          <p:spPr bwMode="auto">
            <a:xfrm>
              <a:off x="3703638" y="2365375"/>
              <a:ext cx="277812" cy="373063"/>
            </a:xfrm>
            <a:custGeom>
              <a:avLst/>
              <a:gdLst>
                <a:gd name="T0" fmla="*/ 0 w 175"/>
                <a:gd name="T1" fmla="*/ 181 h 235"/>
                <a:gd name="T2" fmla="*/ 175 w 175"/>
                <a:gd name="T3" fmla="*/ 235 h 235"/>
                <a:gd name="T4" fmla="*/ 157 w 175"/>
                <a:gd name="T5" fmla="*/ 0 h 235"/>
                <a:gd name="T6" fmla="*/ 0 w 175"/>
                <a:gd name="T7" fmla="*/ 181 h 235"/>
              </a:gdLst>
              <a:ahLst/>
              <a:cxnLst>
                <a:cxn ang="0">
                  <a:pos x="T0" y="T1"/>
                </a:cxn>
                <a:cxn ang="0">
                  <a:pos x="T2" y="T3"/>
                </a:cxn>
                <a:cxn ang="0">
                  <a:pos x="T4" y="T5"/>
                </a:cxn>
                <a:cxn ang="0">
                  <a:pos x="T6" y="T7"/>
                </a:cxn>
              </a:cxnLst>
              <a:rect l="0" t="0" r="r" b="b"/>
              <a:pathLst>
                <a:path w="175" h="235">
                  <a:moveTo>
                    <a:pt x="0" y="181"/>
                  </a:moveTo>
                  <a:lnTo>
                    <a:pt x="175" y="235"/>
                  </a:lnTo>
                  <a:lnTo>
                    <a:pt x="157" y="0"/>
                  </a:lnTo>
                  <a:lnTo>
                    <a:pt x="0" y="18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1" name="Freeform 11">
              <a:extLst>
                <a:ext uri="{FF2B5EF4-FFF2-40B4-BE49-F238E27FC236}">
                  <a16:creationId xmlns:a16="http://schemas.microsoft.com/office/drawing/2014/main" id="{424E5A4F-5739-8F4B-A0A9-C286260DAFD5}"/>
                </a:ext>
              </a:extLst>
            </p:cNvPr>
            <p:cNvSpPr>
              <a:spLocks/>
            </p:cNvSpPr>
            <p:nvPr/>
          </p:nvSpPr>
          <p:spPr bwMode="auto">
            <a:xfrm>
              <a:off x="3952875" y="2365375"/>
              <a:ext cx="171450" cy="373063"/>
            </a:xfrm>
            <a:custGeom>
              <a:avLst/>
              <a:gdLst>
                <a:gd name="T0" fmla="*/ 0 w 108"/>
                <a:gd name="T1" fmla="*/ 0 h 235"/>
                <a:gd name="T2" fmla="*/ 18 w 108"/>
                <a:gd name="T3" fmla="*/ 235 h 235"/>
                <a:gd name="T4" fmla="*/ 108 w 108"/>
                <a:gd name="T5" fmla="*/ 121 h 235"/>
                <a:gd name="T6" fmla="*/ 0 w 108"/>
                <a:gd name="T7" fmla="*/ 0 h 235"/>
              </a:gdLst>
              <a:ahLst/>
              <a:cxnLst>
                <a:cxn ang="0">
                  <a:pos x="T0" y="T1"/>
                </a:cxn>
                <a:cxn ang="0">
                  <a:pos x="T2" y="T3"/>
                </a:cxn>
                <a:cxn ang="0">
                  <a:pos x="T4" y="T5"/>
                </a:cxn>
                <a:cxn ang="0">
                  <a:pos x="T6" y="T7"/>
                </a:cxn>
              </a:cxnLst>
              <a:rect l="0" t="0" r="r" b="b"/>
              <a:pathLst>
                <a:path w="108" h="235">
                  <a:moveTo>
                    <a:pt x="0" y="0"/>
                  </a:moveTo>
                  <a:lnTo>
                    <a:pt x="18" y="235"/>
                  </a:lnTo>
                  <a:lnTo>
                    <a:pt x="108" y="121"/>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3" name="Freeform 12">
              <a:extLst>
                <a:ext uri="{FF2B5EF4-FFF2-40B4-BE49-F238E27FC236}">
                  <a16:creationId xmlns:a16="http://schemas.microsoft.com/office/drawing/2014/main" id="{ADB0FC91-F9E6-6B47-A2A3-C8F75A85B667}"/>
                </a:ext>
              </a:extLst>
            </p:cNvPr>
            <p:cNvSpPr>
              <a:spLocks/>
            </p:cNvSpPr>
            <p:nvPr/>
          </p:nvSpPr>
          <p:spPr bwMode="auto">
            <a:xfrm>
              <a:off x="3952875" y="2365375"/>
              <a:ext cx="342900" cy="192088"/>
            </a:xfrm>
            <a:custGeom>
              <a:avLst/>
              <a:gdLst>
                <a:gd name="T0" fmla="*/ 0 w 216"/>
                <a:gd name="T1" fmla="*/ 0 h 121"/>
                <a:gd name="T2" fmla="*/ 216 w 216"/>
                <a:gd name="T3" fmla="*/ 24 h 121"/>
                <a:gd name="T4" fmla="*/ 108 w 216"/>
                <a:gd name="T5" fmla="*/ 121 h 121"/>
                <a:gd name="T6" fmla="*/ 0 w 216"/>
                <a:gd name="T7" fmla="*/ 0 h 121"/>
              </a:gdLst>
              <a:ahLst/>
              <a:cxnLst>
                <a:cxn ang="0">
                  <a:pos x="T0" y="T1"/>
                </a:cxn>
                <a:cxn ang="0">
                  <a:pos x="T2" y="T3"/>
                </a:cxn>
                <a:cxn ang="0">
                  <a:pos x="T4" y="T5"/>
                </a:cxn>
                <a:cxn ang="0">
                  <a:pos x="T6" y="T7"/>
                </a:cxn>
              </a:cxnLst>
              <a:rect l="0" t="0" r="r" b="b"/>
              <a:pathLst>
                <a:path w="216" h="121">
                  <a:moveTo>
                    <a:pt x="0" y="0"/>
                  </a:moveTo>
                  <a:lnTo>
                    <a:pt x="216" y="24"/>
                  </a:lnTo>
                  <a:lnTo>
                    <a:pt x="108" y="121"/>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4" name="Freeform 13">
              <a:extLst>
                <a:ext uri="{FF2B5EF4-FFF2-40B4-BE49-F238E27FC236}">
                  <a16:creationId xmlns:a16="http://schemas.microsoft.com/office/drawing/2014/main" id="{5D95E463-11EC-7341-BD11-FD0C84BA1B25}"/>
                </a:ext>
              </a:extLst>
            </p:cNvPr>
            <p:cNvSpPr>
              <a:spLocks/>
            </p:cNvSpPr>
            <p:nvPr/>
          </p:nvSpPr>
          <p:spPr bwMode="auto">
            <a:xfrm>
              <a:off x="4124325" y="2403475"/>
              <a:ext cx="382587" cy="153988"/>
            </a:xfrm>
            <a:custGeom>
              <a:avLst/>
              <a:gdLst>
                <a:gd name="T0" fmla="*/ 0 w 241"/>
                <a:gd name="T1" fmla="*/ 97 h 97"/>
                <a:gd name="T2" fmla="*/ 108 w 241"/>
                <a:gd name="T3" fmla="*/ 0 h 97"/>
                <a:gd name="T4" fmla="*/ 241 w 241"/>
                <a:gd name="T5" fmla="*/ 60 h 97"/>
                <a:gd name="T6" fmla="*/ 0 w 241"/>
                <a:gd name="T7" fmla="*/ 97 h 97"/>
              </a:gdLst>
              <a:ahLst/>
              <a:cxnLst>
                <a:cxn ang="0">
                  <a:pos x="T0" y="T1"/>
                </a:cxn>
                <a:cxn ang="0">
                  <a:pos x="T2" y="T3"/>
                </a:cxn>
                <a:cxn ang="0">
                  <a:pos x="T4" y="T5"/>
                </a:cxn>
                <a:cxn ang="0">
                  <a:pos x="T6" y="T7"/>
                </a:cxn>
              </a:cxnLst>
              <a:rect l="0" t="0" r="r" b="b"/>
              <a:pathLst>
                <a:path w="241" h="97">
                  <a:moveTo>
                    <a:pt x="0" y="97"/>
                  </a:moveTo>
                  <a:lnTo>
                    <a:pt x="108" y="0"/>
                  </a:lnTo>
                  <a:lnTo>
                    <a:pt x="241" y="60"/>
                  </a:lnTo>
                  <a:lnTo>
                    <a:pt x="0" y="97"/>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7" name="Freeform 15">
              <a:extLst>
                <a:ext uri="{FF2B5EF4-FFF2-40B4-BE49-F238E27FC236}">
                  <a16:creationId xmlns:a16="http://schemas.microsoft.com/office/drawing/2014/main" id="{8DBFA4E8-8713-534A-8C22-6FCECBDB2A7F}"/>
                </a:ext>
              </a:extLst>
            </p:cNvPr>
            <p:cNvSpPr>
              <a:spLocks/>
            </p:cNvSpPr>
            <p:nvPr/>
          </p:nvSpPr>
          <p:spPr bwMode="auto">
            <a:xfrm>
              <a:off x="3981450" y="2557463"/>
              <a:ext cx="152400" cy="371475"/>
            </a:xfrm>
            <a:custGeom>
              <a:avLst/>
              <a:gdLst>
                <a:gd name="T0" fmla="*/ 0 w 96"/>
                <a:gd name="T1" fmla="*/ 114 h 234"/>
                <a:gd name="T2" fmla="*/ 90 w 96"/>
                <a:gd name="T3" fmla="*/ 0 h 234"/>
                <a:gd name="T4" fmla="*/ 96 w 96"/>
                <a:gd name="T5" fmla="*/ 234 h 234"/>
                <a:gd name="T6" fmla="*/ 0 w 96"/>
                <a:gd name="T7" fmla="*/ 114 h 234"/>
              </a:gdLst>
              <a:ahLst/>
              <a:cxnLst>
                <a:cxn ang="0">
                  <a:pos x="T0" y="T1"/>
                </a:cxn>
                <a:cxn ang="0">
                  <a:pos x="T2" y="T3"/>
                </a:cxn>
                <a:cxn ang="0">
                  <a:pos x="T4" y="T5"/>
                </a:cxn>
                <a:cxn ang="0">
                  <a:pos x="T6" y="T7"/>
                </a:cxn>
              </a:cxnLst>
              <a:rect l="0" t="0" r="r" b="b"/>
              <a:pathLst>
                <a:path w="96" h="234">
                  <a:moveTo>
                    <a:pt x="0" y="114"/>
                  </a:moveTo>
                  <a:lnTo>
                    <a:pt x="90" y="0"/>
                  </a:lnTo>
                  <a:lnTo>
                    <a:pt x="96" y="234"/>
                  </a:lnTo>
                  <a:lnTo>
                    <a:pt x="0" y="114"/>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8" name="Freeform 16">
              <a:extLst>
                <a:ext uri="{FF2B5EF4-FFF2-40B4-BE49-F238E27FC236}">
                  <a16:creationId xmlns:a16="http://schemas.microsoft.com/office/drawing/2014/main" id="{20E8ECCE-2187-564D-BD8D-71CED59A2029}"/>
                </a:ext>
              </a:extLst>
            </p:cNvPr>
            <p:cNvSpPr>
              <a:spLocks/>
            </p:cNvSpPr>
            <p:nvPr/>
          </p:nvSpPr>
          <p:spPr bwMode="auto">
            <a:xfrm>
              <a:off x="4124325" y="2557463"/>
              <a:ext cx="342900" cy="371475"/>
            </a:xfrm>
            <a:custGeom>
              <a:avLst/>
              <a:gdLst>
                <a:gd name="T0" fmla="*/ 0 w 216"/>
                <a:gd name="T1" fmla="*/ 0 h 234"/>
                <a:gd name="T2" fmla="*/ 216 w 216"/>
                <a:gd name="T3" fmla="*/ 192 h 234"/>
                <a:gd name="T4" fmla="*/ 6 w 216"/>
                <a:gd name="T5" fmla="*/ 234 h 234"/>
                <a:gd name="T6" fmla="*/ 0 w 216"/>
                <a:gd name="T7" fmla="*/ 0 h 234"/>
              </a:gdLst>
              <a:ahLst/>
              <a:cxnLst>
                <a:cxn ang="0">
                  <a:pos x="T0" y="T1"/>
                </a:cxn>
                <a:cxn ang="0">
                  <a:pos x="T2" y="T3"/>
                </a:cxn>
                <a:cxn ang="0">
                  <a:pos x="T4" y="T5"/>
                </a:cxn>
                <a:cxn ang="0">
                  <a:pos x="T6" y="T7"/>
                </a:cxn>
              </a:cxnLst>
              <a:rect l="0" t="0" r="r" b="b"/>
              <a:pathLst>
                <a:path w="216" h="234">
                  <a:moveTo>
                    <a:pt x="0" y="0"/>
                  </a:moveTo>
                  <a:lnTo>
                    <a:pt x="216" y="192"/>
                  </a:lnTo>
                  <a:lnTo>
                    <a:pt x="6" y="234"/>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9" name="Freeform 17">
              <a:extLst>
                <a:ext uri="{FF2B5EF4-FFF2-40B4-BE49-F238E27FC236}">
                  <a16:creationId xmlns:a16="http://schemas.microsoft.com/office/drawing/2014/main" id="{85296ADF-572F-3047-99F7-39BFD01529FD}"/>
                </a:ext>
              </a:extLst>
            </p:cNvPr>
            <p:cNvSpPr>
              <a:spLocks/>
            </p:cNvSpPr>
            <p:nvPr/>
          </p:nvSpPr>
          <p:spPr bwMode="auto">
            <a:xfrm>
              <a:off x="3636963" y="2738438"/>
              <a:ext cx="496887" cy="190500"/>
            </a:xfrm>
            <a:custGeom>
              <a:avLst/>
              <a:gdLst>
                <a:gd name="T0" fmla="*/ 0 w 313"/>
                <a:gd name="T1" fmla="*/ 114 h 120"/>
                <a:gd name="T2" fmla="*/ 217 w 313"/>
                <a:gd name="T3" fmla="*/ 0 h 120"/>
                <a:gd name="T4" fmla="*/ 313 w 313"/>
                <a:gd name="T5" fmla="*/ 120 h 120"/>
                <a:gd name="T6" fmla="*/ 0 w 313"/>
                <a:gd name="T7" fmla="*/ 114 h 120"/>
              </a:gdLst>
              <a:ahLst/>
              <a:cxnLst>
                <a:cxn ang="0">
                  <a:pos x="T0" y="T1"/>
                </a:cxn>
                <a:cxn ang="0">
                  <a:pos x="T2" y="T3"/>
                </a:cxn>
                <a:cxn ang="0">
                  <a:pos x="T4" y="T5"/>
                </a:cxn>
                <a:cxn ang="0">
                  <a:pos x="T6" y="T7"/>
                </a:cxn>
              </a:cxnLst>
              <a:rect l="0" t="0" r="r" b="b"/>
              <a:pathLst>
                <a:path w="313" h="120">
                  <a:moveTo>
                    <a:pt x="0" y="114"/>
                  </a:moveTo>
                  <a:lnTo>
                    <a:pt x="217" y="0"/>
                  </a:lnTo>
                  <a:lnTo>
                    <a:pt x="313" y="120"/>
                  </a:lnTo>
                  <a:lnTo>
                    <a:pt x="0" y="114"/>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0" name="Freeform 18">
              <a:extLst>
                <a:ext uri="{FF2B5EF4-FFF2-40B4-BE49-F238E27FC236}">
                  <a16:creationId xmlns:a16="http://schemas.microsoft.com/office/drawing/2014/main" id="{59B19AC4-FA3C-4745-9B3B-EE48E7257D18}"/>
                </a:ext>
              </a:extLst>
            </p:cNvPr>
            <p:cNvSpPr>
              <a:spLocks/>
            </p:cNvSpPr>
            <p:nvPr/>
          </p:nvSpPr>
          <p:spPr bwMode="auto">
            <a:xfrm>
              <a:off x="3636963" y="2919413"/>
              <a:ext cx="496887" cy="411163"/>
            </a:xfrm>
            <a:custGeom>
              <a:avLst/>
              <a:gdLst>
                <a:gd name="T0" fmla="*/ 0 w 313"/>
                <a:gd name="T1" fmla="*/ 0 h 259"/>
                <a:gd name="T2" fmla="*/ 313 w 313"/>
                <a:gd name="T3" fmla="*/ 6 h 259"/>
                <a:gd name="T4" fmla="*/ 102 w 313"/>
                <a:gd name="T5" fmla="*/ 259 h 259"/>
                <a:gd name="T6" fmla="*/ 0 w 313"/>
                <a:gd name="T7" fmla="*/ 0 h 259"/>
              </a:gdLst>
              <a:ahLst/>
              <a:cxnLst>
                <a:cxn ang="0">
                  <a:pos x="T0" y="T1"/>
                </a:cxn>
                <a:cxn ang="0">
                  <a:pos x="T2" y="T3"/>
                </a:cxn>
                <a:cxn ang="0">
                  <a:pos x="T4" y="T5"/>
                </a:cxn>
                <a:cxn ang="0">
                  <a:pos x="T6" y="T7"/>
                </a:cxn>
              </a:cxnLst>
              <a:rect l="0" t="0" r="r" b="b"/>
              <a:pathLst>
                <a:path w="313" h="259">
                  <a:moveTo>
                    <a:pt x="0" y="0"/>
                  </a:moveTo>
                  <a:lnTo>
                    <a:pt x="313" y="6"/>
                  </a:lnTo>
                  <a:lnTo>
                    <a:pt x="102" y="259"/>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1" name="Freeform 19">
              <a:extLst>
                <a:ext uri="{FF2B5EF4-FFF2-40B4-BE49-F238E27FC236}">
                  <a16:creationId xmlns:a16="http://schemas.microsoft.com/office/drawing/2014/main" id="{D1C9B5AA-AFAE-5444-BAD8-60002049D54F}"/>
                </a:ext>
              </a:extLst>
            </p:cNvPr>
            <p:cNvSpPr>
              <a:spLocks/>
            </p:cNvSpPr>
            <p:nvPr/>
          </p:nvSpPr>
          <p:spPr bwMode="auto">
            <a:xfrm>
              <a:off x="3417888" y="2843213"/>
              <a:ext cx="219075" cy="392113"/>
            </a:xfrm>
            <a:custGeom>
              <a:avLst/>
              <a:gdLst>
                <a:gd name="T0" fmla="*/ 0 w 138"/>
                <a:gd name="T1" fmla="*/ 0 h 247"/>
                <a:gd name="T2" fmla="*/ 138 w 138"/>
                <a:gd name="T3" fmla="*/ 48 h 247"/>
                <a:gd name="T4" fmla="*/ 6 w 138"/>
                <a:gd name="T5" fmla="*/ 247 h 247"/>
                <a:gd name="T6" fmla="*/ 0 w 138"/>
                <a:gd name="T7" fmla="*/ 0 h 247"/>
              </a:gdLst>
              <a:ahLst/>
              <a:cxnLst>
                <a:cxn ang="0">
                  <a:pos x="T0" y="T1"/>
                </a:cxn>
                <a:cxn ang="0">
                  <a:pos x="T2" y="T3"/>
                </a:cxn>
                <a:cxn ang="0">
                  <a:pos x="T4" y="T5"/>
                </a:cxn>
                <a:cxn ang="0">
                  <a:pos x="T6" y="T7"/>
                </a:cxn>
              </a:cxnLst>
              <a:rect l="0" t="0" r="r" b="b"/>
              <a:pathLst>
                <a:path w="138" h="247">
                  <a:moveTo>
                    <a:pt x="0" y="0"/>
                  </a:moveTo>
                  <a:lnTo>
                    <a:pt x="138" y="48"/>
                  </a:lnTo>
                  <a:lnTo>
                    <a:pt x="6" y="247"/>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2" name="Freeform 20">
              <a:extLst>
                <a:ext uri="{FF2B5EF4-FFF2-40B4-BE49-F238E27FC236}">
                  <a16:creationId xmlns:a16="http://schemas.microsoft.com/office/drawing/2014/main" id="{E4DBA62F-52A0-EC4F-A407-036E916BD6D0}"/>
                </a:ext>
              </a:extLst>
            </p:cNvPr>
            <p:cNvSpPr>
              <a:spLocks/>
            </p:cNvSpPr>
            <p:nvPr/>
          </p:nvSpPr>
          <p:spPr bwMode="auto">
            <a:xfrm>
              <a:off x="3427413" y="2919413"/>
              <a:ext cx="371475" cy="411163"/>
            </a:xfrm>
            <a:custGeom>
              <a:avLst/>
              <a:gdLst>
                <a:gd name="T0" fmla="*/ 132 w 234"/>
                <a:gd name="T1" fmla="*/ 0 h 259"/>
                <a:gd name="T2" fmla="*/ 234 w 234"/>
                <a:gd name="T3" fmla="*/ 259 h 259"/>
                <a:gd name="T4" fmla="*/ 0 w 234"/>
                <a:gd name="T5" fmla="*/ 199 h 259"/>
                <a:gd name="T6" fmla="*/ 132 w 234"/>
                <a:gd name="T7" fmla="*/ 0 h 259"/>
              </a:gdLst>
              <a:ahLst/>
              <a:cxnLst>
                <a:cxn ang="0">
                  <a:pos x="T0" y="T1"/>
                </a:cxn>
                <a:cxn ang="0">
                  <a:pos x="T2" y="T3"/>
                </a:cxn>
                <a:cxn ang="0">
                  <a:pos x="T4" y="T5"/>
                </a:cxn>
                <a:cxn ang="0">
                  <a:pos x="T6" y="T7"/>
                </a:cxn>
              </a:cxnLst>
              <a:rect l="0" t="0" r="r" b="b"/>
              <a:pathLst>
                <a:path w="234" h="259">
                  <a:moveTo>
                    <a:pt x="132" y="0"/>
                  </a:moveTo>
                  <a:lnTo>
                    <a:pt x="234" y="259"/>
                  </a:lnTo>
                  <a:lnTo>
                    <a:pt x="0" y="199"/>
                  </a:lnTo>
                  <a:lnTo>
                    <a:pt x="132"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3" name="Freeform 21">
              <a:extLst>
                <a:ext uri="{FF2B5EF4-FFF2-40B4-BE49-F238E27FC236}">
                  <a16:creationId xmlns:a16="http://schemas.microsoft.com/office/drawing/2014/main" id="{1AA73260-4A1A-2944-B071-DCA764797CCB}"/>
                </a:ext>
              </a:extLst>
            </p:cNvPr>
            <p:cNvSpPr>
              <a:spLocks/>
            </p:cNvSpPr>
            <p:nvPr/>
          </p:nvSpPr>
          <p:spPr bwMode="auto">
            <a:xfrm>
              <a:off x="3208338" y="2843213"/>
              <a:ext cx="219075" cy="392113"/>
            </a:xfrm>
            <a:custGeom>
              <a:avLst/>
              <a:gdLst>
                <a:gd name="T0" fmla="*/ 132 w 138"/>
                <a:gd name="T1" fmla="*/ 0 h 247"/>
                <a:gd name="T2" fmla="*/ 138 w 138"/>
                <a:gd name="T3" fmla="*/ 247 h 247"/>
                <a:gd name="T4" fmla="*/ 0 w 138"/>
                <a:gd name="T5" fmla="*/ 84 h 247"/>
                <a:gd name="T6" fmla="*/ 132 w 138"/>
                <a:gd name="T7" fmla="*/ 0 h 247"/>
              </a:gdLst>
              <a:ahLst/>
              <a:cxnLst>
                <a:cxn ang="0">
                  <a:pos x="T0" y="T1"/>
                </a:cxn>
                <a:cxn ang="0">
                  <a:pos x="T2" y="T3"/>
                </a:cxn>
                <a:cxn ang="0">
                  <a:pos x="T4" y="T5"/>
                </a:cxn>
                <a:cxn ang="0">
                  <a:pos x="T6" y="T7"/>
                </a:cxn>
              </a:cxnLst>
              <a:rect l="0" t="0" r="r" b="b"/>
              <a:pathLst>
                <a:path w="138" h="247">
                  <a:moveTo>
                    <a:pt x="132" y="0"/>
                  </a:moveTo>
                  <a:lnTo>
                    <a:pt x="138" y="247"/>
                  </a:lnTo>
                  <a:lnTo>
                    <a:pt x="0" y="84"/>
                  </a:lnTo>
                  <a:lnTo>
                    <a:pt x="132"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4" name="Freeform 22">
              <a:extLst>
                <a:ext uri="{FF2B5EF4-FFF2-40B4-BE49-F238E27FC236}">
                  <a16:creationId xmlns:a16="http://schemas.microsoft.com/office/drawing/2014/main" id="{366F5441-19D9-3E49-88C4-0836409B6064}"/>
                </a:ext>
              </a:extLst>
            </p:cNvPr>
            <p:cNvSpPr>
              <a:spLocks/>
            </p:cNvSpPr>
            <p:nvPr/>
          </p:nvSpPr>
          <p:spPr bwMode="auto">
            <a:xfrm>
              <a:off x="3208338" y="2719388"/>
              <a:ext cx="209550" cy="257175"/>
            </a:xfrm>
            <a:custGeom>
              <a:avLst/>
              <a:gdLst>
                <a:gd name="T0" fmla="*/ 0 w 132"/>
                <a:gd name="T1" fmla="*/ 162 h 162"/>
                <a:gd name="T2" fmla="*/ 132 w 132"/>
                <a:gd name="T3" fmla="*/ 78 h 162"/>
                <a:gd name="T4" fmla="*/ 48 w 132"/>
                <a:gd name="T5" fmla="*/ 0 h 162"/>
                <a:gd name="T6" fmla="*/ 0 w 132"/>
                <a:gd name="T7" fmla="*/ 162 h 162"/>
              </a:gdLst>
              <a:ahLst/>
              <a:cxnLst>
                <a:cxn ang="0">
                  <a:pos x="T0" y="T1"/>
                </a:cxn>
                <a:cxn ang="0">
                  <a:pos x="T2" y="T3"/>
                </a:cxn>
                <a:cxn ang="0">
                  <a:pos x="T4" y="T5"/>
                </a:cxn>
                <a:cxn ang="0">
                  <a:pos x="T6" y="T7"/>
                </a:cxn>
              </a:cxnLst>
              <a:rect l="0" t="0" r="r" b="b"/>
              <a:pathLst>
                <a:path w="132" h="162">
                  <a:moveTo>
                    <a:pt x="0" y="162"/>
                  </a:moveTo>
                  <a:lnTo>
                    <a:pt x="132" y="78"/>
                  </a:lnTo>
                  <a:lnTo>
                    <a:pt x="48" y="0"/>
                  </a:lnTo>
                  <a:lnTo>
                    <a:pt x="0" y="162"/>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5" name="Freeform 23">
              <a:extLst>
                <a:ext uri="{FF2B5EF4-FFF2-40B4-BE49-F238E27FC236}">
                  <a16:creationId xmlns:a16="http://schemas.microsoft.com/office/drawing/2014/main" id="{62B2A9D3-BF88-EB4B-9691-4A76FD2D2ED0}"/>
                </a:ext>
              </a:extLst>
            </p:cNvPr>
            <p:cNvSpPr>
              <a:spLocks/>
            </p:cNvSpPr>
            <p:nvPr/>
          </p:nvSpPr>
          <p:spPr bwMode="auto">
            <a:xfrm>
              <a:off x="3284538" y="2603500"/>
              <a:ext cx="209550" cy="239713"/>
            </a:xfrm>
            <a:custGeom>
              <a:avLst/>
              <a:gdLst>
                <a:gd name="T0" fmla="*/ 84 w 132"/>
                <a:gd name="T1" fmla="*/ 151 h 151"/>
                <a:gd name="T2" fmla="*/ 132 w 132"/>
                <a:gd name="T3" fmla="*/ 0 h 151"/>
                <a:gd name="T4" fmla="*/ 0 w 132"/>
                <a:gd name="T5" fmla="*/ 73 h 151"/>
                <a:gd name="T6" fmla="*/ 84 w 132"/>
                <a:gd name="T7" fmla="*/ 151 h 151"/>
              </a:gdLst>
              <a:ahLst/>
              <a:cxnLst>
                <a:cxn ang="0">
                  <a:pos x="T0" y="T1"/>
                </a:cxn>
                <a:cxn ang="0">
                  <a:pos x="T2" y="T3"/>
                </a:cxn>
                <a:cxn ang="0">
                  <a:pos x="T4" y="T5"/>
                </a:cxn>
                <a:cxn ang="0">
                  <a:pos x="T6" y="T7"/>
                </a:cxn>
              </a:cxnLst>
              <a:rect l="0" t="0" r="r" b="b"/>
              <a:pathLst>
                <a:path w="132" h="151">
                  <a:moveTo>
                    <a:pt x="84" y="151"/>
                  </a:moveTo>
                  <a:lnTo>
                    <a:pt x="132" y="0"/>
                  </a:lnTo>
                  <a:lnTo>
                    <a:pt x="0" y="73"/>
                  </a:lnTo>
                  <a:lnTo>
                    <a:pt x="84" y="15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6" name="Freeform 24">
              <a:extLst>
                <a:ext uri="{FF2B5EF4-FFF2-40B4-BE49-F238E27FC236}">
                  <a16:creationId xmlns:a16="http://schemas.microsoft.com/office/drawing/2014/main" id="{C5C2ED69-8800-7642-85A9-378802528E2B}"/>
                </a:ext>
              </a:extLst>
            </p:cNvPr>
            <p:cNvSpPr>
              <a:spLocks/>
            </p:cNvSpPr>
            <p:nvPr/>
          </p:nvSpPr>
          <p:spPr bwMode="auto">
            <a:xfrm>
              <a:off x="3284538" y="2452688"/>
              <a:ext cx="401637" cy="266700"/>
            </a:xfrm>
            <a:custGeom>
              <a:avLst/>
              <a:gdLst>
                <a:gd name="T0" fmla="*/ 132 w 253"/>
                <a:gd name="T1" fmla="*/ 95 h 168"/>
                <a:gd name="T2" fmla="*/ 253 w 253"/>
                <a:gd name="T3" fmla="*/ 0 h 168"/>
                <a:gd name="T4" fmla="*/ 0 w 253"/>
                <a:gd name="T5" fmla="*/ 168 h 168"/>
                <a:gd name="T6" fmla="*/ 132 w 253"/>
                <a:gd name="T7" fmla="*/ 95 h 168"/>
              </a:gdLst>
              <a:ahLst/>
              <a:cxnLst>
                <a:cxn ang="0">
                  <a:pos x="T0" y="T1"/>
                </a:cxn>
                <a:cxn ang="0">
                  <a:pos x="T2" y="T3"/>
                </a:cxn>
                <a:cxn ang="0">
                  <a:pos x="T4" y="T5"/>
                </a:cxn>
                <a:cxn ang="0">
                  <a:pos x="T6" y="T7"/>
                </a:cxn>
              </a:cxnLst>
              <a:rect l="0" t="0" r="r" b="b"/>
              <a:pathLst>
                <a:path w="253" h="168">
                  <a:moveTo>
                    <a:pt x="132" y="95"/>
                  </a:moveTo>
                  <a:lnTo>
                    <a:pt x="253" y="0"/>
                  </a:lnTo>
                  <a:lnTo>
                    <a:pt x="0" y="168"/>
                  </a:lnTo>
                  <a:lnTo>
                    <a:pt x="132" y="95"/>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7" name="Freeform 25">
              <a:extLst>
                <a:ext uri="{FF2B5EF4-FFF2-40B4-BE49-F238E27FC236}">
                  <a16:creationId xmlns:a16="http://schemas.microsoft.com/office/drawing/2014/main" id="{260E4CD6-8DA8-DD4A-A840-1E1C8CBC44D4}"/>
                </a:ext>
              </a:extLst>
            </p:cNvPr>
            <p:cNvSpPr>
              <a:spLocks/>
            </p:cNvSpPr>
            <p:nvPr/>
          </p:nvSpPr>
          <p:spPr bwMode="auto">
            <a:xfrm>
              <a:off x="3073400" y="2719388"/>
              <a:ext cx="211137" cy="420688"/>
            </a:xfrm>
            <a:custGeom>
              <a:avLst/>
              <a:gdLst>
                <a:gd name="T0" fmla="*/ 85 w 133"/>
                <a:gd name="T1" fmla="*/ 162 h 265"/>
                <a:gd name="T2" fmla="*/ 133 w 133"/>
                <a:gd name="T3" fmla="*/ 0 h 265"/>
                <a:gd name="T4" fmla="*/ 0 w 133"/>
                <a:gd name="T5" fmla="*/ 265 h 265"/>
                <a:gd name="T6" fmla="*/ 85 w 133"/>
                <a:gd name="T7" fmla="*/ 162 h 265"/>
              </a:gdLst>
              <a:ahLst/>
              <a:cxnLst>
                <a:cxn ang="0">
                  <a:pos x="T0" y="T1"/>
                </a:cxn>
                <a:cxn ang="0">
                  <a:pos x="T2" y="T3"/>
                </a:cxn>
                <a:cxn ang="0">
                  <a:pos x="T4" y="T5"/>
                </a:cxn>
                <a:cxn ang="0">
                  <a:pos x="T6" y="T7"/>
                </a:cxn>
              </a:cxnLst>
              <a:rect l="0" t="0" r="r" b="b"/>
              <a:pathLst>
                <a:path w="133" h="265">
                  <a:moveTo>
                    <a:pt x="85" y="162"/>
                  </a:moveTo>
                  <a:lnTo>
                    <a:pt x="133" y="0"/>
                  </a:lnTo>
                  <a:lnTo>
                    <a:pt x="0" y="265"/>
                  </a:lnTo>
                  <a:lnTo>
                    <a:pt x="85" y="162"/>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8" name="Freeform 26">
              <a:extLst>
                <a:ext uri="{FF2B5EF4-FFF2-40B4-BE49-F238E27FC236}">
                  <a16:creationId xmlns:a16="http://schemas.microsoft.com/office/drawing/2014/main" id="{F808CF6E-0256-8C41-A160-FC6BC4BF4E20}"/>
                </a:ext>
              </a:extLst>
            </p:cNvPr>
            <p:cNvSpPr>
              <a:spLocks/>
            </p:cNvSpPr>
            <p:nvPr/>
          </p:nvSpPr>
          <p:spPr bwMode="auto">
            <a:xfrm>
              <a:off x="3073400" y="2976563"/>
              <a:ext cx="354012" cy="258763"/>
            </a:xfrm>
            <a:custGeom>
              <a:avLst/>
              <a:gdLst>
                <a:gd name="T0" fmla="*/ 85 w 223"/>
                <a:gd name="T1" fmla="*/ 0 h 163"/>
                <a:gd name="T2" fmla="*/ 223 w 223"/>
                <a:gd name="T3" fmla="*/ 163 h 163"/>
                <a:gd name="T4" fmla="*/ 0 w 223"/>
                <a:gd name="T5" fmla="*/ 103 h 163"/>
                <a:gd name="T6" fmla="*/ 85 w 223"/>
                <a:gd name="T7" fmla="*/ 0 h 163"/>
              </a:gdLst>
              <a:ahLst/>
              <a:cxnLst>
                <a:cxn ang="0">
                  <a:pos x="T0" y="T1"/>
                </a:cxn>
                <a:cxn ang="0">
                  <a:pos x="T2" y="T3"/>
                </a:cxn>
                <a:cxn ang="0">
                  <a:pos x="T4" y="T5"/>
                </a:cxn>
                <a:cxn ang="0">
                  <a:pos x="T6" y="T7"/>
                </a:cxn>
              </a:cxnLst>
              <a:rect l="0" t="0" r="r" b="b"/>
              <a:pathLst>
                <a:path w="223" h="163">
                  <a:moveTo>
                    <a:pt x="85" y="0"/>
                  </a:moveTo>
                  <a:lnTo>
                    <a:pt x="223" y="163"/>
                  </a:lnTo>
                  <a:lnTo>
                    <a:pt x="0" y="103"/>
                  </a:lnTo>
                  <a:lnTo>
                    <a:pt x="85"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9" name="Freeform 27">
              <a:extLst>
                <a:ext uri="{FF2B5EF4-FFF2-40B4-BE49-F238E27FC236}">
                  <a16:creationId xmlns:a16="http://schemas.microsoft.com/office/drawing/2014/main" id="{A4EFDAAF-C5B0-0743-A584-7EF12FE2B6F2}"/>
                </a:ext>
              </a:extLst>
            </p:cNvPr>
            <p:cNvSpPr>
              <a:spLocks/>
            </p:cNvSpPr>
            <p:nvPr/>
          </p:nvSpPr>
          <p:spPr bwMode="auto">
            <a:xfrm>
              <a:off x="3073400" y="3140075"/>
              <a:ext cx="354012" cy="285750"/>
            </a:xfrm>
            <a:custGeom>
              <a:avLst/>
              <a:gdLst>
                <a:gd name="T0" fmla="*/ 0 w 223"/>
                <a:gd name="T1" fmla="*/ 0 h 180"/>
                <a:gd name="T2" fmla="*/ 223 w 223"/>
                <a:gd name="T3" fmla="*/ 60 h 180"/>
                <a:gd name="T4" fmla="*/ 79 w 223"/>
                <a:gd name="T5" fmla="*/ 180 h 180"/>
                <a:gd name="T6" fmla="*/ 0 w 223"/>
                <a:gd name="T7" fmla="*/ 0 h 180"/>
              </a:gdLst>
              <a:ahLst/>
              <a:cxnLst>
                <a:cxn ang="0">
                  <a:pos x="T0" y="T1"/>
                </a:cxn>
                <a:cxn ang="0">
                  <a:pos x="T2" y="T3"/>
                </a:cxn>
                <a:cxn ang="0">
                  <a:pos x="T4" y="T5"/>
                </a:cxn>
                <a:cxn ang="0">
                  <a:pos x="T6" y="T7"/>
                </a:cxn>
              </a:cxnLst>
              <a:rect l="0" t="0" r="r" b="b"/>
              <a:pathLst>
                <a:path w="223" h="180">
                  <a:moveTo>
                    <a:pt x="0" y="0"/>
                  </a:moveTo>
                  <a:lnTo>
                    <a:pt x="223" y="60"/>
                  </a:lnTo>
                  <a:lnTo>
                    <a:pt x="79" y="18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0" name="Freeform 28">
              <a:extLst>
                <a:ext uri="{FF2B5EF4-FFF2-40B4-BE49-F238E27FC236}">
                  <a16:creationId xmlns:a16="http://schemas.microsoft.com/office/drawing/2014/main" id="{67BD750A-63A3-1E4C-9415-2DDF8E2DD4AF}"/>
                </a:ext>
              </a:extLst>
            </p:cNvPr>
            <p:cNvSpPr>
              <a:spLocks/>
            </p:cNvSpPr>
            <p:nvPr/>
          </p:nvSpPr>
          <p:spPr bwMode="auto">
            <a:xfrm>
              <a:off x="3198813" y="3235325"/>
              <a:ext cx="314325" cy="390525"/>
            </a:xfrm>
            <a:custGeom>
              <a:avLst/>
              <a:gdLst>
                <a:gd name="T0" fmla="*/ 0 w 198"/>
                <a:gd name="T1" fmla="*/ 120 h 246"/>
                <a:gd name="T2" fmla="*/ 144 w 198"/>
                <a:gd name="T3" fmla="*/ 0 h 246"/>
                <a:gd name="T4" fmla="*/ 198 w 198"/>
                <a:gd name="T5" fmla="*/ 246 h 246"/>
                <a:gd name="T6" fmla="*/ 0 w 198"/>
                <a:gd name="T7" fmla="*/ 120 h 246"/>
              </a:gdLst>
              <a:ahLst/>
              <a:cxnLst>
                <a:cxn ang="0">
                  <a:pos x="T0" y="T1"/>
                </a:cxn>
                <a:cxn ang="0">
                  <a:pos x="T2" y="T3"/>
                </a:cxn>
                <a:cxn ang="0">
                  <a:pos x="T4" y="T5"/>
                </a:cxn>
                <a:cxn ang="0">
                  <a:pos x="T6" y="T7"/>
                </a:cxn>
              </a:cxnLst>
              <a:rect l="0" t="0" r="r" b="b"/>
              <a:pathLst>
                <a:path w="198" h="246">
                  <a:moveTo>
                    <a:pt x="0" y="120"/>
                  </a:moveTo>
                  <a:lnTo>
                    <a:pt x="144" y="0"/>
                  </a:lnTo>
                  <a:lnTo>
                    <a:pt x="198" y="246"/>
                  </a:lnTo>
                  <a:lnTo>
                    <a:pt x="0" y="12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1" name="Freeform 29">
              <a:extLst>
                <a:ext uri="{FF2B5EF4-FFF2-40B4-BE49-F238E27FC236}">
                  <a16:creationId xmlns:a16="http://schemas.microsoft.com/office/drawing/2014/main" id="{0071423E-22DF-7D44-B06F-94D76995201F}"/>
                </a:ext>
              </a:extLst>
            </p:cNvPr>
            <p:cNvSpPr>
              <a:spLocks/>
            </p:cNvSpPr>
            <p:nvPr/>
          </p:nvSpPr>
          <p:spPr bwMode="auto">
            <a:xfrm>
              <a:off x="3427413" y="3235325"/>
              <a:ext cx="371475" cy="390525"/>
            </a:xfrm>
            <a:custGeom>
              <a:avLst/>
              <a:gdLst>
                <a:gd name="T0" fmla="*/ 0 w 234"/>
                <a:gd name="T1" fmla="*/ 0 h 246"/>
                <a:gd name="T2" fmla="*/ 234 w 234"/>
                <a:gd name="T3" fmla="*/ 60 h 246"/>
                <a:gd name="T4" fmla="*/ 54 w 234"/>
                <a:gd name="T5" fmla="*/ 246 h 246"/>
                <a:gd name="T6" fmla="*/ 0 w 234"/>
                <a:gd name="T7" fmla="*/ 0 h 246"/>
              </a:gdLst>
              <a:ahLst/>
              <a:cxnLst>
                <a:cxn ang="0">
                  <a:pos x="T0" y="T1"/>
                </a:cxn>
                <a:cxn ang="0">
                  <a:pos x="T2" y="T3"/>
                </a:cxn>
                <a:cxn ang="0">
                  <a:pos x="T4" y="T5"/>
                </a:cxn>
                <a:cxn ang="0">
                  <a:pos x="T6" y="T7"/>
                </a:cxn>
              </a:cxnLst>
              <a:rect l="0" t="0" r="r" b="b"/>
              <a:pathLst>
                <a:path w="234" h="246">
                  <a:moveTo>
                    <a:pt x="0" y="0"/>
                  </a:moveTo>
                  <a:lnTo>
                    <a:pt x="234" y="60"/>
                  </a:lnTo>
                  <a:lnTo>
                    <a:pt x="54" y="246"/>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3" name="Freeform 30">
              <a:extLst>
                <a:ext uri="{FF2B5EF4-FFF2-40B4-BE49-F238E27FC236}">
                  <a16:creationId xmlns:a16="http://schemas.microsoft.com/office/drawing/2014/main" id="{86A1B482-C440-7641-AC1D-4C6D47CD178A}"/>
                </a:ext>
              </a:extLst>
            </p:cNvPr>
            <p:cNvSpPr>
              <a:spLocks/>
            </p:cNvSpPr>
            <p:nvPr/>
          </p:nvSpPr>
          <p:spPr bwMode="auto">
            <a:xfrm>
              <a:off x="3513138" y="3330575"/>
              <a:ext cx="554037" cy="295275"/>
            </a:xfrm>
            <a:custGeom>
              <a:avLst/>
              <a:gdLst>
                <a:gd name="T0" fmla="*/ 0 w 349"/>
                <a:gd name="T1" fmla="*/ 186 h 186"/>
                <a:gd name="T2" fmla="*/ 180 w 349"/>
                <a:gd name="T3" fmla="*/ 0 h 186"/>
                <a:gd name="T4" fmla="*/ 349 w 349"/>
                <a:gd name="T5" fmla="*/ 186 h 186"/>
                <a:gd name="T6" fmla="*/ 0 w 349"/>
                <a:gd name="T7" fmla="*/ 186 h 186"/>
              </a:gdLst>
              <a:ahLst/>
              <a:cxnLst>
                <a:cxn ang="0">
                  <a:pos x="T0" y="T1"/>
                </a:cxn>
                <a:cxn ang="0">
                  <a:pos x="T2" y="T3"/>
                </a:cxn>
                <a:cxn ang="0">
                  <a:pos x="T4" y="T5"/>
                </a:cxn>
                <a:cxn ang="0">
                  <a:pos x="T6" y="T7"/>
                </a:cxn>
              </a:cxnLst>
              <a:rect l="0" t="0" r="r" b="b"/>
              <a:pathLst>
                <a:path w="349" h="186">
                  <a:moveTo>
                    <a:pt x="0" y="186"/>
                  </a:moveTo>
                  <a:lnTo>
                    <a:pt x="180" y="0"/>
                  </a:lnTo>
                  <a:lnTo>
                    <a:pt x="349" y="186"/>
                  </a:lnTo>
                  <a:lnTo>
                    <a:pt x="0" y="186"/>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4" name="Freeform 31">
              <a:extLst>
                <a:ext uri="{FF2B5EF4-FFF2-40B4-BE49-F238E27FC236}">
                  <a16:creationId xmlns:a16="http://schemas.microsoft.com/office/drawing/2014/main" id="{7BBA2594-08EF-584D-A96E-5DF544952C17}"/>
                </a:ext>
              </a:extLst>
            </p:cNvPr>
            <p:cNvSpPr>
              <a:spLocks/>
            </p:cNvSpPr>
            <p:nvPr/>
          </p:nvSpPr>
          <p:spPr bwMode="auto">
            <a:xfrm>
              <a:off x="4467225" y="2862263"/>
              <a:ext cx="277812" cy="501650"/>
            </a:xfrm>
            <a:custGeom>
              <a:avLst/>
              <a:gdLst>
                <a:gd name="T0" fmla="*/ 46 w 175"/>
                <a:gd name="T1" fmla="*/ 316 h 316"/>
                <a:gd name="T2" fmla="*/ 0 w 175"/>
                <a:gd name="T3" fmla="*/ 0 h 316"/>
                <a:gd name="T4" fmla="*/ 175 w 175"/>
                <a:gd name="T5" fmla="*/ 235 h 316"/>
                <a:gd name="T6" fmla="*/ 46 w 175"/>
                <a:gd name="T7" fmla="*/ 316 h 316"/>
              </a:gdLst>
              <a:ahLst/>
              <a:cxnLst>
                <a:cxn ang="0">
                  <a:pos x="T0" y="T1"/>
                </a:cxn>
                <a:cxn ang="0">
                  <a:pos x="T2" y="T3"/>
                </a:cxn>
                <a:cxn ang="0">
                  <a:pos x="T4" y="T5"/>
                </a:cxn>
                <a:cxn ang="0">
                  <a:pos x="T6" y="T7"/>
                </a:cxn>
              </a:cxnLst>
              <a:rect l="0" t="0" r="r" b="b"/>
              <a:pathLst>
                <a:path w="175" h="316">
                  <a:moveTo>
                    <a:pt x="46" y="316"/>
                  </a:moveTo>
                  <a:lnTo>
                    <a:pt x="0" y="0"/>
                  </a:lnTo>
                  <a:lnTo>
                    <a:pt x="175" y="235"/>
                  </a:lnTo>
                  <a:lnTo>
                    <a:pt x="46" y="316"/>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5" name="Freeform 32">
              <a:extLst>
                <a:ext uri="{FF2B5EF4-FFF2-40B4-BE49-F238E27FC236}">
                  <a16:creationId xmlns:a16="http://schemas.microsoft.com/office/drawing/2014/main" id="{387A1703-95D8-9D4E-8D3C-62F4F114205C}"/>
                </a:ext>
              </a:extLst>
            </p:cNvPr>
            <p:cNvSpPr>
              <a:spLocks/>
            </p:cNvSpPr>
            <p:nvPr/>
          </p:nvSpPr>
          <p:spPr bwMode="auto">
            <a:xfrm>
              <a:off x="4467225" y="2862263"/>
              <a:ext cx="439737" cy="373063"/>
            </a:xfrm>
            <a:custGeom>
              <a:avLst/>
              <a:gdLst>
                <a:gd name="T0" fmla="*/ 0 w 277"/>
                <a:gd name="T1" fmla="*/ 0 h 235"/>
                <a:gd name="T2" fmla="*/ 175 w 277"/>
                <a:gd name="T3" fmla="*/ 235 h 235"/>
                <a:gd name="T4" fmla="*/ 277 w 277"/>
                <a:gd name="T5" fmla="*/ 78 h 235"/>
                <a:gd name="T6" fmla="*/ 0 w 277"/>
                <a:gd name="T7" fmla="*/ 0 h 235"/>
              </a:gdLst>
              <a:ahLst/>
              <a:cxnLst>
                <a:cxn ang="0">
                  <a:pos x="T0" y="T1"/>
                </a:cxn>
                <a:cxn ang="0">
                  <a:pos x="T2" y="T3"/>
                </a:cxn>
                <a:cxn ang="0">
                  <a:pos x="T4" y="T5"/>
                </a:cxn>
                <a:cxn ang="0">
                  <a:pos x="T6" y="T7"/>
                </a:cxn>
              </a:cxnLst>
              <a:rect l="0" t="0" r="r" b="b"/>
              <a:pathLst>
                <a:path w="277" h="235">
                  <a:moveTo>
                    <a:pt x="0" y="0"/>
                  </a:moveTo>
                  <a:lnTo>
                    <a:pt x="175" y="235"/>
                  </a:lnTo>
                  <a:lnTo>
                    <a:pt x="277" y="78"/>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6" name="Freeform 33">
              <a:extLst>
                <a:ext uri="{FF2B5EF4-FFF2-40B4-BE49-F238E27FC236}">
                  <a16:creationId xmlns:a16="http://schemas.microsoft.com/office/drawing/2014/main" id="{C148690B-EDD3-5049-9DB4-2DFC16EAFF6F}"/>
                </a:ext>
              </a:extLst>
            </p:cNvPr>
            <p:cNvSpPr>
              <a:spLocks/>
            </p:cNvSpPr>
            <p:nvPr/>
          </p:nvSpPr>
          <p:spPr bwMode="auto">
            <a:xfrm>
              <a:off x="4467225" y="2689225"/>
              <a:ext cx="401637" cy="173038"/>
            </a:xfrm>
            <a:custGeom>
              <a:avLst/>
              <a:gdLst>
                <a:gd name="T0" fmla="*/ 0 w 253"/>
                <a:gd name="T1" fmla="*/ 109 h 109"/>
                <a:gd name="T2" fmla="*/ 175 w 253"/>
                <a:gd name="T3" fmla="*/ 0 h 109"/>
                <a:gd name="T4" fmla="*/ 253 w 253"/>
                <a:gd name="T5" fmla="*/ 79 h 109"/>
                <a:gd name="T6" fmla="*/ 0 w 253"/>
                <a:gd name="T7" fmla="*/ 109 h 109"/>
              </a:gdLst>
              <a:ahLst/>
              <a:cxnLst>
                <a:cxn ang="0">
                  <a:pos x="T0" y="T1"/>
                </a:cxn>
                <a:cxn ang="0">
                  <a:pos x="T2" y="T3"/>
                </a:cxn>
                <a:cxn ang="0">
                  <a:pos x="T4" y="T5"/>
                </a:cxn>
                <a:cxn ang="0">
                  <a:pos x="T6" y="T7"/>
                </a:cxn>
              </a:cxnLst>
              <a:rect l="0" t="0" r="r" b="b"/>
              <a:pathLst>
                <a:path w="253" h="109">
                  <a:moveTo>
                    <a:pt x="0" y="109"/>
                  </a:moveTo>
                  <a:lnTo>
                    <a:pt x="175" y="0"/>
                  </a:lnTo>
                  <a:lnTo>
                    <a:pt x="253" y="79"/>
                  </a:lnTo>
                  <a:lnTo>
                    <a:pt x="0" y="109"/>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7" name="Freeform 34">
              <a:extLst>
                <a:ext uri="{FF2B5EF4-FFF2-40B4-BE49-F238E27FC236}">
                  <a16:creationId xmlns:a16="http://schemas.microsoft.com/office/drawing/2014/main" id="{FCD704C3-7FFA-0D4A-839C-524DC5064930}"/>
                </a:ext>
              </a:extLst>
            </p:cNvPr>
            <p:cNvSpPr>
              <a:spLocks/>
            </p:cNvSpPr>
            <p:nvPr/>
          </p:nvSpPr>
          <p:spPr bwMode="auto">
            <a:xfrm>
              <a:off x="4467225" y="2814638"/>
              <a:ext cx="439737" cy="171450"/>
            </a:xfrm>
            <a:custGeom>
              <a:avLst/>
              <a:gdLst>
                <a:gd name="T0" fmla="*/ 0 w 277"/>
                <a:gd name="T1" fmla="*/ 30 h 108"/>
                <a:gd name="T2" fmla="*/ 277 w 277"/>
                <a:gd name="T3" fmla="*/ 108 h 108"/>
                <a:gd name="T4" fmla="*/ 253 w 277"/>
                <a:gd name="T5" fmla="*/ 0 h 108"/>
                <a:gd name="T6" fmla="*/ 0 w 277"/>
                <a:gd name="T7" fmla="*/ 30 h 108"/>
              </a:gdLst>
              <a:ahLst/>
              <a:cxnLst>
                <a:cxn ang="0">
                  <a:pos x="T0" y="T1"/>
                </a:cxn>
                <a:cxn ang="0">
                  <a:pos x="T2" y="T3"/>
                </a:cxn>
                <a:cxn ang="0">
                  <a:pos x="T4" y="T5"/>
                </a:cxn>
                <a:cxn ang="0">
                  <a:pos x="T6" y="T7"/>
                </a:cxn>
              </a:cxnLst>
              <a:rect l="0" t="0" r="r" b="b"/>
              <a:pathLst>
                <a:path w="277" h="108">
                  <a:moveTo>
                    <a:pt x="0" y="30"/>
                  </a:moveTo>
                  <a:lnTo>
                    <a:pt x="277" y="108"/>
                  </a:lnTo>
                  <a:lnTo>
                    <a:pt x="253" y="0"/>
                  </a:lnTo>
                  <a:lnTo>
                    <a:pt x="0" y="3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8" name="Freeform 35">
              <a:extLst>
                <a:ext uri="{FF2B5EF4-FFF2-40B4-BE49-F238E27FC236}">
                  <a16:creationId xmlns:a16="http://schemas.microsoft.com/office/drawing/2014/main" id="{FD19EB34-7B2C-CC43-836B-5FC8675EE5DE}"/>
                </a:ext>
              </a:extLst>
            </p:cNvPr>
            <p:cNvSpPr>
              <a:spLocks/>
            </p:cNvSpPr>
            <p:nvPr/>
          </p:nvSpPr>
          <p:spPr bwMode="auto">
            <a:xfrm>
              <a:off x="4745038" y="2986088"/>
              <a:ext cx="258762" cy="249238"/>
            </a:xfrm>
            <a:custGeom>
              <a:avLst/>
              <a:gdLst>
                <a:gd name="T0" fmla="*/ 0 w 163"/>
                <a:gd name="T1" fmla="*/ 157 h 157"/>
                <a:gd name="T2" fmla="*/ 102 w 163"/>
                <a:gd name="T3" fmla="*/ 0 h 157"/>
                <a:gd name="T4" fmla="*/ 163 w 163"/>
                <a:gd name="T5" fmla="*/ 97 h 157"/>
                <a:gd name="T6" fmla="*/ 0 w 163"/>
                <a:gd name="T7" fmla="*/ 157 h 157"/>
              </a:gdLst>
              <a:ahLst/>
              <a:cxnLst>
                <a:cxn ang="0">
                  <a:pos x="T0" y="T1"/>
                </a:cxn>
                <a:cxn ang="0">
                  <a:pos x="T2" y="T3"/>
                </a:cxn>
                <a:cxn ang="0">
                  <a:pos x="T4" y="T5"/>
                </a:cxn>
                <a:cxn ang="0">
                  <a:pos x="T6" y="T7"/>
                </a:cxn>
              </a:cxnLst>
              <a:rect l="0" t="0" r="r" b="b"/>
              <a:pathLst>
                <a:path w="163" h="157">
                  <a:moveTo>
                    <a:pt x="0" y="157"/>
                  </a:moveTo>
                  <a:lnTo>
                    <a:pt x="102" y="0"/>
                  </a:lnTo>
                  <a:lnTo>
                    <a:pt x="163" y="97"/>
                  </a:lnTo>
                  <a:lnTo>
                    <a:pt x="0" y="157"/>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9" name="Freeform 36">
              <a:extLst>
                <a:ext uri="{FF2B5EF4-FFF2-40B4-BE49-F238E27FC236}">
                  <a16:creationId xmlns:a16="http://schemas.microsoft.com/office/drawing/2014/main" id="{3D5F8950-0E61-C842-BF74-F2B19DD639EE}"/>
                </a:ext>
              </a:extLst>
            </p:cNvPr>
            <p:cNvSpPr>
              <a:spLocks/>
            </p:cNvSpPr>
            <p:nvPr/>
          </p:nvSpPr>
          <p:spPr bwMode="auto">
            <a:xfrm>
              <a:off x="4868863" y="2814638"/>
              <a:ext cx="134937" cy="325438"/>
            </a:xfrm>
            <a:custGeom>
              <a:avLst/>
              <a:gdLst>
                <a:gd name="T0" fmla="*/ 0 w 85"/>
                <a:gd name="T1" fmla="*/ 0 h 205"/>
                <a:gd name="T2" fmla="*/ 24 w 85"/>
                <a:gd name="T3" fmla="*/ 108 h 205"/>
                <a:gd name="T4" fmla="*/ 85 w 85"/>
                <a:gd name="T5" fmla="*/ 205 h 205"/>
                <a:gd name="T6" fmla="*/ 0 w 85"/>
                <a:gd name="T7" fmla="*/ 0 h 205"/>
              </a:gdLst>
              <a:ahLst/>
              <a:cxnLst>
                <a:cxn ang="0">
                  <a:pos x="T0" y="T1"/>
                </a:cxn>
                <a:cxn ang="0">
                  <a:pos x="T2" y="T3"/>
                </a:cxn>
                <a:cxn ang="0">
                  <a:pos x="T4" y="T5"/>
                </a:cxn>
                <a:cxn ang="0">
                  <a:pos x="T6" y="T7"/>
                </a:cxn>
              </a:cxnLst>
              <a:rect l="0" t="0" r="r" b="b"/>
              <a:pathLst>
                <a:path w="85" h="205">
                  <a:moveTo>
                    <a:pt x="0" y="0"/>
                  </a:moveTo>
                  <a:lnTo>
                    <a:pt x="24" y="108"/>
                  </a:lnTo>
                  <a:lnTo>
                    <a:pt x="85" y="205"/>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0" name="Freeform 37">
              <a:extLst>
                <a:ext uri="{FF2B5EF4-FFF2-40B4-BE49-F238E27FC236}">
                  <a16:creationId xmlns:a16="http://schemas.microsoft.com/office/drawing/2014/main" id="{1F013570-EB2D-DA49-973F-D3DECCB86B75}"/>
                </a:ext>
              </a:extLst>
            </p:cNvPr>
            <p:cNvSpPr>
              <a:spLocks/>
            </p:cNvSpPr>
            <p:nvPr/>
          </p:nvSpPr>
          <p:spPr bwMode="auto">
            <a:xfrm>
              <a:off x="4745038" y="3140075"/>
              <a:ext cx="258762" cy="447675"/>
            </a:xfrm>
            <a:custGeom>
              <a:avLst/>
              <a:gdLst>
                <a:gd name="T0" fmla="*/ 0 w 163"/>
                <a:gd name="T1" fmla="*/ 60 h 282"/>
                <a:gd name="T2" fmla="*/ 163 w 163"/>
                <a:gd name="T3" fmla="*/ 0 h 282"/>
                <a:gd name="T4" fmla="*/ 163 w 163"/>
                <a:gd name="T5" fmla="*/ 282 h 282"/>
                <a:gd name="T6" fmla="*/ 0 w 163"/>
                <a:gd name="T7" fmla="*/ 60 h 282"/>
              </a:gdLst>
              <a:ahLst/>
              <a:cxnLst>
                <a:cxn ang="0">
                  <a:pos x="T0" y="T1"/>
                </a:cxn>
                <a:cxn ang="0">
                  <a:pos x="T2" y="T3"/>
                </a:cxn>
                <a:cxn ang="0">
                  <a:pos x="T4" y="T5"/>
                </a:cxn>
                <a:cxn ang="0">
                  <a:pos x="T6" y="T7"/>
                </a:cxn>
              </a:cxnLst>
              <a:rect l="0" t="0" r="r" b="b"/>
              <a:pathLst>
                <a:path w="163" h="282">
                  <a:moveTo>
                    <a:pt x="0" y="60"/>
                  </a:moveTo>
                  <a:lnTo>
                    <a:pt x="163" y="0"/>
                  </a:lnTo>
                  <a:lnTo>
                    <a:pt x="163" y="282"/>
                  </a:lnTo>
                  <a:lnTo>
                    <a:pt x="0" y="6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1" name="Freeform 38">
              <a:extLst>
                <a:ext uri="{FF2B5EF4-FFF2-40B4-BE49-F238E27FC236}">
                  <a16:creationId xmlns:a16="http://schemas.microsoft.com/office/drawing/2014/main" id="{DF145AAA-139C-AF41-AE00-6AD38F9FE075}"/>
                </a:ext>
              </a:extLst>
            </p:cNvPr>
            <p:cNvSpPr>
              <a:spLocks/>
            </p:cNvSpPr>
            <p:nvPr/>
          </p:nvSpPr>
          <p:spPr bwMode="auto">
            <a:xfrm>
              <a:off x="4540250" y="3235325"/>
              <a:ext cx="204787" cy="485775"/>
            </a:xfrm>
            <a:custGeom>
              <a:avLst/>
              <a:gdLst>
                <a:gd name="T0" fmla="*/ 0 w 129"/>
                <a:gd name="T1" fmla="*/ 81 h 306"/>
                <a:gd name="T2" fmla="*/ 129 w 129"/>
                <a:gd name="T3" fmla="*/ 0 h 306"/>
                <a:gd name="T4" fmla="*/ 99 w 129"/>
                <a:gd name="T5" fmla="*/ 306 h 306"/>
                <a:gd name="T6" fmla="*/ 0 w 129"/>
                <a:gd name="T7" fmla="*/ 81 h 306"/>
              </a:gdLst>
              <a:ahLst/>
              <a:cxnLst>
                <a:cxn ang="0">
                  <a:pos x="T0" y="T1"/>
                </a:cxn>
                <a:cxn ang="0">
                  <a:pos x="T2" y="T3"/>
                </a:cxn>
                <a:cxn ang="0">
                  <a:pos x="T4" y="T5"/>
                </a:cxn>
                <a:cxn ang="0">
                  <a:pos x="T6" y="T7"/>
                </a:cxn>
              </a:cxnLst>
              <a:rect l="0" t="0" r="r" b="b"/>
              <a:pathLst>
                <a:path w="129" h="306">
                  <a:moveTo>
                    <a:pt x="0" y="81"/>
                  </a:moveTo>
                  <a:lnTo>
                    <a:pt x="129" y="0"/>
                  </a:lnTo>
                  <a:lnTo>
                    <a:pt x="99" y="306"/>
                  </a:lnTo>
                  <a:lnTo>
                    <a:pt x="0" y="8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2" name="Freeform 39">
              <a:extLst>
                <a:ext uri="{FF2B5EF4-FFF2-40B4-BE49-F238E27FC236}">
                  <a16:creationId xmlns:a16="http://schemas.microsoft.com/office/drawing/2014/main" id="{A99FBE2E-2353-F149-8B2B-AC0025B5DD45}"/>
                </a:ext>
              </a:extLst>
            </p:cNvPr>
            <p:cNvSpPr>
              <a:spLocks/>
            </p:cNvSpPr>
            <p:nvPr/>
          </p:nvSpPr>
          <p:spPr bwMode="auto">
            <a:xfrm>
              <a:off x="4697413" y="3721100"/>
              <a:ext cx="209550" cy="382588"/>
            </a:xfrm>
            <a:custGeom>
              <a:avLst/>
              <a:gdLst>
                <a:gd name="T0" fmla="*/ 6 w 132"/>
                <a:gd name="T1" fmla="*/ 241 h 241"/>
                <a:gd name="T2" fmla="*/ 132 w 132"/>
                <a:gd name="T3" fmla="*/ 84 h 241"/>
                <a:gd name="T4" fmla="*/ 0 w 132"/>
                <a:gd name="T5" fmla="*/ 0 h 241"/>
                <a:gd name="T6" fmla="*/ 6 w 132"/>
                <a:gd name="T7" fmla="*/ 241 h 241"/>
              </a:gdLst>
              <a:ahLst/>
              <a:cxnLst>
                <a:cxn ang="0">
                  <a:pos x="T0" y="T1"/>
                </a:cxn>
                <a:cxn ang="0">
                  <a:pos x="T2" y="T3"/>
                </a:cxn>
                <a:cxn ang="0">
                  <a:pos x="T4" y="T5"/>
                </a:cxn>
                <a:cxn ang="0">
                  <a:pos x="T6" y="T7"/>
                </a:cxn>
              </a:cxnLst>
              <a:rect l="0" t="0" r="r" b="b"/>
              <a:pathLst>
                <a:path w="132" h="241">
                  <a:moveTo>
                    <a:pt x="6" y="241"/>
                  </a:moveTo>
                  <a:lnTo>
                    <a:pt x="132" y="84"/>
                  </a:lnTo>
                  <a:lnTo>
                    <a:pt x="0" y="0"/>
                  </a:lnTo>
                  <a:lnTo>
                    <a:pt x="6" y="24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3" name="Freeform 40">
              <a:extLst>
                <a:ext uri="{FF2B5EF4-FFF2-40B4-BE49-F238E27FC236}">
                  <a16:creationId xmlns:a16="http://schemas.microsoft.com/office/drawing/2014/main" id="{6F93F636-49F9-BC41-95B5-B2CFE3E747BB}"/>
                </a:ext>
              </a:extLst>
            </p:cNvPr>
            <p:cNvSpPr>
              <a:spLocks/>
            </p:cNvSpPr>
            <p:nvPr/>
          </p:nvSpPr>
          <p:spPr bwMode="auto">
            <a:xfrm>
              <a:off x="4697413" y="3235325"/>
              <a:ext cx="306387" cy="485775"/>
            </a:xfrm>
            <a:custGeom>
              <a:avLst/>
              <a:gdLst>
                <a:gd name="T0" fmla="*/ 30 w 193"/>
                <a:gd name="T1" fmla="*/ 0 h 306"/>
                <a:gd name="T2" fmla="*/ 193 w 193"/>
                <a:gd name="T3" fmla="*/ 222 h 306"/>
                <a:gd name="T4" fmla="*/ 0 w 193"/>
                <a:gd name="T5" fmla="*/ 306 h 306"/>
                <a:gd name="T6" fmla="*/ 30 w 193"/>
                <a:gd name="T7" fmla="*/ 0 h 306"/>
              </a:gdLst>
              <a:ahLst/>
              <a:cxnLst>
                <a:cxn ang="0">
                  <a:pos x="T0" y="T1"/>
                </a:cxn>
                <a:cxn ang="0">
                  <a:pos x="T2" y="T3"/>
                </a:cxn>
                <a:cxn ang="0">
                  <a:pos x="T4" y="T5"/>
                </a:cxn>
                <a:cxn ang="0">
                  <a:pos x="T6" y="T7"/>
                </a:cxn>
              </a:cxnLst>
              <a:rect l="0" t="0" r="r" b="b"/>
              <a:pathLst>
                <a:path w="193" h="306">
                  <a:moveTo>
                    <a:pt x="30" y="0"/>
                  </a:moveTo>
                  <a:lnTo>
                    <a:pt x="193" y="222"/>
                  </a:lnTo>
                  <a:lnTo>
                    <a:pt x="0" y="306"/>
                  </a:lnTo>
                  <a:lnTo>
                    <a:pt x="3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4" name="Freeform 41">
              <a:extLst>
                <a:ext uri="{FF2B5EF4-FFF2-40B4-BE49-F238E27FC236}">
                  <a16:creationId xmlns:a16="http://schemas.microsoft.com/office/drawing/2014/main" id="{C4A4F9C7-BDC3-DB45-B93A-B068948041E8}"/>
                </a:ext>
              </a:extLst>
            </p:cNvPr>
            <p:cNvSpPr>
              <a:spLocks/>
            </p:cNvSpPr>
            <p:nvPr/>
          </p:nvSpPr>
          <p:spPr bwMode="auto">
            <a:xfrm>
              <a:off x="4697413" y="3587750"/>
              <a:ext cx="306387" cy="266700"/>
            </a:xfrm>
            <a:custGeom>
              <a:avLst/>
              <a:gdLst>
                <a:gd name="T0" fmla="*/ 132 w 193"/>
                <a:gd name="T1" fmla="*/ 168 h 168"/>
                <a:gd name="T2" fmla="*/ 193 w 193"/>
                <a:gd name="T3" fmla="*/ 0 h 168"/>
                <a:gd name="T4" fmla="*/ 0 w 193"/>
                <a:gd name="T5" fmla="*/ 84 h 168"/>
                <a:gd name="T6" fmla="*/ 132 w 193"/>
                <a:gd name="T7" fmla="*/ 168 h 168"/>
              </a:gdLst>
              <a:ahLst/>
              <a:cxnLst>
                <a:cxn ang="0">
                  <a:pos x="T0" y="T1"/>
                </a:cxn>
                <a:cxn ang="0">
                  <a:pos x="T2" y="T3"/>
                </a:cxn>
                <a:cxn ang="0">
                  <a:pos x="T4" y="T5"/>
                </a:cxn>
                <a:cxn ang="0">
                  <a:pos x="T6" y="T7"/>
                </a:cxn>
              </a:cxnLst>
              <a:rect l="0" t="0" r="r" b="b"/>
              <a:pathLst>
                <a:path w="193" h="168">
                  <a:moveTo>
                    <a:pt x="132" y="168"/>
                  </a:moveTo>
                  <a:lnTo>
                    <a:pt x="193" y="0"/>
                  </a:lnTo>
                  <a:lnTo>
                    <a:pt x="0" y="84"/>
                  </a:lnTo>
                  <a:lnTo>
                    <a:pt x="132" y="16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5" name="Freeform 42">
              <a:extLst>
                <a:ext uri="{FF2B5EF4-FFF2-40B4-BE49-F238E27FC236}">
                  <a16:creationId xmlns:a16="http://schemas.microsoft.com/office/drawing/2014/main" id="{B818D566-8E7C-7644-B584-FC0C087B85F1}"/>
                </a:ext>
              </a:extLst>
            </p:cNvPr>
            <p:cNvSpPr>
              <a:spLocks/>
            </p:cNvSpPr>
            <p:nvPr/>
          </p:nvSpPr>
          <p:spPr bwMode="auto">
            <a:xfrm>
              <a:off x="4430713" y="3721100"/>
              <a:ext cx="276225" cy="382588"/>
            </a:xfrm>
            <a:custGeom>
              <a:avLst/>
              <a:gdLst>
                <a:gd name="T0" fmla="*/ 168 w 174"/>
                <a:gd name="T1" fmla="*/ 0 h 241"/>
                <a:gd name="T2" fmla="*/ 174 w 174"/>
                <a:gd name="T3" fmla="*/ 241 h 241"/>
                <a:gd name="T4" fmla="*/ 0 w 174"/>
                <a:gd name="T5" fmla="*/ 151 h 241"/>
                <a:gd name="T6" fmla="*/ 168 w 174"/>
                <a:gd name="T7" fmla="*/ 0 h 241"/>
              </a:gdLst>
              <a:ahLst/>
              <a:cxnLst>
                <a:cxn ang="0">
                  <a:pos x="T0" y="T1"/>
                </a:cxn>
                <a:cxn ang="0">
                  <a:pos x="T2" y="T3"/>
                </a:cxn>
                <a:cxn ang="0">
                  <a:pos x="T4" y="T5"/>
                </a:cxn>
                <a:cxn ang="0">
                  <a:pos x="T6" y="T7"/>
                </a:cxn>
              </a:cxnLst>
              <a:rect l="0" t="0" r="r" b="b"/>
              <a:pathLst>
                <a:path w="174" h="241">
                  <a:moveTo>
                    <a:pt x="168" y="0"/>
                  </a:moveTo>
                  <a:lnTo>
                    <a:pt x="174" y="241"/>
                  </a:lnTo>
                  <a:lnTo>
                    <a:pt x="0" y="151"/>
                  </a:lnTo>
                  <a:lnTo>
                    <a:pt x="168"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6" name="Freeform 43">
              <a:extLst>
                <a:ext uri="{FF2B5EF4-FFF2-40B4-BE49-F238E27FC236}">
                  <a16:creationId xmlns:a16="http://schemas.microsoft.com/office/drawing/2014/main" id="{F8FF08AA-8759-9D43-BD56-0F21BB6728B0}"/>
                </a:ext>
              </a:extLst>
            </p:cNvPr>
            <p:cNvSpPr>
              <a:spLocks/>
            </p:cNvSpPr>
            <p:nvPr/>
          </p:nvSpPr>
          <p:spPr bwMode="auto">
            <a:xfrm>
              <a:off x="3933825" y="3625850"/>
              <a:ext cx="496887" cy="411163"/>
            </a:xfrm>
            <a:custGeom>
              <a:avLst/>
              <a:gdLst>
                <a:gd name="T0" fmla="*/ 84 w 313"/>
                <a:gd name="T1" fmla="*/ 0 h 259"/>
                <a:gd name="T2" fmla="*/ 313 w 313"/>
                <a:gd name="T3" fmla="*/ 211 h 259"/>
                <a:gd name="T4" fmla="*/ 0 w 313"/>
                <a:gd name="T5" fmla="*/ 259 h 259"/>
                <a:gd name="T6" fmla="*/ 84 w 313"/>
                <a:gd name="T7" fmla="*/ 0 h 259"/>
              </a:gdLst>
              <a:ahLst/>
              <a:cxnLst>
                <a:cxn ang="0">
                  <a:pos x="T0" y="T1"/>
                </a:cxn>
                <a:cxn ang="0">
                  <a:pos x="T2" y="T3"/>
                </a:cxn>
                <a:cxn ang="0">
                  <a:pos x="T4" y="T5"/>
                </a:cxn>
                <a:cxn ang="0">
                  <a:pos x="T6" y="T7"/>
                </a:cxn>
              </a:cxnLst>
              <a:rect l="0" t="0" r="r" b="b"/>
              <a:pathLst>
                <a:path w="313" h="259">
                  <a:moveTo>
                    <a:pt x="84" y="0"/>
                  </a:moveTo>
                  <a:lnTo>
                    <a:pt x="313" y="211"/>
                  </a:lnTo>
                  <a:lnTo>
                    <a:pt x="0" y="259"/>
                  </a:lnTo>
                  <a:lnTo>
                    <a:pt x="84"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7" name="Freeform 44">
              <a:extLst>
                <a:ext uri="{FF2B5EF4-FFF2-40B4-BE49-F238E27FC236}">
                  <a16:creationId xmlns:a16="http://schemas.microsoft.com/office/drawing/2014/main" id="{2E31A0A5-9695-8C4E-971A-E60AC5BD2949}"/>
                </a:ext>
              </a:extLst>
            </p:cNvPr>
            <p:cNvSpPr>
              <a:spLocks/>
            </p:cNvSpPr>
            <p:nvPr/>
          </p:nvSpPr>
          <p:spPr bwMode="auto">
            <a:xfrm>
              <a:off x="3513138" y="3625850"/>
              <a:ext cx="554037" cy="258763"/>
            </a:xfrm>
            <a:custGeom>
              <a:avLst/>
              <a:gdLst>
                <a:gd name="T0" fmla="*/ 0 w 349"/>
                <a:gd name="T1" fmla="*/ 0 h 163"/>
                <a:gd name="T2" fmla="*/ 349 w 349"/>
                <a:gd name="T3" fmla="*/ 0 h 163"/>
                <a:gd name="T4" fmla="*/ 36 w 349"/>
                <a:gd name="T5" fmla="*/ 163 h 163"/>
                <a:gd name="T6" fmla="*/ 0 w 349"/>
                <a:gd name="T7" fmla="*/ 0 h 163"/>
              </a:gdLst>
              <a:ahLst/>
              <a:cxnLst>
                <a:cxn ang="0">
                  <a:pos x="T0" y="T1"/>
                </a:cxn>
                <a:cxn ang="0">
                  <a:pos x="T2" y="T3"/>
                </a:cxn>
                <a:cxn ang="0">
                  <a:pos x="T4" y="T5"/>
                </a:cxn>
                <a:cxn ang="0">
                  <a:pos x="T6" y="T7"/>
                </a:cxn>
              </a:cxnLst>
              <a:rect l="0" t="0" r="r" b="b"/>
              <a:pathLst>
                <a:path w="349" h="163">
                  <a:moveTo>
                    <a:pt x="0" y="0"/>
                  </a:moveTo>
                  <a:lnTo>
                    <a:pt x="349" y="0"/>
                  </a:lnTo>
                  <a:lnTo>
                    <a:pt x="36" y="163"/>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8" name="Freeform 45">
              <a:extLst>
                <a:ext uri="{FF2B5EF4-FFF2-40B4-BE49-F238E27FC236}">
                  <a16:creationId xmlns:a16="http://schemas.microsoft.com/office/drawing/2014/main" id="{7A0BFAF8-63D9-A244-9554-D651FB480EEC}"/>
                </a:ext>
              </a:extLst>
            </p:cNvPr>
            <p:cNvSpPr>
              <a:spLocks/>
            </p:cNvSpPr>
            <p:nvPr/>
          </p:nvSpPr>
          <p:spPr bwMode="auto">
            <a:xfrm>
              <a:off x="3570288" y="3625850"/>
              <a:ext cx="496887" cy="411163"/>
            </a:xfrm>
            <a:custGeom>
              <a:avLst/>
              <a:gdLst>
                <a:gd name="T0" fmla="*/ 229 w 313"/>
                <a:gd name="T1" fmla="*/ 259 h 259"/>
                <a:gd name="T2" fmla="*/ 313 w 313"/>
                <a:gd name="T3" fmla="*/ 0 h 259"/>
                <a:gd name="T4" fmla="*/ 0 w 313"/>
                <a:gd name="T5" fmla="*/ 163 h 259"/>
                <a:gd name="T6" fmla="*/ 229 w 313"/>
                <a:gd name="T7" fmla="*/ 259 h 259"/>
              </a:gdLst>
              <a:ahLst/>
              <a:cxnLst>
                <a:cxn ang="0">
                  <a:pos x="T0" y="T1"/>
                </a:cxn>
                <a:cxn ang="0">
                  <a:pos x="T2" y="T3"/>
                </a:cxn>
                <a:cxn ang="0">
                  <a:pos x="T4" y="T5"/>
                </a:cxn>
                <a:cxn ang="0">
                  <a:pos x="T6" y="T7"/>
                </a:cxn>
              </a:cxnLst>
              <a:rect l="0" t="0" r="r" b="b"/>
              <a:pathLst>
                <a:path w="313" h="259">
                  <a:moveTo>
                    <a:pt x="229" y="259"/>
                  </a:moveTo>
                  <a:lnTo>
                    <a:pt x="313" y="0"/>
                  </a:lnTo>
                  <a:lnTo>
                    <a:pt x="0" y="163"/>
                  </a:lnTo>
                  <a:lnTo>
                    <a:pt x="229" y="259"/>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9" name="Freeform 46">
              <a:extLst>
                <a:ext uri="{FF2B5EF4-FFF2-40B4-BE49-F238E27FC236}">
                  <a16:creationId xmlns:a16="http://schemas.microsoft.com/office/drawing/2014/main" id="{0DC08196-5B7F-2E43-A114-9050DB5C91C5}"/>
                </a:ext>
              </a:extLst>
            </p:cNvPr>
            <p:cNvSpPr>
              <a:spLocks/>
            </p:cNvSpPr>
            <p:nvPr/>
          </p:nvSpPr>
          <p:spPr bwMode="auto">
            <a:xfrm>
              <a:off x="3198813" y="3425825"/>
              <a:ext cx="314325" cy="333375"/>
            </a:xfrm>
            <a:custGeom>
              <a:avLst/>
              <a:gdLst>
                <a:gd name="T0" fmla="*/ 0 w 198"/>
                <a:gd name="T1" fmla="*/ 0 h 210"/>
                <a:gd name="T2" fmla="*/ 198 w 198"/>
                <a:gd name="T3" fmla="*/ 126 h 210"/>
                <a:gd name="T4" fmla="*/ 54 w 198"/>
                <a:gd name="T5" fmla="*/ 210 h 210"/>
                <a:gd name="T6" fmla="*/ 0 w 198"/>
                <a:gd name="T7" fmla="*/ 0 h 210"/>
              </a:gdLst>
              <a:ahLst/>
              <a:cxnLst>
                <a:cxn ang="0">
                  <a:pos x="T0" y="T1"/>
                </a:cxn>
                <a:cxn ang="0">
                  <a:pos x="T2" y="T3"/>
                </a:cxn>
                <a:cxn ang="0">
                  <a:pos x="T4" y="T5"/>
                </a:cxn>
                <a:cxn ang="0">
                  <a:pos x="T6" y="T7"/>
                </a:cxn>
              </a:cxnLst>
              <a:rect l="0" t="0" r="r" b="b"/>
              <a:pathLst>
                <a:path w="198" h="210">
                  <a:moveTo>
                    <a:pt x="0" y="0"/>
                  </a:moveTo>
                  <a:lnTo>
                    <a:pt x="198" y="126"/>
                  </a:lnTo>
                  <a:lnTo>
                    <a:pt x="54" y="21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0" name="Freeform 47">
              <a:extLst>
                <a:ext uri="{FF2B5EF4-FFF2-40B4-BE49-F238E27FC236}">
                  <a16:creationId xmlns:a16="http://schemas.microsoft.com/office/drawing/2014/main" id="{C9BFB925-04DA-144F-A4CF-B5FEE60A5EC3}"/>
                </a:ext>
              </a:extLst>
            </p:cNvPr>
            <p:cNvSpPr>
              <a:spLocks/>
            </p:cNvSpPr>
            <p:nvPr/>
          </p:nvSpPr>
          <p:spPr bwMode="auto">
            <a:xfrm>
              <a:off x="3284538" y="3625850"/>
              <a:ext cx="285750" cy="258763"/>
            </a:xfrm>
            <a:custGeom>
              <a:avLst/>
              <a:gdLst>
                <a:gd name="T0" fmla="*/ 144 w 180"/>
                <a:gd name="T1" fmla="*/ 0 h 163"/>
                <a:gd name="T2" fmla="*/ 180 w 180"/>
                <a:gd name="T3" fmla="*/ 163 h 163"/>
                <a:gd name="T4" fmla="*/ 0 w 180"/>
                <a:gd name="T5" fmla="*/ 84 h 163"/>
                <a:gd name="T6" fmla="*/ 144 w 180"/>
                <a:gd name="T7" fmla="*/ 0 h 163"/>
              </a:gdLst>
              <a:ahLst/>
              <a:cxnLst>
                <a:cxn ang="0">
                  <a:pos x="T0" y="T1"/>
                </a:cxn>
                <a:cxn ang="0">
                  <a:pos x="T2" y="T3"/>
                </a:cxn>
                <a:cxn ang="0">
                  <a:pos x="T4" y="T5"/>
                </a:cxn>
                <a:cxn ang="0">
                  <a:pos x="T6" y="T7"/>
                </a:cxn>
              </a:cxnLst>
              <a:rect l="0" t="0" r="r" b="b"/>
              <a:pathLst>
                <a:path w="180" h="163">
                  <a:moveTo>
                    <a:pt x="144" y="0"/>
                  </a:moveTo>
                  <a:lnTo>
                    <a:pt x="180" y="163"/>
                  </a:lnTo>
                  <a:lnTo>
                    <a:pt x="0" y="84"/>
                  </a:lnTo>
                  <a:lnTo>
                    <a:pt x="144"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1" name="Freeform 48">
              <a:extLst>
                <a:ext uri="{FF2B5EF4-FFF2-40B4-BE49-F238E27FC236}">
                  <a16:creationId xmlns:a16="http://schemas.microsoft.com/office/drawing/2014/main" id="{341CE716-17BB-8F47-9B20-44C93FA5447F}"/>
                </a:ext>
              </a:extLst>
            </p:cNvPr>
            <p:cNvSpPr>
              <a:spLocks/>
            </p:cNvSpPr>
            <p:nvPr/>
          </p:nvSpPr>
          <p:spPr bwMode="auto">
            <a:xfrm>
              <a:off x="3122613" y="3425825"/>
              <a:ext cx="161925" cy="333375"/>
            </a:xfrm>
            <a:custGeom>
              <a:avLst/>
              <a:gdLst>
                <a:gd name="T0" fmla="*/ 48 w 102"/>
                <a:gd name="T1" fmla="*/ 0 h 210"/>
                <a:gd name="T2" fmla="*/ 102 w 102"/>
                <a:gd name="T3" fmla="*/ 210 h 210"/>
                <a:gd name="T4" fmla="*/ 0 w 102"/>
                <a:gd name="T5" fmla="*/ 150 h 210"/>
                <a:gd name="T6" fmla="*/ 48 w 102"/>
                <a:gd name="T7" fmla="*/ 0 h 210"/>
              </a:gdLst>
              <a:ahLst/>
              <a:cxnLst>
                <a:cxn ang="0">
                  <a:pos x="T0" y="T1"/>
                </a:cxn>
                <a:cxn ang="0">
                  <a:pos x="T2" y="T3"/>
                </a:cxn>
                <a:cxn ang="0">
                  <a:pos x="T4" y="T5"/>
                </a:cxn>
                <a:cxn ang="0">
                  <a:pos x="T6" y="T7"/>
                </a:cxn>
              </a:cxnLst>
              <a:rect l="0" t="0" r="r" b="b"/>
              <a:pathLst>
                <a:path w="102" h="210">
                  <a:moveTo>
                    <a:pt x="48" y="0"/>
                  </a:moveTo>
                  <a:lnTo>
                    <a:pt x="102" y="210"/>
                  </a:lnTo>
                  <a:lnTo>
                    <a:pt x="0" y="150"/>
                  </a:lnTo>
                  <a:lnTo>
                    <a:pt x="48"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2" name="Freeform 49">
              <a:extLst>
                <a:ext uri="{FF2B5EF4-FFF2-40B4-BE49-F238E27FC236}">
                  <a16:creationId xmlns:a16="http://schemas.microsoft.com/office/drawing/2014/main" id="{0147AB79-6B8D-4848-9F86-E39AD0BBD983}"/>
                </a:ext>
              </a:extLst>
            </p:cNvPr>
            <p:cNvSpPr>
              <a:spLocks/>
            </p:cNvSpPr>
            <p:nvPr/>
          </p:nvSpPr>
          <p:spPr bwMode="auto">
            <a:xfrm>
              <a:off x="3063875" y="3425825"/>
              <a:ext cx="134937" cy="238125"/>
            </a:xfrm>
            <a:custGeom>
              <a:avLst/>
              <a:gdLst>
                <a:gd name="T0" fmla="*/ 37 w 85"/>
                <a:gd name="T1" fmla="*/ 150 h 150"/>
                <a:gd name="T2" fmla="*/ 85 w 85"/>
                <a:gd name="T3" fmla="*/ 0 h 150"/>
                <a:gd name="T4" fmla="*/ 0 w 85"/>
                <a:gd name="T5" fmla="*/ 0 h 150"/>
                <a:gd name="T6" fmla="*/ 37 w 85"/>
                <a:gd name="T7" fmla="*/ 150 h 150"/>
              </a:gdLst>
              <a:ahLst/>
              <a:cxnLst>
                <a:cxn ang="0">
                  <a:pos x="T0" y="T1"/>
                </a:cxn>
                <a:cxn ang="0">
                  <a:pos x="T2" y="T3"/>
                </a:cxn>
                <a:cxn ang="0">
                  <a:pos x="T4" y="T5"/>
                </a:cxn>
                <a:cxn ang="0">
                  <a:pos x="T6" y="T7"/>
                </a:cxn>
              </a:cxnLst>
              <a:rect l="0" t="0" r="r" b="b"/>
              <a:pathLst>
                <a:path w="85" h="150">
                  <a:moveTo>
                    <a:pt x="37" y="150"/>
                  </a:moveTo>
                  <a:lnTo>
                    <a:pt x="85" y="0"/>
                  </a:lnTo>
                  <a:lnTo>
                    <a:pt x="0" y="0"/>
                  </a:lnTo>
                  <a:lnTo>
                    <a:pt x="37" y="15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3" name="Freeform 50">
              <a:extLst>
                <a:ext uri="{FF2B5EF4-FFF2-40B4-BE49-F238E27FC236}">
                  <a16:creationId xmlns:a16="http://schemas.microsoft.com/office/drawing/2014/main" id="{19FB36A6-3E64-2D44-ADC6-77626A18630A}"/>
                </a:ext>
              </a:extLst>
            </p:cNvPr>
            <p:cNvSpPr>
              <a:spLocks/>
            </p:cNvSpPr>
            <p:nvPr/>
          </p:nvSpPr>
          <p:spPr bwMode="auto">
            <a:xfrm>
              <a:off x="3063875" y="3140075"/>
              <a:ext cx="134937" cy="285750"/>
            </a:xfrm>
            <a:custGeom>
              <a:avLst/>
              <a:gdLst>
                <a:gd name="T0" fmla="*/ 6 w 85"/>
                <a:gd name="T1" fmla="*/ 0 h 180"/>
                <a:gd name="T2" fmla="*/ 85 w 85"/>
                <a:gd name="T3" fmla="*/ 180 h 180"/>
                <a:gd name="T4" fmla="*/ 0 w 85"/>
                <a:gd name="T5" fmla="*/ 180 h 180"/>
                <a:gd name="T6" fmla="*/ 6 w 85"/>
                <a:gd name="T7" fmla="*/ 0 h 180"/>
              </a:gdLst>
              <a:ahLst/>
              <a:cxnLst>
                <a:cxn ang="0">
                  <a:pos x="T0" y="T1"/>
                </a:cxn>
                <a:cxn ang="0">
                  <a:pos x="T2" y="T3"/>
                </a:cxn>
                <a:cxn ang="0">
                  <a:pos x="T4" y="T5"/>
                </a:cxn>
                <a:cxn ang="0">
                  <a:pos x="T6" y="T7"/>
                </a:cxn>
              </a:cxnLst>
              <a:rect l="0" t="0" r="r" b="b"/>
              <a:pathLst>
                <a:path w="85" h="180">
                  <a:moveTo>
                    <a:pt x="6" y="0"/>
                  </a:moveTo>
                  <a:lnTo>
                    <a:pt x="85" y="180"/>
                  </a:lnTo>
                  <a:lnTo>
                    <a:pt x="0" y="180"/>
                  </a:lnTo>
                  <a:lnTo>
                    <a:pt x="6"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4" name="Freeform 51">
              <a:extLst>
                <a:ext uri="{FF2B5EF4-FFF2-40B4-BE49-F238E27FC236}">
                  <a16:creationId xmlns:a16="http://schemas.microsoft.com/office/drawing/2014/main" id="{3D225C5E-1D06-1743-9C74-483DDF550610}"/>
                </a:ext>
              </a:extLst>
            </p:cNvPr>
            <p:cNvSpPr>
              <a:spLocks/>
            </p:cNvSpPr>
            <p:nvPr/>
          </p:nvSpPr>
          <p:spPr bwMode="auto">
            <a:xfrm>
              <a:off x="3122613" y="3663950"/>
              <a:ext cx="161925" cy="306388"/>
            </a:xfrm>
            <a:custGeom>
              <a:avLst/>
              <a:gdLst>
                <a:gd name="T0" fmla="*/ 0 w 102"/>
                <a:gd name="T1" fmla="*/ 0 h 193"/>
                <a:gd name="T2" fmla="*/ 102 w 102"/>
                <a:gd name="T3" fmla="*/ 60 h 193"/>
                <a:gd name="T4" fmla="*/ 84 w 102"/>
                <a:gd name="T5" fmla="*/ 193 h 193"/>
                <a:gd name="T6" fmla="*/ 0 w 102"/>
                <a:gd name="T7" fmla="*/ 0 h 193"/>
              </a:gdLst>
              <a:ahLst/>
              <a:cxnLst>
                <a:cxn ang="0">
                  <a:pos x="T0" y="T1"/>
                </a:cxn>
                <a:cxn ang="0">
                  <a:pos x="T2" y="T3"/>
                </a:cxn>
                <a:cxn ang="0">
                  <a:pos x="T4" y="T5"/>
                </a:cxn>
                <a:cxn ang="0">
                  <a:pos x="T6" y="T7"/>
                </a:cxn>
              </a:cxnLst>
              <a:rect l="0" t="0" r="r" b="b"/>
              <a:pathLst>
                <a:path w="102" h="193">
                  <a:moveTo>
                    <a:pt x="0" y="0"/>
                  </a:moveTo>
                  <a:lnTo>
                    <a:pt x="102" y="60"/>
                  </a:lnTo>
                  <a:lnTo>
                    <a:pt x="84" y="193"/>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5" name="Freeform 52">
              <a:extLst>
                <a:ext uri="{FF2B5EF4-FFF2-40B4-BE49-F238E27FC236}">
                  <a16:creationId xmlns:a16="http://schemas.microsoft.com/office/drawing/2014/main" id="{DE7D7A86-DA1A-614B-B4DA-313604D15B6D}"/>
                </a:ext>
              </a:extLst>
            </p:cNvPr>
            <p:cNvSpPr>
              <a:spLocks/>
            </p:cNvSpPr>
            <p:nvPr/>
          </p:nvSpPr>
          <p:spPr bwMode="auto">
            <a:xfrm>
              <a:off x="3255963" y="3759200"/>
              <a:ext cx="314325" cy="211138"/>
            </a:xfrm>
            <a:custGeom>
              <a:avLst/>
              <a:gdLst>
                <a:gd name="T0" fmla="*/ 18 w 198"/>
                <a:gd name="T1" fmla="*/ 0 h 133"/>
                <a:gd name="T2" fmla="*/ 198 w 198"/>
                <a:gd name="T3" fmla="*/ 79 h 133"/>
                <a:gd name="T4" fmla="*/ 0 w 198"/>
                <a:gd name="T5" fmla="*/ 133 h 133"/>
                <a:gd name="T6" fmla="*/ 18 w 198"/>
                <a:gd name="T7" fmla="*/ 0 h 133"/>
              </a:gdLst>
              <a:ahLst/>
              <a:cxnLst>
                <a:cxn ang="0">
                  <a:pos x="T0" y="T1"/>
                </a:cxn>
                <a:cxn ang="0">
                  <a:pos x="T2" y="T3"/>
                </a:cxn>
                <a:cxn ang="0">
                  <a:pos x="T4" y="T5"/>
                </a:cxn>
                <a:cxn ang="0">
                  <a:pos x="T6" y="T7"/>
                </a:cxn>
              </a:cxnLst>
              <a:rect l="0" t="0" r="r" b="b"/>
              <a:pathLst>
                <a:path w="198" h="133">
                  <a:moveTo>
                    <a:pt x="18" y="0"/>
                  </a:moveTo>
                  <a:lnTo>
                    <a:pt x="198" y="79"/>
                  </a:lnTo>
                  <a:lnTo>
                    <a:pt x="0" y="133"/>
                  </a:lnTo>
                  <a:lnTo>
                    <a:pt x="18"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6" name="Freeform 53">
              <a:extLst>
                <a:ext uri="{FF2B5EF4-FFF2-40B4-BE49-F238E27FC236}">
                  <a16:creationId xmlns:a16="http://schemas.microsoft.com/office/drawing/2014/main" id="{8450F9B3-5A21-6042-8DCF-43B99AFAABC5}"/>
                </a:ext>
              </a:extLst>
            </p:cNvPr>
            <p:cNvSpPr>
              <a:spLocks/>
            </p:cNvSpPr>
            <p:nvPr/>
          </p:nvSpPr>
          <p:spPr bwMode="auto">
            <a:xfrm>
              <a:off x="3255963" y="3884613"/>
              <a:ext cx="314325" cy="285750"/>
            </a:xfrm>
            <a:custGeom>
              <a:avLst/>
              <a:gdLst>
                <a:gd name="T0" fmla="*/ 0 w 198"/>
                <a:gd name="T1" fmla="*/ 54 h 180"/>
                <a:gd name="T2" fmla="*/ 198 w 198"/>
                <a:gd name="T3" fmla="*/ 0 h 180"/>
                <a:gd name="T4" fmla="*/ 120 w 198"/>
                <a:gd name="T5" fmla="*/ 180 h 180"/>
                <a:gd name="T6" fmla="*/ 0 w 198"/>
                <a:gd name="T7" fmla="*/ 54 h 180"/>
              </a:gdLst>
              <a:ahLst/>
              <a:cxnLst>
                <a:cxn ang="0">
                  <a:pos x="T0" y="T1"/>
                </a:cxn>
                <a:cxn ang="0">
                  <a:pos x="T2" y="T3"/>
                </a:cxn>
                <a:cxn ang="0">
                  <a:pos x="T4" y="T5"/>
                </a:cxn>
                <a:cxn ang="0">
                  <a:pos x="T6" y="T7"/>
                </a:cxn>
              </a:cxnLst>
              <a:rect l="0" t="0" r="r" b="b"/>
              <a:pathLst>
                <a:path w="198" h="180">
                  <a:moveTo>
                    <a:pt x="0" y="54"/>
                  </a:moveTo>
                  <a:lnTo>
                    <a:pt x="198" y="0"/>
                  </a:lnTo>
                  <a:lnTo>
                    <a:pt x="120" y="180"/>
                  </a:lnTo>
                  <a:lnTo>
                    <a:pt x="0" y="54"/>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7" name="Freeform 54">
              <a:extLst>
                <a:ext uri="{FF2B5EF4-FFF2-40B4-BE49-F238E27FC236}">
                  <a16:creationId xmlns:a16="http://schemas.microsoft.com/office/drawing/2014/main" id="{4C8CA8E1-9DB1-D14A-A60E-023E7774818F}"/>
                </a:ext>
              </a:extLst>
            </p:cNvPr>
            <p:cNvSpPr>
              <a:spLocks/>
            </p:cNvSpPr>
            <p:nvPr/>
          </p:nvSpPr>
          <p:spPr bwMode="auto">
            <a:xfrm>
              <a:off x="3446463" y="3884613"/>
              <a:ext cx="230187" cy="428625"/>
            </a:xfrm>
            <a:custGeom>
              <a:avLst/>
              <a:gdLst>
                <a:gd name="T0" fmla="*/ 0 w 145"/>
                <a:gd name="T1" fmla="*/ 180 h 270"/>
                <a:gd name="T2" fmla="*/ 78 w 145"/>
                <a:gd name="T3" fmla="*/ 0 h 270"/>
                <a:gd name="T4" fmla="*/ 145 w 145"/>
                <a:gd name="T5" fmla="*/ 270 h 270"/>
                <a:gd name="T6" fmla="*/ 0 w 145"/>
                <a:gd name="T7" fmla="*/ 180 h 270"/>
              </a:gdLst>
              <a:ahLst/>
              <a:cxnLst>
                <a:cxn ang="0">
                  <a:pos x="T0" y="T1"/>
                </a:cxn>
                <a:cxn ang="0">
                  <a:pos x="T2" y="T3"/>
                </a:cxn>
                <a:cxn ang="0">
                  <a:pos x="T4" y="T5"/>
                </a:cxn>
                <a:cxn ang="0">
                  <a:pos x="T6" y="T7"/>
                </a:cxn>
              </a:cxnLst>
              <a:rect l="0" t="0" r="r" b="b"/>
              <a:pathLst>
                <a:path w="145" h="270">
                  <a:moveTo>
                    <a:pt x="0" y="180"/>
                  </a:moveTo>
                  <a:lnTo>
                    <a:pt x="78" y="0"/>
                  </a:lnTo>
                  <a:lnTo>
                    <a:pt x="145" y="270"/>
                  </a:lnTo>
                  <a:lnTo>
                    <a:pt x="0" y="18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8" name="Freeform 55">
              <a:extLst>
                <a:ext uri="{FF2B5EF4-FFF2-40B4-BE49-F238E27FC236}">
                  <a16:creationId xmlns:a16="http://schemas.microsoft.com/office/drawing/2014/main" id="{C0CE1F15-F801-B44B-892B-208749D9AB50}"/>
                </a:ext>
              </a:extLst>
            </p:cNvPr>
            <p:cNvSpPr>
              <a:spLocks/>
            </p:cNvSpPr>
            <p:nvPr/>
          </p:nvSpPr>
          <p:spPr bwMode="auto">
            <a:xfrm>
              <a:off x="3570288" y="3884613"/>
              <a:ext cx="363537" cy="428625"/>
            </a:xfrm>
            <a:custGeom>
              <a:avLst/>
              <a:gdLst>
                <a:gd name="T0" fmla="*/ 0 w 229"/>
                <a:gd name="T1" fmla="*/ 0 h 270"/>
                <a:gd name="T2" fmla="*/ 229 w 229"/>
                <a:gd name="T3" fmla="*/ 96 h 270"/>
                <a:gd name="T4" fmla="*/ 67 w 229"/>
                <a:gd name="T5" fmla="*/ 270 h 270"/>
                <a:gd name="T6" fmla="*/ 0 w 229"/>
                <a:gd name="T7" fmla="*/ 0 h 270"/>
              </a:gdLst>
              <a:ahLst/>
              <a:cxnLst>
                <a:cxn ang="0">
                  <a:pos x="T0" y="T1"/>
                </a:cxn>
                <a:cxn ang="0">
                  <a:pos x="T2" y="T3"/>
                </a:cxn>
                <a:cxn ang="0">
                  <a:pos x="T4" y="T5"/>
                </a:cxn>
                <a:cxn ang="0">
                  <a:pos x="T6" y="T7"/>
                </a:cxn>
              </a:cxnLst>
              <a:rect l="0" t="0" r="r" b="b"/>
              <a:pathLst>
                <a:path w="229" h="270">
                  <a:moveTo>
                    <a:pt x="0" y="0"/>
                  </a:moveTo>
                  <a:lnTo>
                    <a:pt x="229" y="96"/>
                  </a:lnTo>
                  <a:lnTo>
                    <a:pt x="67" y="27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9" name="Freeform 56">
              <a:extLst>
                <a:ext uri="{FF2B5EF4-FFF2-40B4-BE49-F238E27FC236}">
                  <a16:creationId xmlns:a16="http://schemas.microsoft.com/office/drawing/2014/main" id="{84A882E4-8281-B64E-B05E-C326E2E693CE}"/>
                </a:ext>
              </a:extLst>
            </p:cNvPr>
            <p:cNvSpPr>
              <a:spLocks/>
            </p:cNvSpPr>
            <p:nvPr/>
          </p:nvSpPr>
          <p:spPr bwMode="auto">
            <a:xfrm>
              <a:off x="3676650" y="4037013"/>
              <a:ext cx="438150" cy="314325"/>
            </a:xfrm>
            <a:custGeom>
              <a:avLst/>
              <a:gdLst>
                <a:gd name="T0" fmla="*/ 0 w 276"/>
                <a:gd name="T1" fmla="*/ 174 h 198"/>
                <a:gd name="T2" fmla="*/ 162 w 276"/>
                <a:gd name="T3" fmla="*/ 0 h 198"/>
                <a:gd name="T4" fmla="*/ 276 w 276"/>
                <a:gd name="T5" fmla="*/ 198 h 198"/>
                <a:gd name="T6" fmla="*/ 0 w 276"/>
                <a:gd name="T7" fmla="*/ 174 h 198"/>
              </a:gdLst>
              <a:ahLst/>
              <a:cxnLst>
                <a:cxn ang="0">
                  <a:pos x="T0" y="T1"/>
                </a:cxn>
                <a:cxn ang="0">
                  <a:pos x="T2" y="T3"/>
                </a:cxn>
                <a:cxn ang="0">
                  <a:pos x="T4" y="T5"/>
                </a:cxn>
                <a:cxn ang="0">
                  <a:pos x="T6" y="T7"/>
                </a:cxn>
              </a:cxnLst>
              <a:rect l="0" t="0" r="r" b="b"/>
              <a:pathLst>
                <a:path w="276" h="198">
                  <a:moveTo>
                    <a:pt x="0" y="174"/>
                  </a:moveTo>
                  <a:lnTo>
                    <a:pt x="162" y="0"/>
                  </a:lnTo>
                  <a:lnTo>
                    <a:pt x="276" y="198"/>
                  </a:lnTo>
                  <a:lnTo>
                    <a:pt x="0" y="174"/>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0" name="Freeform 57">
              <a:extLst>
                <a:ext uri="{FF2B5EF4-FFF2-40B4-BE49-F238E27FC236}">
                  <a16:creationId xmlns:a16="http://schemas.microsoft.com/office/drawing/2014/main" id="{51786C1A-DB65-BF4D-8C89-5BB00BEE8E66}"/>
                </a:ext>
              </a:extLst>
            </p:cNvPr>
            <p:cNvSpPr>
              <a:spLocks/>
            </p:cNvSpPr>
            <p:nvPr/>
          </p:nvSpPr>
          <p:spPr bwMode="auto">
            <a:xfrm>
              <a:off x="4430713" y="3960813"/>
              <a:ext cx="276225" cy="323850"/>
            </a:xfrm>
            <a:custGeom>
              <a:avLst/>
              <a:gdLst>
                <a:gd name="T0" fmla="*/ 0 w 174"/>
                <a:gd name="T1" fmla="*/ 0 h 204"/>
                <a:gd name="T2" fmla="*/ 174 w 174"/>
                <a:gd name="T3" fmla="*/ 90 h 204"/>
                <a:gd name="T4" fmla="*/ 35 w 174"/>
                <a:gd name="T5" fmla="*/ 204 h 204"/>
                <a:gd name="T6" fmla="*/ 0 w 174"/>
                <a:gd name="T7" fmla="*/ 0 h 204"/>
              </a:gdLst>
              <a:ahLst/>
              <a:cxnLst>
                <a:cxn ang="0">
                  <a:pos x="T0" y="T1"/>
                </a:cxn>
                <a:cxn ang="0">
                  <a:pos x="T2" y="T3"/>
                </a:cxn>
                <a:cxn ang="0">
                  <a:pos x="T4" y="T5"/>
                </a:cxn>
                <a:cxn ang="0">
                  <a:pos x="T6" y="T7"/>
                </a:cxn>
              </a:cxnLst>
              <a:rect l="0" t="0" r="r" b="b"/>
              <a:pathLst>
                <a:path w="174" h="204">
                  <a:moveTo>
                    <a:pt x="0" y="0"/>
                  </a:moveTo>
                  <a:lnTo>
                    <a:pt x="174" y="90"/>
                  </a:lnTo>
                  <a:lnTo>
                    <a:pt x="35" y="204"/>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1" name="Freeform 58">
              <a:extLst>
                <a:ext uri="{FF2B5EF4-FFF2-40B4-BE49-F238E27FC236}">
                  <a16:creationId xmlns:a16="http://schemas.microsoft.com/office/drawing/2014/main" id="{570AD9EE-2D2B-3048-BEB3-1EEA1E86D29B}"/>
                </a:ext>
              </a:extLst>
            </p:cNvPr>
            <p:cNvSpPr>
              <a:spLocks/>
            </p:cNvSpPr>
            <p:nvPr/>
          </p:nvSpPr>
          <p:spPr bwMode="auto">
            <a:xfrm>
              <a:off x="4114800" y="4179888"/>
              <a:ext cx="371475" cy="171450"/>
            </a:xfrm>
            <a:custGeom>
              <a:avLst/>
              <a:gdLst>
                <a:gd name="T0" fmla="*/ 0 w 234"/>
                <a:gd name="T1" fmla="*/ 108 h 108"/>
                <a:gd name="T2" fmla="*/ 234 w 234"/>
                <a:gd name="T3" fmla="*/ 66 h 108"/>
                <a:gd name="T4" fmla="*/ 60 w 234"/>
                <a:gd name="T5" fmla="*/ 0 h 108"/>
                <a:gd name="T6" fmla="*/ 0 w 234"/>
                <a:gd name="T7" fmla="*/ 108 h 108"/>
              </a:gdLst>
              <a:ahLst/>
              <a:cxnLst>
                <a:cxn ang="0">
                  <a:pos x="T0" y="T1"/>
                </a:cxn>
                <a:cxn ang="0">
                  <a:pos x="T2" y="T3"/>
                </a:cxn>
                <a:cxn ang="0">
                  <a:pos x="T4" y="T5"/>
                </a:cxn>
                <a:cxn ang="0">
                  <a:pos x="T6" y="T7"/>
                </a:cxn>
              </a:cxnLst>
              <a:rect l="0" t="0" r="r" b="b"/>
              <a:pathLst>
                <a:path w="234" h="108">
                  <a:moveTo>
                    <a:pt x="0" y="108"/>
                  </a:moveTo>
                  <a:lnTo>
                    <a:pt x="234" y="66"/>
                  </a:lnTo>
                  <a:lnTo>
                    <a:pt x="60" y="0"/>
                  </a:lnTo>
                  <a:lnTo>
                    <a:pt x="0" y="10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2" name="Freeform 59">
              <a:extLst>
                <a:ext uri="{FF2B5EF4-FFF2-40B4-BE49-F238E27FC236}">
                  <a16:creationId xmlns:a16="http://schemas.microsoft.com/office/drawing/2014/main" id="{0C21BAC5-E46F-1C47-A7FD-AD39B6EB0645}"/>
                </a:ext>
              </a:extLst>
            </p:cNvPr>
            <p:cNvSpPr>
              <a:spLocks/>
            </p:cNvSpPr>
            <p:nvPr/>
          </p:nvSpPr>
          <p:spPr bwMode="auto">
            <a:xfrm>
              <a:off x="4210050" y="3960813"/>
              <a:ext cx="276225" cy="323850"/>
            </a:xfrm>
            <a:custGeom>
              <a:avLst/>
              <a:gdLst>
                <a:gd name="T0" fmla="*/ 139 w 174"/>
                <a:gd name="T1" fmla="*/ 0 h 204"/>
                <a:gd name="T2" fmla="*/ 174 w 174"/>
                <a:gd name="T3" fmla="*/ 204 h 204"/>
                <a:gd name="T4" fmla="*/ 0 w 174"/>
                <a:gd name="T5" fmla="*/ 138 h 204"/>
                <a:gd name="T6" fmla="*/ 139 w 174"/>
                <a:gd name="T7" fmla="*/ 0 h 204"/>
              </a:gdLst>
              <a:ahLst/>
              <a:cxnLst>
                <a:cxn ang="0">
                  <a:pos x="T0" y="T1"/>
                </a:cxn>
                <a:cxn ang="0">
                  <a:pos x="T2" y="T3"/>
                </a:cxn>
                <a:cxn ang="0">
                  <a:pos x="T4" y="T5"/>
                </a:cxn>
                <a:cxn ang="0">
                  <a:pos x="T6" y="T7"/>
                </a:cxn>
              </a:cxnLst>
              <a:rect l="0" t="0" r="r" b="b"/>
              <a:pathLst>
                <a:path w="174" h="204">
                  <a:moveTo>
                    <a:pt x="139" y="0"/>
                  </a:moveTo>
                  <a:lnTo>
                    <a:pt x="174" y="204"/>
                  </a:lnTo>
                  <a:lnTo>
                    <a:pt x="0" y="138"/>
                  </a:lnTo>
                  <a:lnTo>
                    <a:pt x="139"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3" name="Freeform 60">
              <a:extLst>
                <a:ext uri="{FF2B5EF4-FFF2-40B4-BE49-F238E27FC236}">
                  <a16:creationId xmlns:a16="http://schemas.microsoft.com/office/drawing/2014/main" id="{D8D6202E-8BAA-A946-97C4-A3526D151729}"/>
                </a:ext>
              </a:extLst>
            </p:cNvPr>
            <p:cNvSpPr>
              <a:spLocks/>
            </p:cNvSpPr>
            <p:nvPr/>
          </p:nvSpPr>
          <p:spPr bwMode="auto">
            <a:xfrm>
              <a:off x="3933825" y="4037013"/>
              <a:ext cx="276225" cy="314325"/>
            </a:xfrm>
            <a:custGeom>
              <a:avLst/>
              <a:gdLst>
                <a:gd name="T0" fmla="*/ 0 w 174"/>
                <a:gd name="T1" fmla="*/ 0 h 198"/>
                <a:gd name="T2" fmla="*/ 114 w 174"/>
                <a:gd name="T3" fmla="*/ 198 h 198"/>
                <a:gd name="T4" fmla="*/ 174 w 174"/>
                <a:gd name="T5" fmla="*/ 90 h 198"/>
                <a:gd name="T6" fmla="*/ 0 w 174"/>
                <a:gd name="T7" fmla="*/ 0 h 198"/>
              </a:gdLst>
              <a:ahLst/>
              <a:cxnLst>
                <a:cxn ang="0">
                  <a:pos x="T0" y="T1"/>
                </a:cxn>
                <a:cxn ang="0">
                  <a:pos x="T2" y="T3"/>
                </a:cxn>
                <a:cxn ang="0">
                  <a:pos x="T4" y="T5"/>
                </a:cxn>
                <a:cxn ang="0">
                  <a:pos x="T6" y="T7"/>
                </a:cxn>
              </a:cxnLst>
              <a:rect l="0" t="0" r="r" b="b"/>
              <a:pathLst>
                <a:path w="174" h="198">
                  <a:moveTo>
                    <a:pt x="0" y="0"/>
                  </a:moveTo>
                  <a:lnTo>
                    <a:pt x="114" y="198"/>
                  </a:lnTo>
                  <a:lnTo>
                    <a:pt x="174" y="9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4" name="Freeform 61">
              <a:extLst>
                <a:ext uri="{FF2B5EF4-FFF2-40B4-BE49-F238E27FC236}">
                  <a16:creationId xmlns:a16="http://schemas.microsoft.com/office/drawing/2014/main" id="{2583A122-6E08-C743-8FC9-8D9DCA0A6228}"/>
                </a:ext>
              </a:extLst>
            </p:cNvPr>
            <p:cNvSpPr>
              <a:spLocks/>
            </p:cNvSpPr>
            <p:nvPr/>
          </p:nvSpPr>
          <p:spPr bwMode="auto">
            <a:xfrm>
              <a:off x="3933825" y="3960813"/>
              <a:ext cx="496887" cy="219075"/>
            </a:xfrm>
            <a:custGeom>
              <a:avLst/>
              <a:gdLst>
                <a:gd name="T0" fmla="*/ 0 w 313"/>
                <a:gd name="T1" fmla="*/ 48 h 138"/>
                <a:gd name="T2" fmla="*/ 313 w 313"/>
                <a:gd name="T3" fmla="*/ 0 h 138"/>
                <a:gd name="T4" fmla="*/ 174 w 313"/>
                <a:gd name="T5" fmla="*/ 138 h 138"/>
                <a:gd name="T6" fmla="*/ 0 w 313"/>
                <a:gd name="T7" fmla="*/ 48 h 138"/>
              </a:gdLst>
              <a:ahLst/>
              <a:cxnLst>
                <a:cxn ang="0">
                  <a:pos x="T0" y="T1"/>
                </a:cxn>
                <a:cxn ang="0">
                  <a:pos x="T2" y="T3"/>
                </a:cxn>
                <a:cxn ang="0">
                  <a:pos x="T4" y="T5"/>
                </a:cxn>
                <a:cxn ang="0">
                  <a:pos x="T6" y="T7"/>
                </a:cxn>
              </a:cxnLst>
              <a:rect l="0" t="0" r="r" b="b"/>
              <a:pathLst>
                <a:path w="313" h="138">
                  <a:moveTo>
                    <a:pt x="0" y="48"/>
                  </a:moveTo>
                  <a:lnTo>
                    <a:pt x="313" y="0"/>
                  </a:lnTo>
                  <a:lnTo>
                    <a:pt x="174" y="138"/>
                  </a:lnTo>
                  <a:lnTo>
                    <a:pt x="0" y="4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5" name="Freeform 62">
              <a:extLst>
                <a:ext uri="{FF2B5EF4-FFF2-40B4-BE49-F238E27FC236}">
                  <a16:creationId xmlns:a16="http://schemas.microsoft.com/office/drawing/2014/main" id="{ED5FF26C-FC98-864A-A4E0-0DEA55D980FD}"/>
                </a:ext>
              </a:extLst>
            </p:cNvPr>
            <p:cNvSpPr>
              <a:spLocks/>
            </p:cNvSpPr>
            <p:nvPr/>
          </p:nvSpPr>
          <p:spPr bwMode="auto">
            <a:xfrm>
              <a:off x="4067175" y="3625850"/>
              <a:ext cx="382587" cy="334963"/>
            </a:xfrm>
            <a:custGeom>
              <a:avLst/>
              <a:gdLst>
                <a:gd name="T0" fmla="*/ 0 w 241"/>
                <a:gd name="T1" fmla="*/ 0 h 211"/>
                <a:gd name="T2" fmla="*/ 229 w 241"/>
                <a:gd name="T3" fmla="*/ 211 h 211"/>
                <a:gd name="T4" fmla="*/ 241 w 241"/>
                <a:gd name="T5" fmla="*/ 0 h 211"/>
                <a:gd name="T6" fmla="*/ 0 w 241"/>
                <a:gd name="T7" fmla="*/ 0 h 211"/>
              </a:gdLst>
              <a:ahLst/>
              <a:cxnLst>
                <a:cxn ang="0">
                  <a:pos x="T0" y="T1"/>
                </a:cxn>
                <a:cxn ang="0">
                  <a:pos x="T2" y="T3"/>
                </a:cxn>
                <a:cxn ang="0">
                  <a:pos x="T4" y="T5"/>
                </a:cxn>
                <a:cxn ang="0">
                  <a:pos x="T6" y="T7"/>
                </a:cxn>
              </a:cxnLst>
              <a:rect l="0" t="0" r="r" b="b"/>
              <a:pathLst>
                <a:path w="241" h="211">
                  <a:moveTo>
                    <a:pt x="0" y="0"/>
                  </a:moveTo>
                  <a:lnTo>
                    <a:pt x="229" y="211"/>
                  </a:lnTo>
                  <a:lnTo>
                    <a:pt x="241" y="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6" name="Freeform 63">
              <a:extLst>
                <a:ext uri="{FF2B5EF4-FFF2-40B4-BE49-F238E27FC236}">
                  <a16:creationId xmlns:a16="http://schemas.microsoft.com/office/drawing/2014/main" id="{8593C848-269D-9347-A31C-AE35528B8CA4}"/>
                </a:ext>
              </a:extLst>
            </p:cNvPr>
            <p:cNvSpPr>
              <a:spLocks/>
            </p:cNvSpPr>
            <p:nvPr/>
          </p:nvSpPr>
          <p:spPr bwMode="auto">
            <a:xfrm>
              <a:off x="4430713" y="3625850"/>
              <a:ext cx="266700" cy="334963"/>
            </a:xfrm>
            <a:custGeom>
              <a:avLst/>
              <a:gdLst>
                <a:gd name="T0" fmla="*/ 0 w 168"/>
                <a:gd name="T1" fmla="*/ 211 h 211"/>
                <a:gd name="T2" fmla="*/ 168 w 168"/>
                <a:gd name="T3" fmla="*/ 60 h 211"/>
                <a:gd name="T4" fmla="*/ 12 w 168"/>
                <a:gd name="T5" fmla="*/ 0 h 211"/>
                <a:gd name="T6" fmla="*/ 0 w 168"/>
                <a:gd name="T7" fmla="*/ 211 h 211"/>
              </a:gdLst>
              <a:ahLst/>
              <a:cxnLst>
                <a:cxn ang="0">
                  <a:pos x="T0" y="T1"/>
                </a:cxn>
                <a:cxn ang="0">
                  <a:pos x="T2" y="T3"/>
                </a:cxn>
                <a:cxn ang="0">
                  <a:pos x="T4" y="T5"/>
                </a:cxn>
                <a:cxn ang="0">
                  <a:pos x="T6" y="T7"/>
                </a:cxn>
              </a:cxnLst>
              <a:rect l="0" t="0" r="r" b="b"/>
              <a:pathLst>
                <a:path w="168" h="211">
                  <a:moveTo>
                    <a:pt x="0" y="211"/>
                  </a:moveTo>
                  <a:lnTo>
                    <a:pt x="168" y="60"/>
                  </a:lnTo>
                  <a:lnTo>
                    <a:pt x="12" y="0"/>
                  </a:lnTo>
                  <a:lnTo>
                    <a:pt x="0" y="21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7" name="Freeform 64">
              <a:extLst>
                <a:ext uri="{FF2B5EF4-FFF2-40B4-BE49-F238E27FC236}">
                  <a16:creationId xmlns:a16="http://schemas.microsoft.com/office/drawing/2014/main" id="{77B36101-E2DA-074B-AC88-DF5A31DFE8BE}"/>
                </a:ext>
              </a:extLst>
            </p:cNvPr>
            <p:cNvSpPr>
              <a:spLocks/>
            </p:cNvSpPr>
            <p:nvPr/>
          </p:nvSpPr>
          <p:spPr bwMode="auto">
            <a:xfrm>
              <a:off x="4449763" y="3363913"/>
              <a:ext cx="247650" cy="357188"/>
            </a:xfrm>
            <a:custGeom>
              <a:avLst/>
              <a:gdLst>
                <a:gd name="T0" fmla="*/ 57 w 156"/>
                <a:gd name="T1" fmla="*/ 0 h 225"/>
                <a:gd name="T2" fmla="*/ 156 w 156"/>
                <a:gd name="T3" fmla="*/ 225 h 225"/>
                <a:gd name="T4" fmla="*/ 0 w 156"/>
                <a:gd name="T5" fmla="*/ 165 h 225"/>
                <a:gd name="T6" fmla="*/ 57 w 156"/>
                <a:gd name="T7" fmla="*/ 0 h 225"/>
              </a:gdLst>
              <a:ahLst/>
              <a:cxnLst>
                <a:cxn ang="0">
                  <a:pos x="T0" y="T1"/>
                </a:cxn>
                <a:cxn ang="0">
                  <a:pos x="T2" y="T3"/>
                </a:cxn>
                <a:cxn ang="0">
                  <a:pos x="T4" y="T5"/>
                </a:cxn>
                <a:cxn ang="0">
                  <a:pos x="T6" y="T7"/>
                </a:cxn>
              </a:cxnLst>
              <a:rect l="0" t="0" r="r" b="b"/>
              <a:pathLst>
                <a:path w="156" h="225">
                  <a:moveTo>
                    <a:pt x="57" y="0"/>
                  </a:moveTo>
                  <a:lnTo>
                    <a:pt x="156" y="225"/>
                  </a:lnTo>
                  <a:lnTo>
                    <a:pt x="0" y="165"/>
                  </a:lnTo>
                  <a:lnTo>
                    <a:pt x="57"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8" name="Freeform 65">
              <a:extLst>
                <a:ext uri="{FF2B5EF4-FFF2-40B4-BE49-F238E27FC236}">
                  <a16:creationId xmlns:a16="http://schemas.microsoft.com/office/drawing/2014/main" id="{34FE55E5-B1E6-7E44-864B-8E56D378C407}"/>
                </a:ext>
              </a:extLst>
            </p:cNvPr>
            <p:cNvSpPr>
              <a:spLocks/>
            </p:cNvSpPr>
            <p:nvPr/>
          </p:nvSpPr>
          <p:spPr bwMode="auto">
            <a:xfrm>
              <a:off x="4067175" y="3311525"/>
              <a:ext cx="382587" cy="314325"/>
            </a:xfrm>
            <a:custGeom>
              <a:avLst/>
              <a:gdLst>
                <a:gd name="T0" fmla="*/ 0 w 241"/>
                <a:gd name="T1" fmla="*/ 198 h 198"/>
                <a:gd name="T2" fmla="*/ 241 w 241"/>
                <a:gd name="T3" fmla="*/ 198 h 198"/>
                <a:gd name="T4" fmla="*/ 96 w 241"/>
                <a:gd name="T5" fmla="*/ 0 h 198"/>
                <a:gd name="T6" fmla="*/ 0 w 241"/>
                <a:gd name="T7" fmla="*/ 198 h 198"/>
              </a:gdLst>
              <a:ahLst/>
              <a:cxnLst>
                <a:cxn ang="0">
                  <a:pos x="T0" y="T1"/>
                </a:cxn>
                <a:cxn ang="0">
                  <a:pos x="T2" y="T3"/>
                </a:cxn>
                <a:cxn ang="0">
                  <a:pos x="T4" y="T5"/>
                </a:cxn>
                <a:cxn ang="0">
                  <a:pos x="T6" y="T7"/>
                </a:cxn>
              </a:cxnLst>
              <a:rect l="0" t="0" r="r" b="b"/>
              <a:pathLst>
                <a:path w="241" h="198">
                  <a:moveTo>
                    <a:pt x="0" y="198"/>
                  </a:moveTo>
                  <a:lnTo>
                    <a:pt x="241" y="198"/>
                  </a:lnTo>
                  <a:lnTo>
                    <a:pt x="96" y="0"/>
                  </a:lnTo>
                  <a:lnTo>
                    <a:pt x="0" y="19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9" name="Freeform 66">
              <a:extLst>
                <a:ext uri="{FF2B5EF4-FFF2-40B4-BE49-F238E27FC236}">
                  <a16:creationId xmlns:a16="http://schemas.microsoft.com/office/drawing/2014/main" id="{FBE26CC2-2C5D-8049-AA24-75AC1B9BE73A}"/>
                </a:ext>
              </a:extLst>
            </p:cNvPr>
            <p:cNvSpPr>
              <a:spLocks/>
            </p:cNvSpPr>
            <p:nvPr/>
          </p:nvSpPr>
          <p:spPr bwMode="auto">
            <a:xfrm>
              <a:off x="4133850" y="2862263"/>
              <a:ext cx="333375" cy="449263"/>
            </a:xfrm>
            <a:custGeom>
              <a:avLst/>
              <a:gdLst>
                <a:gd name="T0" fmla="*/ 0 w 210"/>
                <a:gd name="T1" fmla="*/ 42 h 283"/>
                <a:gd name="T2" fmla="*/ 210 w 210"/>
                <a:gd name="T3" fmla="*/ 0 h 283"/>
                <a:gd name="T4" fmla="*/ 54 w 210"/>
                <a:gd name="T5" fmla="*/ 283 h 283"/>
                <a:gd name="T6" fmla="*/ 0 w 210"/>
                <a:gd name="T7" fmla="*/ 42 h 283"/>
              </a:gdLst>
              <a:ahLst/>
              <a:cxnLst>
                <a:cxn ang="0">
                  <a:pos x="T0" y="T1"/>
                </a:cxn>
                <a:cxn ang="0">
                  <a:pos x="T2" y="T3"/>
                </a:cxn>
                <a:cxn ang="0">
                  <a:pos x="T4" y="T5"/>
                </a:cxn>
                <a:cxn ang="0">
                  <a:pos x="T6" y="T7"/>
                </a:cxn>
              </a:cxnLst>
              <a:rect l="0" t="0" r="r" b="b"/>
              <a:pathLst>
                <a:path w="210" h="283">
                  <a:moveTo>
                    <a:pt x="0" y="42"/>
                  </a:moveTo>
                  <a:lnTo>
                    <a:pt x="210" y="0"/>
                  </a:lnTo>
                  <a:lnTo>
                    <a:pt x="54" y="283"/>
                  </a:lnTo>
                  <a:lnTo>
                    <a:pt x="0" y="42"/>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0" name="Freeform 67">
              <a:extLst>
                <a:ext uri="{FF2B5EF4-FFF2-40B4-BE49-F238E27FC236}">
                  <a16:creationId xmlns:a16="http://schemas.microsoft.com/office/drawing/2014/main" id="{4ED64A99-C22E-7549-9485-50D1FD342EB8}"/>
                </a:ext>
              </a:extLst>
            </p:cNvPr>
            <p:cNvSpPr>
              <a:spLocks/>
            </p:cNvSpPr>
            <p:nvPr/>
          </p:nvSpPr>
          <p:spPr bwMode="auto">
            <a:xfrm>
              <a:off x="4219575" y="3311525"/>
              <a:ext cx="320675" cy="314325"/>
            </a:xfrm>
            <a:custGeom>
              <a:avLst/>
              <a:gdLst>
                <a:gd name="T0" fmla="*/ 145 w 202"/>
                <a:gd name="T1" fmla="*/ 198 h 198"/>
                <a:gd name="T2" fmla="*/ 202 w 202"/>
                <a:gd name="T3" fmla="*/ 33 h 198"/>
                <a:gd name="T4" fmla="*/ 0 w 202"/>
                <a:gd name="T5" fmla="*/ 0 h 198"/>
                <a:gd name="T6" fmla="*/ 145 w 202"/>
                <a:gd name="T7" fmla="*/ 198 h 198"/>
              </a:gdLst>
              <a:ahLst/>
              <a:cxnLst>
                <a:cxn ang="0">
                  <a:pos x="T0" y="T1"/>
                </a:cxn>
                <a:cxn ang="0">
                  <a:pos x="T2" y="T3"/>
                </a:cxn>
                <a:cxn ang="0">
                  <a:pos x="T4" y="T5"/>
                </a:cxn>
                <a:cxn ang="0">
                  <a:pos x="T6" y="T7"/>
                </a:cxn>
              </a:cxnLst>
              <a:rect l="0" t="0" r="r" b="b"/>
              <a:pathLst>
                <a:path w="202" h="198">
                  <a:moveTo>
                    <a:pt x="145" y="198"/>
                  </a:moveTo>
                  <a:lnTo>
                    <a:pt x="202" y="33"/>
                  </a:lnTo>
                  <a:lnTo>
                    <a:pt x="0" y="0"/>
                  </a:lnTo>
                  <a:lnTo>
                    <a:pt x="145" y="19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1" name="Freeform 68">
              <a:extLst>
                <a:ext uri="{FF2B5EF4-FFF2-40B4-BE49-F238E27FC236}">
                  <a16:creationId xmlns:a16="http://schemas.microsoft.com/office/drawing/2014/main" id="{CFE1770E-E9D5-F649-84A7-36FFD51A625B}"/>
                </a:ext>
              </a:extLst>
            </p:cNvPr>
            <p:cNvSpPr>
              <a:spLocks/>
            </p:cNvSpPr>
            <p:nvPr/>
          </p:nvSpPr>
          <p:spPr bwMode="auto">
            <a:xfrm>
              <a:off x="4219575" y="2862263"/>
              <a:ext cx="320675" cy="501650"/>
            </a:xfrm>
            <a:custGeom>
              <a:avLst/>
              <a:gdLst>
                <a:gd name="T0" fmla="*/ 202 w 202"/>
                <a:gd name="T1" fmla="*/ 316 h 316"/>
                <a:gd name="T2" fmla="*/ 156 w 202"/>
                <a:gd name="T3" fmla="*/ 0 h 316"/>
                <a:gd name="T4" fmla="*/ 0 w 202"/>
                <a:gd name="T5" fmla="*/ 283 h 316"/>
                <a:gd name="T6" fmla="*/ 202 w 202"/>
                <a:gd name="T7" fmla="*/ 316 h 316"/>
              </a:gdLst>
              <a:ahLst/>
              <a:cxnLst>
                <a:cxn ang="0">
                  <a:pos x="T0" y="T1"/>
                </a:cxn>
                <a:cxn ang="0">
                  <a:pos x="T2" y="T3"/>
                </a:cxn>
                <a:cxn ang="0">
                  <a:pos x="T4" y="T5"/>
                </a:cxn>
                <a:cxn ang="0">
                  <a:pos x="T6" y="T7"/>
                </a:cxn>
              </a:cxnLst>
              <a:rect l="0" t="0" r="r" b="b"/>
              <a:pathLst>
                <a:path w="202" h="316">
                  <a:moveTo>
                    <a:pt x="202" y="316"/>
                  </a:moveTo>
                  <a:lnTo>
                    <a:pt x="156" y="0"/>
                  </a:lnTo>
                  <a:lnTo>
                    <a:pt x="0" y="283"/>
                  </a:lnTo>
                  <a:lnTo>
                    <a:pt x="202" y="316"/>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2" name="Freeform 69">
              <a:extLst>
                <a:ext uri="{FF2B5EF4-FFF2-40B4-BE49-F238E27FC236}">
                  <a16:creationId xmlns:a16="http://schemas.microsoft.com/office/drawing/2014/main" id="{E0D27BF0-297A-1141-8B19-D7ABD80C4FC2}"/>
                </a:ext>
              </a:extLst>
            </p:cNvPr>
            <p:cNvSpPr>
              <a:spLocks/>
            </p:cNvSpPr>
            <p:nvPr/>
          </p:nvSpPr>
          <p:spPr bwMode="auto">
            <a:xfrm>
              <a:off x="3798888" y="3311525"/>
              <a:ext cx="420687" cy="314325"/>
            </a:xfrm>
            <a:custGeom>
              <a:avLst/>
              <a:gdLst>
                <a:gd name="T0" fmla="*/ 0 w 265"/>
                <a:gd name="T1" fmla="*/ 12 h 198"/>
                <a:gd name="T2" fmla="*/ 169 w 265"/>
                <a:gd name="T3" fmla="*/ 198 h 198"/>
                <a:gd name="T4" fmla="*/ 265 w 265"/>
                <a:gd name="T5" fmla="*/ 0 h 198"/>
                <a:gd name="T6" fmla="*/ 0 w 265"/>
                <a:gd name="T7" fmla="*/ 12 h 198"/>
              </a:gdLst>
              <a:ahLst/>
              <a:cxnLst>
                <a:cxn ang="0">
                  <a:pos x="T0" y="T1"/>
                </a:cxn>
                <a:cxn ang="0">
                  <a:pos x="T2" y="T3"/>
                </a:cxn>
                <a:cxn ang="0">
                  <a:pos x="T4" y="T5"/>
                </a:cxn>
                <a:cxn ang="0">
                  <a:pos x="T6" y="T7"/>
                </a:cxn>
              </a:cxnLst>
              <a:rect l="0" t="0" r="r" b="b"/>
              <a:pathLst>
                <a:path w="265" h="198">
                  <a:moveTo>
                    <a:pt x="0" y="12"/>
                  </a:moveTo>
                  <a:lnTo>
                    <a:pt x="169" y="198"/>
                  </a:lnTo>
                  <a:lnTo>
                    <a:pt x="265" y="0"/>
                  </a:lnTo>
                  <a:lnTo>
                    <a:pt x="0" y="12"/>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3" name="Freeform 70">
              <a:extLst>
                <a:ext uri="{FF2B5EF4-FFF2-40B4-BE49-F238E27FC236}">
                  <a16:creationId xmlns:a16="http://schemas.microsoft.com/office/drawing/2014/main" id="{18B9A40F-EE43-8944-86D4-2D4C7D6351D4}"/>
                </a:ext>
              </a:extLst>
            </p:cNvPr>
            <p:cNvSpPr>
              <a:spLocks/>
            </p:cNvSpPr>
            <p:nvPr/>
          </p:nvSpPr>
          <p:spPr bwMode="auto">
            <a:xfrm>
              <a:off x="3798888" y="2928938"/>
              <a:ext cx="420687" cy="401638"/>
            </a:xfrm>
            <a:custGeom>
              <a:avLst/>
              <a:gdLst>
                <a:gd name="T0" fmla="*/ 0 w 265"/>
                <a:gd name="T1" fmla="*/ 253 h 253"/>
                <a:gd name="T2" fmla="*/ 211 w 265"/>
                <a:gd name="T3" fmla="*/ 0 h 253"/>
                <a:gd name="T4" fmla="*/ 265 w 265"/>
                <a:gd name="T5" fmla="*/ 241 h 253"/>
                <a:gd name="T6" fmla="*/ 0 w 265"/>
                <a:gd name="T7" fmla="*/ 253 h 253"/>
              </a:gdLst>
              <a:ahLst/>
              <a:cxnLst>
                <a:cxn ang="0">
                  <a:pos x="T0" y="T1"/>
                </a:cxn>
                <a:cxn ang="0">
                  <a:pos x="T2" y="T3"/>
                </a:cxn>
                <a:cxn ang="0">
                  <a:pos x="T4" y="T5"/>
                </a:cxn>
                <a:cxn ang="0">
                  <a:pos x="T6" y="T7"/>
                </a:cxn>
              </a:cxnLst>
              <a:rect l="0" t="0" r="r" b="b"/>
              <a:pathLst>
                <a:path w="265" h="253">
                  <a:moveTo>
                    <a:pt x="0" y="253"/>
                  </a:moveTo>
                  <a:lnTo>
                    <a:pt x="211" y="0"/>
                  </a:lnTo>
                  <a:lnTo>
                    <a:pt x="265" y="241"/>
                  </a:lnTo>
                  <a:lnTo>
                    <a:pt x="0" y="253"/>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4" name="Freeform 71">
              <a:extLst>
                <a:ext uri="{FF2B5EF4-FFF2-40B4-BE49-F238E27FC236}">
                  <a16:creationId xmlns:a16="http://schemas.microsoft.com/office/drawing/2014/main" id="{97A54464-B774-6941-998E-AFF27C71EDE9}"/>
                </a:ext>
              </a:extLst>
            </p:cNvPr>
            <p:cNvSpPr>
              <a:spLocks/>
            </p:cNvSpPr>
            <p:nvPr/>
          </p:nvSpPr>
          <p:spPr bwMode="auto">
            <a:xfrm>
              <a:off x="4467225" y="2498725"/>
              <a:ext cx="277812" cy="363538"/>
            </a:xfrm>
            <a:custGeom>
              <a:avLst/>
              <a:gdLst>
                <a:gd name="T0" fmla="*/ 25 w 175"/>
                <a:gd name="T1" fmla="*/ 0 h 229"/>
                <a:gd name="T2" fmla="*/ 175 w 175"/>
                <a:gd name="T3" fmla="*/ 120 h 229"/>
                <a:gd name="T4" fmla="*/ 0 w 175"/>
                <a:gd name="T5" fmla="*/ 229 h 229"/>
                <a:gd name="T6" fmla="*/ 25 w 175"/>
                <a:gd name="T7" fmla="*/ 0 h 229"/>
              </a:gdLst>
              <a:ahLst/>
              <a:cxnLst>
                <a:cxn ang="0">
                  <a:pos x="T0" y="T1"/>
                </a:cxn>
                <a:cxn ang="0">
                  <a:pos x="T2" y="T3"/>
                </a:cxn>
                <a:cxn ang="0">
                  <a:pos x="T4" y="T5"/>
                </a:cxn>
                <a:cxn ang="0">
                  <a:pos x="T6" y="T7"/>
                </a:cxn>
              </a:cxnLst>
              <a:rect l="0" t="0" r="r" b="b"/>
              <a:pathLst>
                <a:path w="175" h="229">
                  <a:moveTo>
                    <a:pt x="25" y="0"/>
                  </a:moveTo>
                  <a:lnTo>
                    <a:pt x="175" y="120"/>
                  </a:lnTo>
                  <a:lnTo>
                    <a:pt x="0" y="229"/>
                  </a:lnTo>
                  <a:lnTo>
                    <a:pt x="25"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5" name="Oval 72">
              <a:extLst>
                <a:ext uri="{FF2B5EF4-FFF2-40B4-BE49-F238E27FC236}">
                  <a16:creationId xmlns:a16="http://schemas.microsoft.com/office/drawing/2014/main" id="{576B8BCB-6D5D-5347-917C-F6F2BCF209CA}"/>
                </a:ext>
              </a:extLst>
            </p:cNvPr>
            <p:cNvSpPr>
              <a:spLocks noChangeArrowheads="1"/>
            </p:cNvSpPr>
            <p:nvPr/>
          </p:nvSpPr>
          <p:spPr bwMode="auto">
            <a:xfrm>
              <a:off x="4106863" y="2901950"/>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6" name="Oval 73">
              <a:extLst>
                <a:ext uri="{FF2B5EF4-FFF2-40B4-BE49-F238E27FC236}">
                  <a16:creationId xmlns:a16="http://schemas.microsoft.com/office/drawing/2014/main" id="{D54E800D-4964-B74E-BA43-D0D88DC86F78}"/>
                </a:ext>
              </a:extLst>
            </p:cNvPr>
            <p:cNvSpPr>
              <a:spLocks noChangeArrowheads="1"/>
            </p:cNvSpPr>
            <p:nvPr/>
          </p:nvSpPr>
          <p:spPr bwMode="auto">
            <a:xfrm>
              <a:off x="3390900" y="2816225"/>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7" name="Oval 74">
              <a:extLst>
                <a:ext uri="{FF2B5EF4-FFF2-40B4-BE49-F238E27FC236}">
                  <a16:creationId xmlns:a16="http://schemas.microsoft.com/office/drawing/2014/main" id="{2C4D5DE5-280D-FC42-9B08-8F5B193AAC8C}"/>
                </a:ext>
              </a:extLst>
            </p:cNvPr>
            <p:cNvSpPr>
              <a:spLocks noChangeArrowheads="1"/>
            </p:cNvSpPr>
            <p:nvPr/>
          </p:nvSpPr>
          <p:spPr bwMode="auto">
            <a:xfrm>
              <a:off x="3041651" y="3108325"/>
              <a:ext cx="73025"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8" name="Oval 75">
              <a:extLst>
                <a:ext uri="{FF2B5EF4-FFF2-40B4-BE49-F238E27FC236}">
                  <a16:creationId xmlns:a16="http://schemas.microsoft.com/office/drawing/2014/main" id="{5B709C9E-81F8-204C-8B39-7532C518F7A4}"/>
                </a:ext>
              </a:extLst>
            </p:cNvPr>
            <p:cNvSpPr>
              <a:spLocks noChangeArrowheads="1"/>
            </p:cNvSpPr>
            <p:nvPr/>
          </p:nvSpPr>
          <p:spPr bwMode="auto">
            <a:xfrm>
              <a:off x="3459163" y="2574925"/>
              <a:ext cx="73025"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9" name="Oval 76">
              <a:extLst>
                <a:ext uri="{FF2B5EF4-FFF2-40B4-BE49-F238E27FC236}">
                  <a16:creationId xmlns:a16="http://schemas.microsoft.com/office/drawing/2014/main" id="{2B1EF2E2-45B2-F84C-BB0B-0D84C2DF906B}"/>
                </a:ext>
              </a:extLst>
            </p:cNvPr>
            <p:cNvSpPr>
              <a:spLocks noChangeArrowheads="1"/>
            </p:cNvSpPr>
            <p:nvPr/>
          </p:nvSpPr>
          <p:spPr bwMode="auto">
            <a:xfrm>
              <a:off x="3536950" y="3856038"/>
              <a:ext cx="71437"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0" name="Oval 77">
              <a:extLst>
                <a:ext uri="{FF2B5EF4-FFF2-40B4-BE49-F238E27FC236}">
                  <a16:creationId xmlns:a16="http://schemas.microsoft.com/office/drawing/2014/main" id="{8C2A1FEB-0A3E-AE43-ACC6-444741D80BC5}"/>
                </a:ext>
              </a:extLst>
            </p:cNvPr>
            <p:cNvSpPr>
              <a:spLocks noChangeArrowheads="1"/>
            </p:cNvSpPr>
            <p:nvPr/>
          </p:nvSpPr>
          <p:spPr bwMode="auto">
            <a:xfrm>
              <a:off x="3087688" y="3629025"/>
              <a:ext cx="74612"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1" name="Oval 78">
              <a:extLst>
                <a:ext uri="{FF2B5EF4-FFF2-40B4-BE49-F238E27FC236}">
                  <a16:creationId xmlns:a16="http://schemas.microsoft.com/office/drawing/2014/main" id="{9C8667F1-469C-1449-9A5E-E7F4BC09924D}"/>
                </a:ext>
              </a:extLst>
            </p:cNvPr>
            <p:cNvSpPr>
              <a:spLocks noChangeArrowheads="1"/>
            </p:cNvSpPr>
            <p:nvPr/>
          </p:nvSpPr>
          <p:spPr bwMode="auto">
            <a:xfrm>
              <a:off x="3946525" y="2706688"/>
              <a:ext cx="71437"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2" name="Oval 79">
              <a:extLst>
                <a:ext uri="{FF2B5EF4-FFF2-40B4-BE49-F238E27FC236}">
                  <a16:creationId xmlns:a16="http://schemas.microsoft.com/office/drawing/2014/main" id="{6E7F7D8F-EAB2-F04C-906D-81EC81964525}"/>
                </a:ext>
              </a:extLst>
            </p:cNvPr>
            <p:cNvSpPr>
              <a:spLocks noChangeArrowheads="1"/>
            </p:cNvSpPr>
            <p:nvPr/>
          </p:nvSpPr>
          <p:spPr bwMode="auto">
            <a:xfrm>
              <a:off x="4433888" y="2828925"/>
              <a:ext cx="71437"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3" name="Oval 80">
              <a:extLst>
                <a:ext uri="{FF2B5EF4-FFF2-40B4-BE49-F238E27FC236}">
                  <a16:creationId xmlns:a16="http://schemas.microsoft.com/office/drawing/2014/main" id="{28D64EC0-6919-3D4D-BF25-AA05E6ABC84E}"/>
                </a:ext>
              </a:extLst>
            </p:cNvPr>
            <p:cNvSpPr>
              <a:spLocks noChangeArrowheads="1"/>
            </p:cNvSpPr>
            <p:nvPr/>
          </p:nvSpPr>
          <p:spPr bwMode="auto">
            <a:xfrm>
              <a:off x="4830763" y="2781300"/>
              <a:ext cx="73025"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4" name="Oval 81">
              <a:extLst>
                <a:ext uri="{FF2B5EF4-FFF2-40B4-BE49-F238E27FC236}">
                  <a16:creationId xmlns:a16="http://schemas.microsoft.com/office/drawing/2014/main" id="{857625D1-AC26-F34C-A71D-C866BDCA0863}"/>
                </a:ext>
              </a:extLst>
            </p:cNvPr>
            <p:cNvSpPr>
              <a:spLocks noChangeArrowheads="1"/>
            </p:cNvSpPr>
            <p:nvPr/>
          </p:nvSpPr>
          <p:spPr bwMode="auto">
            <a:xfrm>
              <a:off x="4870450" y="3825875"/>
              <a:ext cx="73025"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5" name="Oval 82">
              <a:extLst>
                <a:ext uri="{FF2B5EF4-FFF2-40B4-BE49-F238E27FC236}">
                  <a16:creationId xmlns:a16="http://schemas.microsoft.com/office/drawing/2014/main" id="{FC1A61A9-1A07-E042-9FBF-3FD299CB25D8}"/>
                </a:ext>
              </a:extLst>
            </p:cNvPr>
            <p:cNvSpPr>
              <a:spLocks noChangeArrowheads="1"/>
            </p:cNvSpPr>
            <p:nvPr/>
          </p:nvSpPr>
          <p:spPr bwMode="auto">
            <a:xfrm>
              <a:off x="4394200" y="3925888"/>
              <a:ext cx="71437"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6" name="Oval 83">
              <a:extLst>
                <a:ext uri="{FF2B5EF4-FFF2-40B4-BE49-F238E27FC236}">
                  <a16:creationId xmlns:a16="http://schemas.microsoft.com/office/drawing/2014/main" id="{CCA5366C-A28A-9845-8D27-E851A657E6F9}"/>
                </a:ext>
              </a:extLst>
            </p:cNvPr>
            <p:cNvSpPr>
              <a:spLocks noChangeArrowheads="1"/>
            </p:cNvSpPr>
            <p:nvPr/>
          </p:nvSpPr>
          <p:spPr bwMode="auto">
            <a:xfrm>
              <a:off x="4667250" y="4062413"/>
              <a:ext cx="73025"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7" name="Oval 84">
              <a:extLst>
                <a:ext uri="{FF2B5EF4-FFF2-40B4-BE49-F238E27FC236}">
                  <a16:creationId xmlns:a16="http://schemas.microsoft.com/office/drawing/2014/main" id="{EDB8CEE2-13ED-334C-8DF0-7D480F5CFD3F}"/>
                </a:ext>
              </a:extLst>
            </p:cNvPr>
            <p:cNvSpPr>
              <a:spLocks noChangeArrowheads="1"/>
            </p:cNvSpPr>
            <p:nvPr/>
          </p:nvSpPr>
          <p:spPr bwMode="auto">
            <a:xfrm>
              <a:off x="4710113" y="3197225"/>
              <a:ext cx="71437"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8" name="Oval 85">
              <a:extLst>
                <a:ext uri="{FF2B5EF4-FFF2-40B4-BE49-F238E27FC236}">
                  <a16:creationId xmlns:a16="http://schemas.microsoft.com/office/drawing/2014/main" id="{3AB136F5-E4FC-3A46-BF04-CB642D0CE6ED}"/>
                </a:ext>
              </a:extLst>
            </p:cNvPr>
            <p:cNvSpPr>
              <a:spLocks noChangeArrowheads="1"/>
            </p:cNvSpPr>
            <p:nvPr/>
          </p:nvSpPr>
          <p:spPr bwMode="auto">
            <a:xfrm>
              <a:off x="4470400" y="2462213"/>
              <a:ext cx="73025"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9" name="Oval 86">
              <a:extLst>
                <a:ext uri="{FF2B5EF4-FFF2-40B4-BE49-F238E27FC236}">
                  <a16:creationId xmlns:a16="http://schemas.microsoft.com/office/drawing/2014/main" id="{715A1C12-BB26-1F42-B2C9-D0215A29C413}"/>
                </a:ext>
              </a:extLst>
            </p:cNvPr>
            <p:cNvSpPr>
              <a:spLocks noChangeArrowheads="1"/>
            </p:cNvSpPr>
            <p:nvPr/>
          </p:nvSpPr>
          <p:spPr bwMode="auto">
            <a:xfrm>
              <a:off x="4106863" y="2544763"/>
              <a:ext cx="31750"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0" name="Oval 87">
              <a:extLst>
                <a:ext uri="{FF2B5EF4-FFF2-40B4-BE49-F238E27FC236}">
                  <a16:creationId xmlns:a16="http://schemas.microsoft.com/office/drawing/2014/main" id="{77D069CC-79D9-F04A-942A-B5E0813F9E35}"/>
                </a:ext>
              </a:extLst>
            </p:cNvPr>
            <p:cNvSpPr>
              <a:spLocks noChangeArrowheads="1"/>
            </p:cNvSpPr>
            <p:nvPr/>
          </p:nvSpPr>
          <p:spPr bwMode="auto">
            <a:xfrm>
              <a:off x="3929063" y="2343150"/>
              <a:ext cx="46037" cy="44450"/>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1" name="Oval 88">
              <a:extLst>
                <a:ext uri="{FF2B5EF4-FFF2-40B4-BE49-F238E27FC236}">
                  <a16:creationId xmlns:a16="http://schemas.microsoft.com/office/drawing/2014/main" id="{9D7755A8-0FCE-CF46-96C6-0B6C3E7CE2C0}"/>
                </a:ext>
              </a:extLst>
            </p:cNvPr>
            <p:cNvSpPr>
              <a:spLocks noChangeArrowheads="1"/>
            </p:cNvSpPr>
            <p:nvPr/>
          </p:nvSpPr>
          <p:spPr bwMode="auto">
            <a:xfrm>
              <a:off x="4187825" y="4157663"/>
              <a:ext cx="46037" cy="44450"/>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2" name="Oval 89">
              <a:extLst>
                <a:ext uri="{FF2B5EF4-FFF2-40B4-BE49-F238E27FC236}">
                  <a16:creationId xmlns:a16="http://schemas.microsoft.com/office/drawing/2014/main" id="{ED477DDC-63F0-7243-BB4C-3CC95EB16FE1}"/>
                </a:ext>
              </a:extLst>
            </p:cNvPr>
            <p:cNvSpPr>
              <a:spLocks noChangeArrowheads="1"/>
            </p:cNvSpPr>
            <p:nvPr/>
          </p:nvSpPr>
          <p:spPr bwMode="auto">
            <a:xfrm>
              <a:off x="4205288" y="3295650"/>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3" name="Oval 90">
              <a:extLst>
                <a:ext uri="{FF2B5EF4-FFF2-40B4-BE49-F238E27FC236}">
                  <a16:creationId xmlns:a16="http://schemas.microsoft.com/office/drawing/2014/main" id="{FD1509F2-DB97-5E49-8EB7-2103974726D5}"/>
                </a:ext>
              </a:extLst>
            </p:cNvPr>
            <p:cNvSpPr>
              <a:spLocks noChangeArrowheads="1"/>
            </p:cNvSpPr>
            <p:nvPr/>
          </p:nvSpPr>
          <p:spPr bwMode="auto">
            <a:xfrm>
              <a:off x="4987925" y="3573463"/>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4" name="Oval 91">
              <a:extLst>
                <a:ext uri="{FF2B5EF4-FFF2-40B4-BE49-F238E27FC236}">
                  <a16:creationId xmlns:a16="http://schemas.microsoft.com/office/drawing/2014/main" id="{78B615EA-3A0B-0748-ABF9-5DB196D63A0D}"/>
                </a:ext>
              </a:extLst>
            </p:cNvPr>
            <p:cNvSpPr>
              <a:spLocks noChangeArrowheads="1"/>
            </p:cNvSpPr>
            <p:nvPr/>
          </p:nvSpPr>
          <p:spPr bwMode="auto">
            <a:xfrm>
              <a:off x="4524375" y="3348038"/>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5" name="Oval 92">
              <a:extLst>
                <a:ext uri="{FF2B5EF4-FFF2-40B4-BE49-F238E27FC236}">
                  <a16:creationId xmlns:a16="http://schemas.microsoft.com/office/drawing/2014/main" id="{15B0FE7F-8840-4841-B7EC-3E7618BEDD56}"/>
                </a:ext>
              </a:extLst>
            </p:cNvPr>
            <p:cNvSpPr>
              <a:spLocks noChangeArrowheads="1"/>
            </p:cNvSpPr>
            <p:nvPr/>
          </p:nvSpPr>
          <p:spPr bwMode="auto">
            <a:xfrm>
              <a:off x="4475163" y="4268788"/>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6" name="Oval 93">
              <a:extLst>
                <a:ext uri="{FF2B5EF4-FFF2-40B4-BE49-F238E27FC236}">
                  <a16:creationId xmlns:a16="http://schemas.microsoft.com/office/drawing/2014/main" id="{927F7FEF-045C-1C47-A44B-A0878D9E6E42}"/>
                </a:ext>
              </a:extLst>
            </p:cNvPr>
            <p:cNvSpPr>
              <a:spLocks noChangeArrowheads="1"/>
            </p:cNvSpPr>
            <p:nvPr/>
          </p:nvSpPr>
          <p:spPr bwMode="auto">
            <a:xfrm>
              <a:off x="3411538" y="3219450"/>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7" name="Oval 94">
              <a:extLst>
                <a:ext uri="{FF2B5EF4-FFF2-40B4-BE49-F238E27FC236}">
                  <a16:creationId xmlns:a16="http://schemas.microsoft.com/office/drawing/2014/main" id="{B0480917-81BA-CD49-8911-2CD1A34FE245}"/>
                </a:ext>
              </a:extLst>
            </p:cNvPr>
            <p:cNvSpPr>
              <a:spLocks noChangeArrowheads="1"/>
            </p:cNvSpPr>
            <p:nvPr/>
          </p:nvSpPr>
          <p:spPr bwMode="auto">
            <a:xfrm>
              <a:off x="3689350" y="2636838"/>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8" name="Oval 95">
              <a:extLst>
                <a:ext uri="{FF2B5EF4-FFF2-40B4-BE49-F238E27FC236}">
                  <a16:creationId xmlns:a16="http://schemas.microsoft.com/office/drawing/2014/main" id="{79F58571-579B-AB49-B394-BE247CD4A531}"/>
                </a:ext>
              </a:extLst>
            </p:cNvPr>
            <p:cNvSpPr>
              <a:spLocks noChangeArrowheads="1"/>
            </p:cNvSpPr>
            <p:nvPr/>
          </p:nvSpPr>
          <p:spPr bwMode="auto">
            <a:xfrm>
              <a:off x="3668713" y="2439988"/>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9" name="Oval 96">
              <a:extLst>
                <a:ext uri="{FF2B5EF4-FFF2-40B4-BE49-F238E27FC236}">
                  <a16:creationId xmlns:a16="http://schemas.microsoft.com/office/drawing/2014/main" id="{EBE06757-3FAB-704C-868D-CC92C2A1D51D}"/>
                </a:ext>
              </a:extLst>
            </p:cNvPr>
            <p:cNvSpPr>
              <a:spLocks noChangeArrowheads="1"/>
            </p:cNvSpPr>
            <p:nvPr/>
          </p:nvSpPr>
          <p:spPr bwMode="auto">
            <a:xfrm>
              <a:off x="3430588" y="4156075"/>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0" name="Oval 97">
              <a:extLst>
                <a:ext uri="{FF2B5EF4-FFF2-40B4-BE49-F238E27FC236}">
                  <a16:creationId xmlns:a16="http://schemas.microsoft.com/office/drawing/2014/main" id="{F82889A0-EF44-CA47-8CA8-5DEA910D8BBC}"/>
                </a:ext>
              </a:extLst>
            </p:cNvPr>
            <p:cNvSpPr>
              <a:spLocks noChangeArrowheads="1"/>
            </p:cNvSpPr>
            <p:nvPr/>
          </p:nvSpPr>
          <p:spPr bwMode="auto">
            <a:xfrm>
              <a:off x="4098925" y="4337050"/>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1" name="Oval 98">
              <a:extLst>
                <a:ext uri="{FF2B5EF4-FFF2-40B4-BE49-F238E27FC236}">
                  <a16:creationId xmlns:a16="http://schemas.microsoft.com/office/drawing/2014/main" id="{FF080FD2-3BA1-3744-91E6-8253FDB2C9CC}"/>
                </a:ext>
              </a:extLst>
            </p:cNvPr>
            <p:cNvSpPr>
              <a:spLocks noChangeArrowheads="1"/>
            </p:cNvSpPr>
            <p:nvPr/>
          </p:nvSpPr>
          <p:spPr bwMode="auto">
            <a:xfrm>
              <a:off x="3611563" y="2892425"/>
              <a:ext cx="52387"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2" name="Oval 99">
              <a:extLst>
                <a:ext uri="{FF2B5EF4-FFF2-40B4-BE49-F238E27FC236}">
                  <a16:creationId xmlns:a16="http://schemas.microsoft.com/office/drawing/2014/main" id="{B3175446-9DCD-B944-895B-5F74B00630FB}"/>
                </a:ext>
              </a:extLst>
            </p:cNvPr>
            <p:cNvSpPr>
              <a:spLocks noChangeArrowheads="1"/>
            </p:cNvSpPr>
            <p:nvPr/>
          </p:nvSpPr>
          <p:spPr bwMode="auto">
            <a:xfrm>
              <a:off x="3171825" y="3398838"/>
              <a:ext cx="52387"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3" name="Oval 100">
              <a:extLst>
                <a:ext uri="{FF2B5EF4-FFF2-40B4-BE49-F238E27FC236}">
                  <a16:creationId xmlns:a16="http://schemas.microsoft.com/office/drawing/2014/main" id="{06D87F10-96B1-5F4C-B5EE-B4496F340A41}"/>
                </a:ext>
              </a:extLst>
            </p:cNvPr>
            <p:cNvSpPr>
              <a:spLocks noChangeArrowheads="1"/>
            </p:cNvSpPr>
            <p:nvPr/>
          </p:nvSpPr>
          <p:spPr bwMode="auto">
            <a:xfrm>
              <a:off x="4421188" y="3598863"/>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4" name="Oval 101">
              <a:extLst>
                <a:ext uri="{FF2B5EF4-FFF2-40B4-BE49-F238E27FC236}">
                  <a16:creationId xmlns:a16="http://schemas.microsoft.com/office/drawing/2014/main" id="{1ED5F225-6CAD-304C-B07C-7A59122F945F}"/>
                </a:ext>
              </a:extLst>
            </p:cNvPr>
            <p:cNvSpPr>
              <a:spLocks noChangeArrowheads="1"/>
            </p:cNvSpPr>
            <p:nvPr/>
          </p:nvSpPr>
          <p:spPr bwMode="auto">
            <a:xfrm>
              <a:off x="4667250" y="3700463"/>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5" name="Oval 102">
              <a:extLst>
                <a:ext uri="{FF2B5EF4-FFF2-40B4-BE49-F238E27FC236}">
                  <a16:creationId xmlns:a16="http://schemas.microsoft.com/office/drawing/2014/main" id="{0E30C882-2296-2C4A-B432-CDF21AA0335E}"/>
                </a:ext>
              </a:extLst>
            </p:cNvPr>
            <p:cNvSpPr>
              <a:spLocks noChangeArrowheads="1"/>
            </p:cNvSpPr>
            <p:nvPr/>
          </p:nvSpPr>
          <p:spPr bwMode="auto">
            <a:xfrm>
              <a:off x="4040188" y="3597275"/>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6" name="Oval 103">
              <a:extLst>
                <a:ext uri="{FF2B5EF4-FFF2-40B4-BE49-F238E27FC236}">
                  <a16:creationId xmlns:a16="http://schemas.microsoft.com/office/drawing/2014/main" id="{7A6024C1-660C-A84E-B727-BACF4F4FD1AD}"/>
                </a:ext>
              </a:extLst>
            </p:cNvPr>
            <p:cNvSpPr>
              <a:spLocks noChangeArrowheads="1"/>
            </p:cNvSpPr>
            <p:nvPr/>
          </p:nvSpPr>
          <p:spPr bwMode="auto">
            <a:xfrm>
              <a:off x="3648075" y="4286250"/>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7" name="Oval 104">
              <a:extLst>
                <a:ext uri="{FF2B5EF4-FFF2-40B4-BE49-F238E27FC236}">
                  <a16:creationId xmlns:a16="http://schemas.microsoft.com/office/drawing/2014/main" id="{68834AD8-FBED-FA45-AC63-02D20C211205}"/>
                </a:ext>
              </a:extLst>
            </p:cNvPr>
            <p:cNvSpPr>
              <a:spLocks noChangeArrowheads="1"/>
            </p:cNvSpPr>
            <p:nvPr/>
          </p:nvSpPr>
          <p:spPr bwMode="auto">
            <a:xfrm>
              <a:off x="4879975" y="2963863"/>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8" name="Oval 105">
              <a:extLst>
                <a:ext uri="{FF2B5EF4-FFF2-40B4-BE49-F238E27FC236}">
                  <a16:creationId xmlns:a16="http://schemas.microsoft.com/office/drawing/2014/main" id="{B121E05C-F945-8D4A-B1BD-0742F6D2B9DF}"/>
                </a:ext>
              </a:extLst>
            </p:cNvPr>
            <p:cNvSpPr>
              <a:spLocks noChangeArrowheads="1"/>
            </p:cNvSpPr>
            <p:nvPr/>
          </p:nvSpPr>
          <p:spPr bwMode="auto">
            <a:xfrm>
              <a:off x="4975225" y="3111500"/>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9" name="Oval 106">
              <a:extLst>
                <a:ext uri="{FF2B5EF4-FFF2-40B4-BE49-F238E27FC236}">
                  <a16:creationId xmlns:a16="http://schemas.microsoft.com/office/drawing/2014/main" id="{5757761D-420F-934F-8B31-259523D37DE2}"/>
                </a:ext>
              </a:extLst>
            </p:cNvPr>
            <p:cNvSpPr>
              <a:spLocks noChangeArrowheads="1"/>
            </p:cNvSpPr>
            <p:nvPr/>
          </p:nvSpPr>
          <p:spPr bwMode="auto">
            <a:xfrm>
              <a:off x="3486150" y="3598863"/>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0" name="Oval 107">
              <a:extLst>
                <a:ext uri="{FF2B5EF4-FFF2-40B4-BE49-F238E27FC236}">
                  <a16:creationId xmlns:a16="http://schemas.microsoft.com/office/drawing/2014/main" id="{BD314E80-DD52-C842-8268-6C95FB503840}"/>
                </a:ext>
              </a:extLst>
            </p:cNvPr>
            <p:cNvSpPr>
              <a:spLocks noChangeArrowheads="1"/>
            </p:cNvSpPr>
            <p:nvPr/>
          </p:nvSpPr>
          <p:spPr bwMode="auto">
            <a:xfrm>
              <a:off x="3228975" y="3943350"/>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1" name="Oval 108">
              <a:extLst>
                <a:ext uri="{FF2B5EF4-FFF2-40B4-BE49-F238E27FC236}">
                  <a16:creationId xmlns:a16="http://schemas.microsoft.com/office/drawing/2014/main" id="{8EBF5BB1-A9EF-784B-B942-96127E7DF44D}"/>
                </a:ext>
              </a:extLst>
            </p:cNvPr>
            <p:cNvSpPr>
              <a:spLocks noChangeArrowheads="1"/>
            </p:cNvSpPr>
            <p:nvPr/>
          </p:nvSpPr>
          <p:spPr bwMode="auto">
            <a:xfrm>
              <a:off x="3778250" y="3308350"/>
              <a:ext cx="52387"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2" name="Oval 109">
              <a:extLst>
                <a:ext uri="{FF2B5EF4-FFF2-40B4-BE49-F238E27FC236}">
                  <a16:creationId xmlns:a16="http://schemas.microsoft.com/office/drawing/2014/main" id="{97497A4D-D585-B04B-892E-0D22DE5721E6}"/>
                </a:ext>
              </a:extLst>
            </p:cNvPr>
            <p:cNvSpPr>
              <a:spLocks noChangeArrowheads="1"/>
            </p:cNvSpPr>
            <p:nvPr/>
          </p:nvSpPr>
          <p:spPr bwMode="auto">
            <a:xfrm>
              <a:off x="3257550" y="2692400"/>
              <a:ext cx="52387"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3" name="Oval 110">
              <a:extLst>
                <a:ext uri="{FF2B5EF4-FFF2-40B4-BE49-F238E27FC236}">
                  <a16:creationId xmlns:a16="http://schemas.microsoft.com/office/drawing/2014/main" id="{54C3FDAA-E7E8-8F45-8FF6-B9A158C08F78}"/>
                </a:ext>
              </a:extLst>
            </p:cNvPr>
            <p:cNvSpPr>
              <a:spLocks noChangeArrowheads="1"/>
            </p:cNvSpPr>
            <p:nvPr/>
          </p:nvSpPr>
          <p:spPr bwMode="auto">
            <a:xfrm>
              <a:off x="3913188" y="4011613"/>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5" name="Freeform 14">
              <a:extLst>
                <a:ext uri="{FF2B5EF4-FFF2-40B4-BE49-F238E27FC236}">
                  <a16:creationId xmlns:a16="http://schemas.microsoft.com/office/drawing/2014/main" id="{97180356-F571-6E40-BAEC-B0479C8F40E4}"/>
                </a:ext>
              </a:extLst>
            </p:cNvPr>
            <p:cNvSpPr>
              <a:spLocks/>
            </p:cNvSpPr>
            <p:nvPr/>
          </p:nvSpPr>
          <p:spPr bwMode="auto">
            <a:xfrm>
              <a:off x="4124325" y="2498725"/>
              <a:ext cx="382587" cy="363538"/>
            </a:xfrm>
            <a:custGeom>
              <a:avLst/>
              <a:gdLst>
                <a:gd name="T0" fmla="*/ 0 w 241"/>
                <a:gd name="T1" fmla="*/ 37 h 229"/>
                <a:gd name="T2" fmla="*/ 241 w 241"/>
                <a:gd name="T3" fmla="*/ 0 h 229"/>
                <a:gd name="T4" fmla="*/ 216 w 241"/>
                <a:gd name="T5" fmla="*/ 229 h 229"/>
                <a:gd name="T6" fmla="*/ 0 w 241"/>
                <a:gd name="T7" fmla="*/ 37 h 229"/>
              </a:gdLst>
              <a:ahLst/>
              <a:cxnLst>
                <a:cxn ang="0">
                  <a:pos x="T0" y="T1"/>
                </a:cxn>
                <a:cxn ang="0">
                  <a:pos x="T2" y="T3"/>
                </a:cxn>
                <a:cxn ang="0">
                  <a:pos x="T4" y="T5"/>
                </a:cxn>
                <a:cxn ang="0">
                  <a:pos x="T6" y="T7"/>
                </a:cxn>
              </a:cxnLst>
              <a:rect l="0" t="0" r="r" b="b"/>
              <a:pathLst>
                <a:path w="241" h="229">
                  <a:moveTo>
                    <a:pt x="0" y="37"/>
                  </a:moveTo>
                  <a:lnTo>
                    <a:pt x="241" y="0"/>
                  </a:lnTo>
                  <a:lnTo>
                    <a:pt x="216" y="229"/>
                  </a:lnTo>
                  <a:lnTo>
                    <a:pt x="0" y="37"/>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grpSp>
      <p:pic>
        <p:nvPicPr>
          <p:cNvPr id="4" name="Image 3">
            <a:extLst>
              <a:ext uri="{FF2B5EF4-FFF2-40B4-BE49-F238E27FC236}">
                <a16:creationId xmlns:a16="http://schemas.microsoft.com/office/drawing/2014/main" id="{3D913137-BE3E-9143-85F2-613F6A2D65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24" t="45277" r="11624" b="24947"/>
          <a:stretch/>
        </p:blipFill>
        <p:spPr>
          <a:xfrm>
            <a:off x="1910853" y="-20784"/>
            <a:ext cx="10287000" cy="2042034"/>
          </a:xfrm>
          <a:prstGeom prst="rect">
            <a:avLst/>
          </a:prstGeom>
        </p:spPr>
      </p:pic>
      <p:sp>
        <p:nvSpPr>
          <p:cNvPr id="30" name="Rectangle 29">
            <a:extLst>
              <a:ext uri="{FF2B5EF4-FFF2-40B4-BE49-F238E27FC236}">
                <a16:creationId xmlns:a16="http://schemas.microsoft.com/office/drawing/2014/main" id="{8896703B-38E3-3541-80AA-E764D9609461}"/>
              </a:ext>
            </a:extLst>
          </p:cNvPr>
          <p:cNvSpPr/>
          <p:nvPr/>
        </p:nvSpPr>
        <p:spPr>
          <a:xfrm>
            <a:off x="-47979" y="-20784"/>
            <a:ext cx="4536851" cy="6864000"/>
          </a:xfrm>
          <a:prstGeom prst="rect">
            <a:avLst/>
          </a:prstGeom>
          <a:solidFill>
            <a:srgbClr val="006D90"/>
          </a:solidFill>
          <a:ln>
            <a:noFill/>
          </a:ln>
          <a:effectLst/>
        </p:spPr>
        <p:style>
          <a:lnRef idx="1">
            <a:schemeClr val="accent1"/>
          </a:lnRef>
          <a:fillRef idx="3">
            <a:schemeClr val="accent1"/>
          </a:fillRef>
          <a:effectRef idx="2">
            <a:schemeClr val="accent1"/>
          </a:effectRef>
          <a:fontRef idx="minor">
            <a:schemeClr val="lt1"/>
          </a:fontRef>
        </p:style>
        <p:txBody>
          <a:bodyPr lIns="95385" tIns="47693" rIns="95385" bIns="47693" rtlCol="0" anchor="ctr"/>
          <a:lstStyle/>
          <a:p>
            <a:pPr algn="ctr"/>
            <a:endParaRPr lang="fr-FR" sz="2400" dirty="0">
              <a:latin typeface="Proxima Nova Rg" panose="02000506030000020004" pitchFamily="2" charset="0"/>
            </a:endParaRPr>
          </a:p>
        </p:txBody>
      </p:sp>
      <p:sp>
        <p:nvSpPr>
          <p:cNvPr id="20" name="Titre 1">
            <a:extLst>
              <a:ext uri="{FF2B5EF4-FFF2-40B4-BE49-F238E27FC236}">
                <a16:creationId xmlns:a16="http://schemas.microsoft.com/office/drawing/2014/main" id="{7C618113-1C61-E641-8953-AC40A7868A1A}"/>
              </a:ext>
            </a:extLst>
          </p:cNvPr>
          <p:cNvSpPr txBox="1">
            <a:spLocks/>
          </p:cNvSpPr>
          <p:nvPr/>
        </p:nvSpPr>
        <p:spPr>
          <a:xfrm>
            <a:off x="372206" y="793253"/>
            <a:ext cx="3765217" cy="275371"/>
          </a:xfrm>
          <a:prstGeom prst="rect">
            <a:avLst/>
          </a:prstGeom>
        </p:spPr>
        <p:txBody>
          <a:bodyPr vert="horz" lIns="94445" tIns="47223" rIns="94445" bIns="47223" rtlCol="0" anchor="ctr">
            <a:noAutofit/>
          </a:bodyPr>
          <a:lstStyle>
            <a:lvl1pPr algn="l" defTabSz="1042744" rtl="0" eaLnBrk="1" latinLnBrk="0" hangingPunct="1">
              <a:lnSpc>
                <a:spcPct val="90000"/>
              </a:lnSpc>
              <a:spcBef>
                <a:spcPct val="0"/>
              </a:spcBef>
              <a:buNone/>
              <a:defRPr sz="2700" b="1" i="0" kern="1200">
                <a:solidFill>
                  <a:schemeClr val="bg1"/>
                </a:solidFill>
                <a:latin typeface="Myriad Pro"/>
                <a:ea typeface="+mj-ea"/>
                <a:cs typeface="Myriad Pro"/>
              </a:defRPr>
            </a:lvl1pPr>
          </a:lstStyle>
          <a:p>
            <a:r>
              <a:rPr lang="en-GB" sz="1600" dirty="0">
                <a:solidFill>
                  <a:srgbClr val="FFFFFF"/>
                </a:solidFill>
                <a:latin typeface="Proxima Nova Rg" panose="02000506030000020004" pitchFamily="2" charset="0"/>
                <a:cs typeface="Calibri"/>
              </a:rPr>
              <a:t>DESIGNED FOR</a:t>
            </a:r>
          </a:p>
        </p:txBody>
      </p:sp>
      <p:pic>
        <p:nvPicPr>
          <p:cNvPr id="24" name="Image 23" descr="Nouveau Logo AGN-CMJN.png">
            <a:extLst>
              <a:ext uri="{FF2B5EF4-FFF2-40B4-BE49-F238E27FC236}">
                <a16:creationId xmlns:a16="http://schemas.microsoft.com/office/drawing/2014/main" id="{2E67BF02-E45D-B543-9A65-426B161495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223" y="644392"/>
            <a:ext cx="2857848" cy="848463"/>
          </a:xfrm>
          <a:prstGeom prst="rect">
            <a:avLst/>
          </a:prstGeom>
        </p:spPr>
      </p:pic>
      <p:sp>
        <p:nvSpPr>
          <p:cNvPr id="28" name="ZoneTexte 27">
            <a:extLst>
              <a:ext uri="{FF2B5EF4-FFF2-40B4-BE49-F238E27FC236}">
                <a16:creationId xmlns:a16="http://schemas.microsoft.com/office/drawing/2014/main" id="{5B85FB1E-1B5F-9F4C-94DF-8A94D402CEF9}"/>
              </a:ext>
            </a:extLst>
          </p:cNvPr>
          <p:cNvSpPr txBox="1"/>
          <p:nvPr/>
        </p:nvSpPr>
        <p:spPr>
          <a:xfrm>
            <a:off x="0" y="3166164"/>
            <a:ext cx="5235557" cy="879068"/>
          </a:xfrm>
          <a:prstGeom prst="rect">
            <a:avLst/>
          </a:prstGeom>
          <a:noFill/>
        </p:spPr>
        <p:txBody>
          <a:bodyPr wrap="square" lIns="139041" tIns="69523" rIns="139041" bIns="69523" rtlCol="0">
            <a:spAutoFit/>
          </a:bodyPr>
          <a:lstStyle/>
          <a:p>
            <a:pPr>
              <a:lnSpc>
                <a:spcPct val="80000"/>
              </a:lnSpc>
            </a:pPr>
            <a:r>
              <a:rPr lang="en-GB" sz="6000" b="1" dirty="0">
                <a:solidFill>
                  <a:srgbClr val="FFFFFF"/>
                </a:solidFill>
                <a:latin typeface="Proxima Nova Alt Bd"/>
                <a:cs typeface="Proxima Nova Alt Bd"/>
              </a:rPr>
              <a:t>GLUCONE</a:t>
            </a:r>
            <a:r>
              <a:rPr lang="pl-PL" sz="6000" b="1" dirty="0">
                <a:solidFill>
                  <a:srgbClr val="FFFFFF"/>
                </a:solidFill>
                <a:latin typeface="Proxima Nova Alt Bd"/>
                <a:cs typeface="Proxima Nova Alt Bd"/>
              </a:rPr>
              <a:t>N</a:t>
            </a:r>
            <a:endParaRPr lang="en-GB" sz="6000" b="1" dirty="0">
              <a:solidFill>
                <a:srgbClr val="FFFFFF"/>
              </a:solidFill>
              <a:latin typeface="Proxima Nova Alt Bd"/>
              <a:cs typeface="Proxima Nova Alt Bd"/>
            </a:endParaRPr>
          </a:p>
        </p:txBody>
      </p:sp>
      <p:sp>
        <p:nvSpPr>
          <p:cNvPr id="42" name="Rectangle 41">
            <a:extLst>
              <a:ext uri="{FF2B5EF4-FFF2-40B4-BE49-F238E27FC236}">
                <a16:creationId xmlns:a16="http://schemas.microsoft.com/office/drawing/2014/main" id="{443886A8-12E8-2A4A-83DB-B03D22D3A16E}"/>
              </a:ext>
            </a:extLst>
          </p:cNvPr>
          <p:cNvSpPr/>
          <p:nvPr/>
        </p:nvSpPr>
        <p:spPr>
          <a:xfrm rot="10800000" flipH="1">
            <a:off x="4496856" y="-4"/>
            <a:ext cx="24000" cy="68640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95323" tIns="47660" rIns="95323" bIns="47660" rtlCol="0" anchor="ctr"/>
          <a:lstStyle/>
          <a:p>
            <a:pPr algn="ctr"/>
            <a:endParaRPr lang="fr-FR" sz="2400" dirty="0">
              <a:solidFill>
                <a:schemeClr val="tx1">
                  <a:lumMod val="75000"/>
                  <a:lumOff val="25000"/>
                </a:schemeClr>
              </a:solidFill>
              <a:latin typeface="Proxima Nova Rg" panose="02000506030000020004" pitchFamily="2" charset="0"/>
              <a:cs typeface="Calibri"/>
            </a:endParaRPr>
          </a:p>
        </p:txBody>
      </p:sp>
      <p:sp>
        <p:nvSpPr>
          <p:cNvPr id="46" name="Rectangle 45">
            <a:extLst>
              <a:ext uri="{FF2B5EF4-FFF2-40B4-BE49-F238E27FC236}">
                <a16:creationId xmlns:a16="http://schemas.microsoft.com/office/drawing/2014/main" id="{8CBEE1B4-37FA-AF48-A69E-18E8DAE9271F}"/>
              </a:ext>
            </a:extLst>
          </p:cNvPr>
          <p:cNvSpPr/>
          <p:nvPr/>
        </p:nvSpPr>
        <p:spPr>
          <a:xfrm>
            <a:off x="130477" y="2386474"/>
            <a:ext cx="3834668" cy="2092881"/>
          </a:xfrm>
          <a:prstGeom prst="rect">
            <a:avLst/>
          </a:prstGeom>
        </p:spPr>
        <p:txBody>
          <a:bodyPr wrap="square">
            <a:spAutoFit/>
          </a:bodyPr>
          <a:lstStyle/>
          <a:p>
            <a:r>
              <a:rPr lang="pl-PL" sz="2000" dirty="0">
                <a:latin typeface="Proxima Nova Alt Bd"/>
                <a:cs typeface="Proxima Nova Alt Bd"/>
              </a:rPr>
              <a:t>Połączenie miedzi i siarki ze złożoną matrycą organiczną</a:t>
            </a:r>
            <a:endParaRPr lang="fr-FR" sz="2000" dirty="0">
              <a:latin typeface="Proxima Nova Alt Bd"/>
              <a:cs typeface="Proxima Nova Alt Bd"/>
            </a:endParaRPr>
          </a:p>
          <a:p>
            <a:endParaRPr lang="en-GB" sz="1800" dirty="0">
              <a:solidFill>
                <a:schemeClr val="bg1"/>
              </a:solidFill>
              <a:latin typeface="Proxima Nova Rg" panose="02000506030000020004" pitchFamily="2" charset="0"/>
              <a:cs typeface="Calibri"/>
            </a:endParaRPr>
          </a:p>
          <a:p>
            <a:endParaRPr lang="fr-FR" sz="1800" dirty="0">
              <a:solidFill>
                <a:schemeClr val="bg1"/>
              </a:solidFill>
              <a:latin typeface="Proxima Nova Rg" panose="02000506030000020004" pitchFamily="2" charset="0"/>
              <a:cs typeface="Calibri"/>
            </a:endParaRPr>
          </a:p>
          <a:p>
            <a:endParaRPr lang="fr-FR" sz="1800" dirty="0">
              <a:solidFill>
                <a:schemeClr val="bg1"/>
              </a:solidFill>
              <a:latin typeface="Proxima Nova Rg" panose="02000506030000020004" pitchFamily="2" charset="0"/>
              <a:cs typeface="Calibri"/>
            </a:endParaRPr>
          </a:p>
          <a:p>
            <a:endParaRPr lang="fr-FR" sz="1800" dirty="0">
              <a:solidFill>
                <a:schemeClr val="bg1"/>
              </a:solidFill>
              <a:latin typeface="Proxima Nova Rg" panose="02000506030000020004" pitchFamily="2" charset="0"/>
              <a:cs typeface="Calibri"/>
            </a:endParaRPr>
          </a:p>
          <a:p>
            <a:r>
              <a:rPr lang="pl-PL" dirty="0">
                <a:latin typeface="Proxima Nova Rg" panose="02000506030000020004" pitchFamily="2" charset="0"/>
                <a:cs typeface="Calibri"/>
              </a:rPr>
              <a:t>Na bazie kwasu </a:t>
            </a:r>
            <a:r>
              <a:rPr lang="pl-PL" dirty="0" err="1">
                <a:latin typeface="Proxima Nova Rg" panose="02000506030000020004" pitchFamily="2" charset="0"/>
                <a:cs typeface="Calibri"/>
              </a:rPr>
              <a:t>glukonowego</a:t>
            </a:r>
            <a:endParaRPr lang="en-GB" dirty="0">
              <a:latin typeface="Proxima Nova Rg" panose="02000506030000020004" pitchFamily="2" charset="0"/>
              <a:cs typeface="Calibri"/>
            </a:endParaRPr>
          </a:p>
        </p:txBody>
      </p:sp>
      <p:sp>
        <p:nvSpPr>
          <p:cNvPr id="62" name="Rectangle 61">
            <a:extLst>
              <a:ext uri="{FF2B5EF4-FFF2-40B4-BE49-F238E27FC236}">
                <a16:creationId xmlns:a16="http://schemas.microsoft.com/office/drawing/2014/main" id="{C5E552F4-6394-CC4E-9AB7-1BEB43D4B602}"/>
              </a:ext>
            </a:extLst>
          </p:cNvPr>
          <p:cNvSpPr/>
          <p:nvPr/>
        </p:nvSpPr>
        <p:spPr>
          <a:xfrm>
            <a:off x="4889337" y="1774436"/>
            <a:ext cx="4609839" cy="6382838"/>
          </a:xfrm>
          <a:prstGeom prst="rect">
            <a:avLst/>
          </a:prstGeom>
        </p:spPr>
        <p:txBody>
          <a:bodyPr wrap="square">
            <a:spAutoFit/>
          </a:bodyPr>
          <a:lstStyle/>
          <a:p>
            <a:pPr>
              <a:lnSpc>
                <a:spcPts val="1413"/>
              </a:lnSpc>
            </a:pPr>
            <a:endParaRPr lang="pl-PL" sz="1600" dirty="0">
              <a:solidFill>
                <a:srgbClr val="FF0000"/>
              </a:solidFill>
              <a:latin typeface="Outfit"/>
            </a:endParaRPr>
          </a:p>
          <a:p>
            <a:pPr marL="285750" indent="-285750">
              <a:lnSpc>
                <a:spcPts val="1413"/>
              </a:lnSpc>
              <a:buFont typeface="Arial" panose="020B0604020202020204" pitchFamily="34" charset="0"/>
              <a:buChar char="•"/>
            </a:pPr>
            <a:endParaRPr lang="pl-PL" sz="1600" b="0" i="0" dirty="0">
              <a:solidFill>
                <a:srgbClr val="FF0000"/>
              </a:solidFill>
              <a:effectLst/>
              <a:latin typeface="Outfit"/>
            </a:endParaRPr>
          </a:p>
          <a:p>
            <a:pPr marL="285750" indent="-285750">
              <a:lnSpc>
                <a:spcPts val="1413"/>
              </a:lnSpc>
              <a:buFont typeface="Arial" panose="020B0604020202020204" pitchFamily="34" charset="0"/>
              <a:buChar char="•"/>
            </a:pPr>
            <a:endParaRPr lang="pl-PL" sz="1100" dirty="0">
              <a:solidFill>
                <a:srgbClr val="FF0000"/>
              </a:solidFill>
              <a:latin typeface="Outfit"/>
            </a:endParaRPr>
          </a:p>
          <a:p>
            <a:pPr marL="285750" indent="-285750">
              <a:lnSpc>
                <a:spcPts val="1413"/>
              </a:lnSpc>
              <a:buFont typeface="Arial" panose="020B0604020202020204" pitchFamily="34" charset="0"/>
              <a:buChar char="•"/>
            </a:pPr>
            <a:r>
              <a:rPr lang="pl-PL" sz="1600" dirty="0">
                <a:solidFill>
                  <a:srgbClr val="006D90"/>
                </a:solidFill>
                <a:latin typeface="Proxima Nova Alt Bd"/>
              </a:rPr>
              <a:t>Zmniejszenie zużycia fungicydów   - </a:t>
            </a:r>
          </a:p>
          <a:p>
            <a:pPr>
              <a:lnSpc>
                <a:spcPts val="1413"/>
              </a:lnSpc>
            </a:pPr>
            <a:endParaRPr lang="pl-PL" sz="1600" dirty="0">
              <a:solidFill>
                <a:srgbClr val="006D90"/>
              </a:solidFill>
              <a:latin typeface="Proxima Nova Alt Bd"/>
            </a:endParaRPr>
          </a:p>
          <a:p>
            <a:pPr>
              <a:lnSpc>
                <a:spcPts val="1413"/>
              </a:lnSpc>
            </a:pPr>
            <a:r>
              <a:rPr lang="pl-PL" sz="1600" dirty="0">
                <a:solidFill>
                  <a:srgbClr val="006D90"/>
                </a:solidFill>
                <a:latin typeface="Proxima Nova Alt Bd"/>
              </a:rPr>
              <a:t>      </a:t>
            </a:r>
            <a:r>
              <a:rPr lang="pl-PL" sz="1600" u="sng" dirty="0">
                <a:solidFill>
                  <a:srgbClr val="006D90"/>
                </a:solidFill>
                <a:latin typeface="Proxima Nova Alt Bd"/>
              </a:rPr>
              <a:t>Ograniczenie uodpornień roślin na fungicydy   </a:t>
            </a:r>
          </a:p>
          <a:p>
            <a:pPr>
              <a:lnSpc>
                <a:spcPts val="1413"/>
              </a:lnSpc>
            </a:pPr>
            <a:endParaRPr lang="pl-PL" sz="1600" dirty="0">
              <a:solidFill>
                <a:srgbClr val="006D90"/>
              </a:solidFill>
              <a:latin typeface="Proxima Nova Alt Bd"/>
            </a:endParaRPr>
          </a:p>
          <a:p>
            <a:pPr marL="285750" indent="-285750">
              <a:lnSpc>
                <a:spcPts val="1413"/>
              </a:lnSpc>
              <a:buFont typeface="Arial" panose="020B0604020202020204" pitchFamily="34" charset="0"/>
              <a:buChar char="•"/>
            </a:pPr>
            <a:endParaRPr lang="pl-PL" sz="1600" dirty="0">
              <a:solidFill>
                <a:srgbClr val="006D90"/>
              </a:solidFill>
              <a:latin typeface="Proxima Nova Alt Bd"/>
            </a:endParaRPr>
          </a:p>
          <a:p>
            <a:pPr marL="285750" indent="-285750">
              <a:lnSpc>
                <a:spcPts val="1413"/>
              </a:lnSpc>
              <a:buFont typeface="Arial" panose="020B0604020202020204" pitchFamily="34" charset="0"/>
              <a:buChar char="•"/>
            </a:pPr>
            <a:r>
              <a:rPr lang="pl-PL" sz="1600" dirty="0">
                <a:solidFill>
                  <a:srgbClr val="006D90"/>
                </a:solidFill>
                <a:latin typeface="Proxima Nova Alt Bd"/>
              </a:rPr>
              <a:t>Dostarczenie roślinom łatwo przyswajalnej miedzi, siarki oraz cukrów.</a:t>
            </a:r>
          </a:p>
          <a:p>
            <a:pPr>
              <a:lnSpc>
                <a:spcPts val="1413"/>
              </a:lnSpc>
            </a:pPr>
            <a:endParaRPr lang="pl-PL" sz="1600" dirty="0">
              <a:solidFill>
                <a:srgbClr val="006D90"/>
              </a:solidFill>
              <a:latin typeface="Proxima Nova Alt Bd"/>
            </a:endParaRPr>
          </a:p>
          <a:p>
            <a:pPr marL="285750" indent="-285750">
              <a:lnSpc>
                <a:spcPts val="1413"/>
              </a:lnSpc>
              <a:buFont typeface="Arial" panose="020B0604020202020204" pitchFamily="34" charset="0"/>
              <a:buChar char="•"/>
            </a:pPr>
            <a:r>
              <a:rPr lang="pl-PL" sz="1600" b="0" i="0" dirty="0">
                <a:solidFill>
                  <a:srgbClr val="006D90"/>
                </a:solidFill>
                <a:effectLst/>
                <a:latin typeface="Proxima Nova Alt Bd"/>
              </a:rPr>
              <a:t>Wykazuje działanie </a:t>
            </a:r>
            <a:r>
              <a:rPr lang="pl-PL" sz="1600" b="0" i="0" dirty="0" err="1">
                <a:solidFill>
                  <a:srgbClr val="006D90"/>
                </a:solidFill>
                <a:effectLst/>
                <a:latin typeface="Proxima Nova Alt Bd"/>
              </a:rPr>
              <a:t>fungistatyczne</a:t>
            </a:r>
            <a:r>
              <a:rPr lang="pl-PL" sz="1600" b="0" i="0" dirty="0">
                <a:solidFill>
                  <a:srgbClr val="006D90"/>
                </a:solidFill>
                <a:effectLst/>
                <a:latin typeface="Proxima Nova Alt Bd"/>
              </a:rPr>
              <a:t> i odkażające</a:t>
            </a:r>
            <a:r>
              <a:rPr lang="pl-PL" sz="1600" dirty="0">
                <a:solidFill>
                  <a:srgbClr val="006D90"/>
                </a:solidFill>
                <a:latin typeface="Proxima Nova Alt Bd"/>
              </a:rPr>
              <a:t>.</a:t>
            </a:r>
            <a:endParaRPr lang="pl-PL" sz="1600" b="0" i="0" dirty="0">
              <a:solidFill>
                <a:srgbClr val="006D90"/>
              </a:solidFill>
              <a:effectLst/>
              <a:latin typeface="Proxima Nova Alt Bd"/>
            </a:endParaRPr>
          </a:p>
          <a:p>
            <a:pPr marL="285750" indent="-285750">
              <a:lnSpc>
                <a:spcPts val="1413"/>
              </a:lnSpc>
              <a:buFont typeface="Arial" panose="020B0604020202020204" pitchFamily="34" charset="0"/>
              <a:buChar char="•"/>
            </a:pPr>
            <a:endParaRPr lang="pl-PL" sz="1600" b="0" i="0" dirty="0">
              <a:solidFill>
                <a:srgbClr val="006D90"/>
              </a:solidFill>
              <a:effectLst/>
              <a:latin typeface="Proxima Nova Alt Bd"/>
            </a:endParaRPr>
          </a:p>
          <a:p>
            <a:pPr marL="285750" indent="-285750">
              <a:lnSpc>
                <a:spcPts val="1413"/>
              </a:lnSpc>
              <a:buFont typeface="Arial" panose="020B0604020202020204" pitchFamily="34" charset="0"/>
              <a:buChar char="•"/>
            </a:pPr>
            <a:r>
              <a:rPr lang="pl-PL" sz="1600" dirty="0">
                <a:solidFill>
                  <a:srgbClr val="006D90"/>
                </a:solidFill>
                <a:latin typeface="Proxima Nova Alt Bd"/>
              </a:rPr>
              <a:t>S</a:t>
            </a:r>
            <a:r>
              <a:rPr lang="pl-PL" sz="1600" b="0" i="0" dirty="0">
                <a:solidFill>
                  <a:srgbClr val="006D90"/>
                </a:solidFill>
                <a:effectLst/>
                <a:latin typeface="Proxima Nova Alt Bd"/>
              </a:rPr>
              <a:t>tymuluje mechanizmy obronne roślin oraz produkcję </a:t>
            </a:r>
            <a:r>
              <a:rPr lang="pl-PL" sz="1600" b="0" i="0" dirty="0" err="1">
                <a:solidFill>
                  <a:srgbClr val="006D90"/>
                </a:solidFill>
                <a:effectLst/>
                <a:latin typeface="Proxima Nova Alt Bd"/>
              </a:rPr>
              <a:t>fitoaleksyn</a:t>
            </a:r>
            <a:endParaRPr lang="pl-PL" sz="1600" b="0" i="0" dirty="0">
              <a:solidFill>
                <a:srgbClr val="006D90"/>
              </a:solidFill>
              <a:effectLst/>
              <a:latin typeface="Proxima Nova Alt Bd"/>
            </a:endParaRPr>
          </a:p>
          <a:p>
            <a:pPr marL="285750" indent="-285750">
              <a:lnSpc>
                <a:spcPts val="1413"/>
              </a:lnSpc>
              <a:buFont typeface="Arial" panose="020B0604020202020204" pitchFamily="34" charset="0"/>
              <a:buChar char="•"/>
            </a:pPr>
            <a:endParaRPr lang="pl-PL" sz="1600" b="0" i="0" dirty="0">
              <a:solidFill>
                <a:srgbClr val="006D90"/>
              </a:solidFill>
              <a:effectLst/>
              <a:latin typeface="Proxima Nova Alt Bd"/>
              <a:cs typeface="Calibri"/>
            </a:endParaRPr>
          </a:p>
          <a:p>
            <a:pPr marL="285750" indent="-285750">
              <a:lnSpc>
                <a:spcPts val="1413"/>
              </a:lnSpc>
              <a:buFont typeface="Arial" panose="020B0604020202020204" pitchFamily="34" charset="0"/>
              <a:buChar char="•"/>
            </a:pPr>
            <a:r>
              <a:rPr lang="pl-PL" sz="1600" dirty="0">
                <a:solidFill>
                  <a:srgbClr val="006D90"/>
                </a:solidFill>
                <a:latin typeface="Proxima Nova Alt Bd"/>
              </a:rPr>
              <a:t>Kwas </a:t>
            </a:r>
            <a:r>
              <a:rPr lang="pl-PL" sz="1600" dirty="0" err="1">
                <a:solidFill>
                  <a:srgbClr val="006D90"/>
                </a:solidFill>
                <a:latin typeface="Proxima Nova Alt Bd"/>
              </a:rPr>
              <a:t>glukonowy</a:t>
            </a:r>
            <a:r>
              <a:rPr lang="pl-PL" sz="1600" dirty="0">
                <a:solidFill>
                  <a:srgbClr val="006D90"/>
                </a:solidFill>
                <a:latin typeface="Proxima Nova Alt Bd"/>
              </a:rPr>
              <a:t> ułatwia pobieranie i uwalnianie składników odżywczych do rośliny</a:t>
            </a:r>
          </a:p>
          <a:p>
            <a:pPr>
              <a:lnSpc>
                <a:spcPts val="1413"/>
              </a:lnSpc>
            </a:pPr>
            <a:endParaRPr lang="pl-PL" sz="1600" dirty="0">
              <a:solidFill>
                <a:srgbClr val="006D90"/>
              </a:solidFill>
              <a:latin typeface="Proxima Nova Alt Bd"/>
              <a:cs typeface="Calibri"/>
            </a:endParaRPr>
          </a:p>
          <a:p>
            <a:pPr>
              <a:lnSpc>
                <a:spcPts val="1413"/>
              </a:lnSpc>
            </a:pPr>
            <a:endParaRPr lang="pl-PL" sz="1600" dirty="0">
              <a:solidFill>
                <a:srgbClr val="006D90"/>
              </a:solidFill>
              <a:latin typeface="Proxima Nova Alt Bd"/>
              <a:cs typeface="Calibri"/>
            </a:endParaRPr>
          </a:p>
          <a:p>
            <a:pPr marL="285750" indent="-285750">
              <a:lnSpc>
                <a:spcPts val="1413"/>
              </a:lnSpc>
              <a:buFont typeface="Arial" panose="020B0604020202020204" pitchFamily="34" charset="0"/>
              <a:buChar char="•"/>
            </a:pPr>
            <a:r>
              <a:rPr lang="pl-PL" sz="1600" dirty="0">
                <a:solidFill>
                  <a:srgbClr val="006D90"/>
                </a:solidFill>
                <a:latin typeface="Proxima Nova Alt Bd"/>
                <a:cs typeface="Calibri"/>
              </a:rPr>
              <a:t>Naturalny i całkowicie biodegradowalny produkt, nie ma szkodliwego wpływu na środowisko.</a:t>
            </a:r>
          </a:p>
          <a:p>
            <a:pPr marL="285750" indent="-285750">
              <a:lnSpc>
                <a:spcPts val="1413"/>
              </a:lnSpc>
              <a:buFont typeface="Arial" panose="020B0604020202020204" pitchFamily="34" charset="0"/>
              <a:buChar char="•"/>
            </a:pPr>
            <a:endParaRPr lang="pl-PL" sz="1600" dirty="0">
              <a:solidFill>
                <a:srgbClr val="006D90"/>
              </a:solidFill>
              <a:latin typeface="Proxima Nova Alt Bd"/>
              <a:cs typeface="Calibri"/>
            </a:endParaRPr>
          </a:p>
          <a:p>
            <a:pPr marL="285750" indent="-285750">
              <a:lnSpc>
                <a:spcPts val="1413"/>
              </a:lnSpc>
              <a:buFont typeface="Arial" panose="020B0604020202020204" pitchFamily="34" charset="0"/>
              <a:buChar char="•"/>
            </a:pPr>
            <a:r>
              <a:rPr lang="pl-PL" sz="1600" dirty="0">
                <a:solidFill>
                  <a:srgbClr val="006D90"/>
                </a:solidFill>
                <a:latin typeface="Proxima Nova Alt Bd"/>
                <a:cs typeface="Calibri"/>
              </a:rPr>
              <a:t>Wykazuje działanie zarówno w niskich jak i wysokich temperaturach</a:t>
            </a:r>
            <a:endParaRPr lang="pl-PL" dirty="0">
              <a:solidFill>
                <a:srgbClr val="006D90"/>
              </a:solidFill>
              <a:latin typeface="Proxima Nova Alt Bd"/>
              <a:cs typeface="Calibri"/>
            </a:endParaRPr>
          </a:p>
          <a:p>
            <a:pPr marL="285750" indent="-285750">
              <a:lnSpc>
                <a:spcPts val="1413"/>
              </a:lnSpc>
              <a:buFont typeface="Arial" panose="020B0604020202020204" pitchFamily="34" charset="0"/>
              <a:buChar char="•"/>
            </a:pPr>
            <a:endParaRPr lang="pl-PL" sz="1100" dirty="0">
              <a:latin typeface="Outfit"/>
            </a:endParaRPr>
          </a:p>
          <a:p>
            <a:pPr>
              <a:lnSpc>
                <a:spcPts val="1413"/>
              </a:lnSpc>
            </a:pPr>
            <a:endParaRPr lang="pl-PL" sz="1000" b="0" i="0" dirty="0">
              <a:solidFill>
                <a:srgbClr val="FF0000"/>
              </a:solidFill>
              <a:effectLst/>
              <a:latin typeface="Outfit"/>
            </a:endParaRPr>
          </a:p>
          <a:p>
            <a:pPr marL="285750" indent="-285750">
              <a:lnSpc>
                <a:spcPts val="1413"/>
              </a:lnSpc>
              <a:buFont typeface="Arial" panose="020B0604020202020204" pitchFamily="34" charset="0"/>
              <a:buChar char="•"/>
            </a:pPr>
            <a:endParaRPr lang="pl-PL" sz="1000" dirty="0">
              <a:solidFill>
                <a:srgbClr val="FF0000"/>
              </a:solidFill>
              <a:latin typeface="Outfit"/>
            </a:endParaRPr>
          </a:p>
          <a:p>
            <a:pPr marL="285750" indent="-285750">
              <a:lnSpc>
                <a:spcPts val="1413"/>
              </a:lnSpc>
              <a:buFont typeface="Arial" panose="020B0604020202020204" pitchFamily="34" charset="0"/>
              <a:buChar char="•"/>
            </a:pPr>
            <a:endParaRPr lang="pl-PL" sz="1600" b="0" i="0" dirty="0">
              <a:solidFill>
                <a:srgbClr val="FF0000"/>
              </a:solidFill>
              <a:effectLst/>
              <a:latin typeface="Outfit"/>
            </a:endParaRPr>
          </a:p>
          <a:p>
            <a:pPr marL="285750" indent="-285750">
              <a:lnSpc>
                <a:spcPts val="1413"/>
              </a:lnSpc>
              <a:buFont typeface="Arial" panose="020B0604020202020204" pitchFamily="34" charset="0"/>
              <a:buChar char="•"/>
            </a:pPr>
            <a:endParaRPr lang="pl-PL" sz="1600" dirty="0">
              <a:solidFill>
                <a:srgbClr val="FF0000"/>
              </a:solidFill>
              <a:latin typeface="Outfit"/>
            </a:endParaRPr>
          </a:p>
          <a:p>
            <a:pPr marL="285750" indent="-285750">
              <a:lnSpc>
                <a:spcPts val="1413"/>
              </a:lnSpc>
              <a:buFont typeface="Arial" panose="020B0604020202020204" pitchFamily="34" charset="0"/>
              <a:buChar char="•"/>
            </a:pPr>
            <a:endParaRPr lang="pl-PL" sz="1600" dirty="0">
              <a:solidFill>
                <a:srgbClr val="FF0000"/>
              </a:solidFill>
              <a:latin typeface="Outfit"/>
            </a:endParaRPr>
          </a:p>
          <a:p>
            <a:pPr marL="285750" indent="-285750">
              <a:lnSpc>
                <a:spcPts val="1413"/>
              </a:lnSpc>
              <a:buFont typeface="Arial" panose="020B0604020202020204" pitchFamily="34" charset="0"/>
              <a:buChar char="•"/>
            </a:pPr>
            <a:endParaRPr lang="pl-PL" sz="1600" b="0" i="0" dirty="0">
              <a:solidFill>
                <a:srgbClr val="FF0000"/>
              </a:solidFill>
              <a:effectLst/>
              <a:latin typeface="Outfit"/>
            </a:endParaRPr>
          </a:p>
          <a:p>
            <a:pPr marL="285750" indent="-285750">
              <a:lnSpc>
                <a:spcPts val="1413"/>
              </a:lnSpc>
              <a:buFont typeface="Arial" panose="020B0604020202020204" pitchFamily="34" charset="0"/>
              <a:buChar char="•"/>
            </a:pPr>
            <a:r>
              <a:rPr lang="pl-PL" sz="1600" b="0" i="0" dirty="0">
                <a:solidFill>
                  <a:srgbClr val="4D4D4D"/>
                </a:solidFill>
                <a:effectLst/>
                <a:latin typeface="Outfit"/>
              </a:rPr>
              <a:t> </a:t>
            </a:r>
            <a:endParaRPr lang="fr-FR" sz="1600" dirty="0">
              <a:solidFill>
                <a:srgbClr val="006D90"/>
              </a:solidFill>
              <a:latin typeface="Proxima Nova Rg" panose="02000506030000020004" pitchFamily="2" charset="0"/>
              <a:cs typeface="Calibri"/>
            </a:endParaRPr>
          </a:p>
        </p:txBody>
      </p:sp>
      <p:pic>
        <p:nvPicPr>
          <p:cNvPr id="26" name="Image 25">
            <a:extLst>
              <a:ext uri="{FF2B5EF4-FFF2-40B4-BE49-F238E27FC236}">
                <a16:creationId xmlns:a16="http://schemas.microsoft.com/office/drawing/2014/main" id="{26C3C765-ED82-774D-BF79-45A3D25CA8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755" y="6128450"/>
            <a:ext cx="1903475" cy="555071"/>
          </a:xfrm>
          <a:prstGeom prst="rect">
            <a:avLst/>
          </a:prstGeom>
        </p:spPr>
      </p:pic>
      <p:grpSp>
        <p:nvGrpSpPr>
          <p:cNvPr id="33" name="Groupe 32">
            <a:extLst>
              <a:ext uri="{FF2B5EF4-FFF2-40B4-BE49-F238E27FC236}">
                <a16:creationId xmlns:a16="http://schemas.microsoft.com/office/drawing/2014/main" id="{F90A25B9-925B-5447-B528-85F122AFBE04}"/>
              </a:ext>
            </a:extLst>
          </p:cNvPr>
          <p:cNvGrpSpPr/>
          <p:nvPr/>
        </p:nvGrpSpPr>
        <p:grpSpPr>
          <a:xfrm>
            <a:off x="7521902" y="149389"/>
            <a:ext cx="4408509" cy="395003"/>
            <a:chOff x="5609018" y="1987866"/>
            <a:chExt cx="3306382" cy="296252"/>
          </a:xfrm>
        </p:grpSpPr>
        <p:sp>
          <p:nvSpPr>
            <p:cNvPr id="34" name="Rectangle 33">
              <a:extLst>
                <a:ext uri="{FF2B5EF4-FFF2-40B4-BE49-F238E27FC236}">
                  <a16:creationId xmlns:a16="http://schemas.microsoft.com/office/drawing/2014/main" id="{BE19BC2C-8201-554D-8C34-14FA992416FE}"/>
                </a:ext>
              </a:extLst>
            </p:cNvPr>
            <p:cNvSpPr/>
            <p:nvPr userDrawn="1"/>
          </p:nvSpPr>
          <p:spPr>
            <a:xfrm flipV="1">
              <a:off x="8680458" y="2015462"/>
              <a:ext cx="72000" cy="180000"/>
            </a:xfrm>
            <a:prstGeom prst="rect">
              <a:avLst/>
            </a:prstGeom>
            <a:solidFill>
              <a:srgbClr val="005A7D"/>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sp>
          <p:nvSpPr>
            <p:cNvPr id="35" name="Rectangle 34">
              <a:extLst>
                <a:ext uri="{FF2B5EF4-FFF2-40B4-BE49-F238E27FC236}">
                  <a16:creationId xmlns:a16="http://schemas.microsoft.com/office/drawing/2014/main" id="{45034418-59DB-0D43-A179-6EA63D91ADAD}"/>
                </a:ext>
              </a:extLst>
            </p:cNvPr>
            <p:cNvSpPr/>
            <p:nvPr userDrawn="1"/>
          </p:nvSpPr>
          <p:spPr>
            <a:xfrm flipV="1">
              <a:off x="8843400" y="2015460"/>
              <a:ext cx="72000" cy="180000"/>
            </a:xfrm>
            <a:prstGeom prst="rect">
              <a:avLst/>
            </a:prstGeom>
            <a:solidFill>
              <a:srgbClr val="CD0033"/>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sp>
          <p:nvSpPr>
            <p:cNvPr id="36" name="Titre 1">
              <a:extLst>
                <a:ext uri="{FF2B5EF4-FFF2-40B4-BE49-F238E27FC236}">
                  <a16:creationId xmlns:a16="http://schemas.microsoft.com/office/drawing/2014/main" id="{6E0FD592-501F-A04E-B23B-AD41B8A36769}"/>
                </a:ext>
              </a:extLst>
            </p:cNvPr>
            <p:cNvSpPr txBox="1">
              <a:spLocks/>
            </p:cNvSpPr>
            <p:nvPr/>
          </p:nvSpPr>
          <p:spPr>
            <a:xfrm>
              <a:off x="5609018" y="1987866"/>
              <a:ext cx="3043219" cy="296252"/>
            </a:xfrm>
            <a:prstGeom prst="rect">
              <a:avLst/>
            </a:prstGeom>
          </p:spPr>
          <p:txBody>
            <a:bodyPr vert="horz" lIns="108703" tIns="54351" rIns="108703" bIns="54351" rtlCol="0" anchor="ctr">
              <a:noAutofit/>
            </a:bodyPr>
            <a:lstStyle>
              <a:lvl1pPr algn="l" defTabSz="1042744" rtl="0" eaLnBrk="1" latinLnBrk="0" hangingPunct="1">
                <a:lnSpc>
                  <a:spcPct val="90000"/>
                </a:lnSpc>
                <a:spcBef>
                  <a:spcPct val="0"/>
                </a:spcBef>
                <a:buNone/>
                <a:defRPr sz="2700" b="1" i="0" kern="1200">
                  <a:solidFill>
                    <a:schemeClr val="bg1"/>
                  </a:solidFill>
                  <a:latin typeface="Myriad Pro"/>
                  <a:ea typeface="+mj-ea"/>
                  <a:cs typeface="Myriad Pro"/>
                </a:defRPr>
              </a:lvl1pPr>
            </a:lstStyle>
            <a:p>
              <a:pPr algn="r"/>
              <a:endParaRPr lang="fr-FR" sz="933" b="0" dirty="0">
                <a:latin typeface="Proxima Nova Rg" panose="02000506030000020004" pitchFamily="2" charset="0"/>
                <a:cs typeface="Proxima Nova Alt Bd"/>
              </a:endParaRPr>
            </a:p>
          </p:txBody>
        </p:sp>
        <p:sp>
          <p:nvSpPr>
            <p:cNvPr id="37" name="Rectangle 36">
              <a:extLst>
                <a:ext uri="{FF2B5EF4-FFF2-40B4-BE49-F238E27FC236}">
                  <a16:creationId xmlns:a16="http://schemas.microsoft.com/office/drawing/2014/main" id="{B325BE14-3F63-3048-A129-488FB845C90C}"/>
                </a:ext>
              </a:extLst>
            </p:cNvPr>
            <p:cNvSpPr/>
            <p:nvPr/>
          </p:nvSpPr>
          <p:spPr>
            <a:xfrm flipV="1">
              <a:off x="8761929" y="2015460"/>
              <a:ext cx="72000" cy="180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grpSp>
      <p:sp>
        <p:nvSpPr>
          <p:cNvPr id="21" name="ZoneTexte 20">
            <a:extLst>
              <a:ext uri="{FF2B5EF4-FFF2-40B4-BE49-F238E27FC236}">
                <a16:creationId xmlns:a16="http://schemas.microsoft.com/office/drawing/2014/main" id="{7184AD65-8A13-C54E-A833-3FF0DB6556AF}"/>
              </a:ext>
            </a:extLst>
          </p:cNvPr>
          <p:cNvSpPr txBox="1"/>
          <p:nvPr/>
        </p:nvSpPr>
        <p:spPr>
          <a:xfrm>
            <a:off x="4707358" y="1574052"/>
            <a:ext cx="7359159" cy="400768"/>
          </a:xfrm>
          <a:prstGeom prst="rect">
            <a:avLst/>
          </a:prstGeom>
          <a:noFill/>
        </p:spPr>
        <p:txBody>
          <a:bodyPr wrap="square" lIns="104281" tIns="52142" rIns="104281" bIns="52142" rtlCol="0">
            <a:spAutoFit/>
          </a:bodyPr>
          <a:lstStyle/>
          <a:p>
            <a:pPr>
              <a:lnSpc>
                <a:spcPct val="80000"/>
              </a:lnSpc>
            </a:pPr>
            <a:r>
              <a:rPr lang="pl-PL" sz="2400" b="1" dirty="0">
                <a:solidFill>
                  <a:srgbClr val="FFFFFF"/>
                </a:solidFill>
                <a:highlight>
                  <a:srgbClr val="006567"/>
                </a:highlight>
                <a:latin typeface="Proxima Nova Alt Bd"/>
                <a:cs typeface="Proxima Nova Alt Bd"/>
              </a:rPr>
              <a:t>Korzyści stosowania GLUCONEN-u</a:t>
            </a:r>
            <a:endParaRPr lang="en-GB" sz="2400" b="1" dirty="0">
              <a:solidFill>
                <a:srgbClr val="FFFFFF"/>
              </a:solidFill>
              <a:highlight>
                <a:srgbClr val="006567"/>
              </a:highlight>
              <a:latin typeface="Proxima Nova Alt Bd"/>
              <a:cs typeface="Proxima Nova Alt Bd"/>
            </a:endParaRPr>
          </a:p>
        </p:txBody>
      </p:sp>
      <p:sp>
        <p:nvSpPr>
          <p:cNvPr id="144" name="ZoneTexte 143">
            <a:extLst>
              <a:ext uri="{FF2B5EF4-FFF2-40B4-BE49-F238E27FC236}">
                <a16:creationId xmlns:a16="http://schemas.microsoft.com/office/drawing/2014/main" id="{4EF6CF43-C4F1-3543-A543-C7AB00D7D9BE}"/>
              </a:ext>
            </a:extLst>
          </p:cNvPr>
          <p:cNvSpPr txBox="1"/>
          <p:nvPr/>
        </p:nvSpPr>
        <p:spPr>
          <a:xfrm>
            <a:off x="10078889" y="3708184"/>
            <a:ext cx="1313713" cy="920297"/>
          </a:xfrm>
          <a:prstGeom prst="rect">
            <a:avLst/>
          </a:prstGeom>
          <a:noFill/>
        </p:spPr>
        <p:txBody>
          <a:bodyPr wrap="square" lIns="139041" tIns="69523" rIns="139041" bIns="69523" rtlCol="0">
            <a:spAutoFit/>
          </a:bodyPr>
          <a:lstStyle/>
          <a:p>
            <a:pPr>
              <a:lnSpc>
                <a:spcPct val="80000"/>
              </a:lnSpc>
            </a:pPr>
            <a:r>
              <a:rPr lang="en-GB" sz="6000" b="1">
                <a:solidFill>
                  <a:srgbClr val="006567"/>
                </a:solidFill>
                <a:latin typeface="Proxima Nova Alt Bd"/>
                <a:cs typeface="Proxima Nova Alt Bd"/>
              </a:rPr>
              <a:t>Cu</a:t>
            </a:r>
          </a:p>
        </p:txBody>
      </p:sp>
    </p:spTree>
    <p:extLst>
      <p:ext uri="{BB962C8B-B14F-4D97-AF65-F5344CB8AC3E}">
        <p14:creationId xmlns:p14="http://schemas.microsoft.com/office/powerpoint/2010/main" val="694894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e 21">
            <a:extLst>
              <a:ext uri="{FF2B5EF4-FFF2-40B4-BE49-F238E27FC236}">
                <a16:creationId xmlns:a16="http://schemas.microsoft.com/office/drawing/2014/main" id="{FFBB9223-5775-C642-A6E0-22E6263FE16B}"/>
              </a:ext>
            </a:extLst>
          </p:cNvPr>
          <p:cNvGrpSpPr/>
          <p:nvPr/>
        </p:nvGrpSpPr>
        <p:grpSpPr>
          <a:xfrm>
            <a:off x="9679623" y="3050910"/>
            <a:ext cx="1937532" cy="2042034"/>
            <a:chOff x="3041651" y="2343150"/>
            <a:chExt cx="1987549" cy="2024063"/>
          </a:xfrm>
          <a:noFill/>
        </p:grpSpPr>
        <p:sp>
          <p:nvSpPr>
            <p:cNvPr id="23" name="Freeform 5">
              <a:extLst>
                <a:ext uri="{FF2B5EF4-FFF2-40B4-BE49-F238E27FC236}">
                  <a16:creationId xmlns:a16="http://schemas.microsoft.com/office/drawing/2014/main" id="{E599F9E3-7F2B-FB48-B4D0-BF85E6AF39CA}"/>
                </a:ext>
              </a:extLst>
            </p:cNvPr>
            <p:cNvSpPr>
              <a:spLocks/>
            </p:cNvSpPr>
            <p:nvPr/>
          </p:nvSpPr>
          <p:spPr bwMode="auto">
            <a:xfrm>
              <a:off x="3636963" y="2652713"/>
              <a:ext cx="344487" cy="266700"/>
            </a:xfrm>
            <a:custGeom>
              <a:avLst/>
              <a:gdLst>
                <a:gd name="T0" fmla="*/ 42 w 217"/>
                <a:gd name="T1" fmla="*/ 0 h 168"/>
                <a:gd name="T2" fmla="*/ 217 w 217"/>
                <a:gd name="T3" fmla="*/ 54 h 168"/>
                <a:gd name="T4" fmla="*/ 0 w 217"/>
                <a:gd name="T5" fmla="*/ 168 h 168"/>
                <a:gd name="T6" fmla="*/ 42 w 217"/>
                <a:gd name="T7" fmla="*/ 0 h 168"/>
              </a:gdLst>
              <a:ahLst/>
              <a:cxnLst>
                <a:cxn ang="0">
                  <a:pos x="T0" y="T1"/>
                </a:cxn>
                <a:cxn ang="0">
                  <a:pos x="T2" y="T3"/>
                </a:cxn>
                <a:cxn ang="0">
                  <a:pos x="T4" y="T5"/>
                </a:cxn>
                <a:cxn ang="0">
                  <a:pos x="T6" y="T7"/>
                </a:cxn>
              </a:cxnLst>
              <a:rect l="0" t="0" r="r" b="b"/>
              <a:pathLst>
                <a:path w="217" h="168">
                  <a:moveTo>
                    <a:pt x="42" y="0"/>
                  </a:moveTo>
                  <a:lnTo>
                    <a:pt x="217" y="54"/>
                  </a:lnTo>
                  <a:lnTo>
                    <a:pt x="0" y="168"/>
                  </a:lnTo>
                  <a:lnTo>
                    <a:pt x="42"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5" name="Freeform 6">
              <a:extLst>
                <a:ext uri="{FF2B5EF4-FFF2-40B4-BE49-F238E27FC236}">
                  <a16:creationId xmlns:a16="http://schemas.microsoft.com/office/drawing/2014/main" id="{2D2E358F-7C62-FF40-9444-90A7F5502093}"/>
                </a:ext>
              </a:extLst>
            </p:cNvPr>
            <p:cNvSpPr>
              <a:spLocks/>
            </p:cNvSpPr>
            <p:nvPr/>
          </p:nvSpPr>
          <p:spPr bwMode="auto">
            <a:xfrm>
              <a:off x="3417888" y="2652713"/>
              <a:ext cx="285750" cy="266700"/>
            </a:xfrm>
            <a:custGeom>
              <a:avLst/>
              <a:gdLst>
                <a:gd name="T0" fmla="*/ 138 w 180"/>
                <a:gd name="T1" fmla="*/ 168 h 168"/>
                <a:gd name="T2" fmla="*/ 180 w 180"/>
                <a:gd name="T3" fmla="*/ 0 h 168"/>
                <a:gd name="T4" fmla="*/ 0 w 180"/>
                <a:gd name="T5" fmla="*/ 120 h 168"/>
                <a:gd name="T6" fmla="*/ 138 w 180"/>
                <a:gd name="T7" fmla="*/ 168 h 168"/>
              </a:gdLst>
              <a:ahLst/>
              <a:cxnLst>
                <a:cxn ang="0">
                  <a:pos x="T0" y="T1"/>
                </a:cxn>
                <a:cxn ang="0">
                  <a:pos x="T2" y="T3"/>
                </a:cxn>
                <a:cxn ang="0">
                  <a:pos x="T4" y="T5"/>
                </a:cxn>
                <a:cxn ang="0">
                  <a:pos x="T6" y="T7"/>
                </a:cxn>
              </a:cxnLst>
              <a:rect l="0" t="0" r="r" b="b"/>
              <a:pathLst>
                <a:path w="180" h="168">
                  <a:moveTo>
                    <a:pt x="138" y="168"/>
                  </a:moveTo>
                  <a:lnTo>
                    <a:pt x="180" y="0"/>
                  </a:lnTo>
                  <a:lnTo>
                    <a:pt x="0" y="120"/>
                  </a:lnTo>
                  <a:lnTo>
                    <a:pt x="138" y="16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7" name="Freeform 7">
              <a:extLst>
                <a:ext uri="{FF2B5EF4-FFF2-40B4-BE49-F238E27FC236}">
                  <a16:creationId xmlns:a16="http://schemas.microsoft.com/office/drawing/2014/main" id="{C6CC8D32-072B-5C4C-82BD-A978A51B28F6}"/>
                </a:ext>
              </a:extLst>
            </p:cNvPr>
            <p:cNvSpPr>
              <a:spLocks/>
            </p:cNvSpPr>
            <p:nvPr/>
          </p:nvSpPr>
          <p:spPr bwMode="auto">
            <a:xfrm>
              <a:off x="3417888" y="2603500"/>
              <a:ext cx="285750" cy="239713"/>
            </a:xfrm>
            <a:custGeom>
              <a:avLst/>
              <a:gdLst>
                <a:gd name="T0" fmla="*/ 0 w 180"/>
                <a:gd name="T1" fmla="*/ 151 h 151"/>
                <a:gd name="T2" fmla="*/ 180 w 180"/>
                <a:gd name="T3" fmla="*/ 31 h 151"/>
                <a:gd name="T4" fmla="*/ 48 w 180"/>
                <a:gd name="T5" fmla="*/ 0 h 151"/>
                <a:gd name="T6" fmla="*/ 0 w 180"/>
                <a:gd name="T7" fmla="*/ 151 h 151"/>
              </a:gdLst>
              <a:ahLst/>
              <a:cxnLst>
                <a:cxn ang="0">
                  <a:pos x="T0" y="T1"/>
                </a:cxn>
                <a:cxn ang="0">
                  <a:pos x="T2" y="T3"/>
                </a:cxn>
                <a:cxn ang="0">
                  <a:pos x="T4" y="T5"/>
                </a:cxn>
                <a:cxn ang="0">
                  <a:pos x="T6" y="T7"/>
                </a:cxn>
              </a:cxnLst>
              <a:rect l="0" t="0" r="r" b="b"/>
              <a:pathLst>
                <a:path w="180" h="151">
                  <a:moveTo>
                    <a:pt x="0" y="151"/>
                  </a:moveTo>
                  <a:lnTo>
                    <a:pt x="180" y="31"/>
                  </a:lnTo>
                  <a:lnTo>
                    <a:pt x="48" y="0"/>
                  </a:lnTo>
                  <a:lnTo>
                    <a:pt x="0" y="15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9" name="Freeform 8">
              <a:extLst>
                <a:ext uri="{FF2B5EF4-FFF2-40B4-BE49-F238E27FC236}">
                  <a16:creationId xmlns:a16="http://schemas.microsoft.com/office/drawing/2014/main" id="{5B65BFC8-2CB6-8640-BA1E-F08A7743976E}"/>
                </a:ext>
              </a:extLst>
            </p:cNvPr>
            <p:cNvSpPr>
              <a:spLocks/>
            </p:cNvSpPr>
            <p:nvPr/>
          </p:nvSpPr>
          <p:spPr bwMode="auto">
            <a:xfrm>
              <a:off x="3494088" y="2452688"/>
              <a:ext cx="209550" cy="200025"/>
            </a:xfrm>
            <a:custGeom>
              <a:avLst/>
              <a:gdLst>
                <a:gd name="T0" fmla="*/ 0 w 132"/>
                <a:gd name="T1" fmla="*/ 95 h 126"/>
                <a:gd name="T2" fmla="*/ 132 w 132"/>
                <a:gd name="T3" fmla="*/ 126 h 126"/>
                <a:gd name="T4" fmla="*/ 121 w 132"/>
                <a:gd name="T5" fmla="*/ 0 h 126"/>
                <a:gd name="T6" fmla="*/ 0 w 132"/>
                <a:gd name="T7" fmla="*/ 95 h 126"/>
              </a:gdLst>
              <a:ahLst/>
              <a:cxnLst>
                <a:cxn ang="0">
                  <a:pos x="T0" y="T1"/>
                </a:cxn>
                <a:cxn ang="0">
                  <a:pos x="T2" y="T3"/>
                </a:cxn>
                <a:cxn ang="0">
                  <a:pos x="T4" y="T5"/>
                </a:cxn>
                <a:cxn ang="0">
                  <a:pos x="T6" y="T7"/>
                </a:cxn>
              </a:cxnLst>
              <a:rect l="0" t="0" r="r" b="b"/>
              <a:pathLst>
                <a:path w="132" h="126">
                  <a:moveTo>
                    <a:pt x="0" y="95"/>
                  </a:moveTo>
                  <a:lnTo>
                    <a:pt x="132" y="126"/>
                  </a:lnTo>
                  <a:lnTo>
                    <a:pt x="121" y="0"/>
                  </a:lnTo>
                  <a:lnTo>
                    <a:pt x="0" y="95"/>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1" name="Freeform 9">
              <a:extLst>
                <a:ext uri="{FF2B5EF4-FFF2-40B4-BE49-F238E27FC236}">
                  <a16:creationId xmlns:a16="http://schemas.microsoft.com/office/drawing/2014/main" id="{A7CF4C89-3102-1646-A2E4-BB38A5833A39}"/>
                </a:ext>
              </a:extLst>
            </p:cNvPr>
            <p:cNvSpPr>
              <a:spLocks/>
            </p:cNvSpPr>
            <p:nvPr/>
          </p:nvSpPr>
          <p:spPr bwMode="auto">
            <a:xfrm>
              <a:off x="3686175" y="2365375"/>
              <a:ext cx="266700" cy="287338"/>
            </a:xfrm>
            <a:custGeom>
              <a:avLst/>
              <a:gdLst>
                <a:gd name="T0" fmla="*/ 0 w 168"/>
                <a:gd name="T1" fmla="*/ 55 h 181"/>
                <a:gd name="T2" fmla="*/ 11 w 168"/>
                <a:gd name="T3" fmla="*/ 181 h 181"/>
                <a:gd name="T4" fmla="*/ 168 w 168"/>
                <a:gd name="T5" fmla="*/ 0 h 181"/>
                <a:gd name="T6" fmla="*/ 0 w 168"/>
                <a:gd name="T7" fmla="*/ 55 h 181"/>
              </a:gdLst>
              <a:ahLst/>
              <a:cxnLst>
                <a:cxn ang="0">
                  <a:pos x="T0" y="T1"/>
                </a:cxn>
                <a:cxn ang="0">
                  <a:pos x="T2" y="T3"/>
                </a:cxn>
                <a:cxn ang="0">
                  <a:pos x="T4" y="T5"/>
                </a:cxn>
                <a:cxn ang="0">
                  <a:pos x="T6" y="T7"/>
                </a:cxn>
              </a:cxnLst>
              <a:rect l="0" t="0" r="r" b="b"/>
              <a:pathLst>
                <a:path w="168" h="181">
                  <a:moveTo>
                    <a:pt x="0" y="55"/>
                  </a:moveTo>
                  <a:lnTo>
                    <a:pt x="11" y="181"/>
                  </a:lnTo>
                  <a:lnTo>
                    <a:pt x="168" y="0"/>
                  </a:lnTo>
                  <a:lnTo>
                    <a:pt x="0" y="55"/>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9" name="Freeform 10">
              <a:extLst>
                <a:ext uri="{FF2B5EF4-FFF2-40B4-BE49-F238E27FC236}">
                  <a16:creationId xmlns:a16="http://schemas.microsoft.com/office/drawing/2014/main" id="{93159367-3142-5F46-9C6F-4553A52EF8C6}"/>
                </a:ext>
              </a:extLst>
            </p:cNvPr>
            <p:cNvSpPr>
              <a:spLocks/>
            </p:cNvSpPr>
            <p:nvPr/>
          </p:nvSpPr>
          <p:spPr bwMode="auto">
            <a:xfrm>
              <a:off x="3703638" y="2365375"/>
              <a:ext cx="277812" cy="373063"/>
            </a:xfrm>
            <a:custGeom>
              <a:avLst/>
              <a:gdLst>
                <a:gd name="T0" fmla="*/ 0 w 175"/>
                <a:gd name="T1" fmla="*/ 181 h 235"/>
                <a:gd name="T2" fmla="*/ 175 w 175"/>
                <a:gd name="T3" fmla="*/ 235 h 235"/>
                <a:gd name="T4" fmla="*/ 157 w 175"/>
                <a:gd name="T5" fmla="*/ 0 h 235"/>
                <a:gd name="T6" fmla="*/ 0 w 175"/>
                <a:gd name="T7" fmla="*/ 181 h 235"/>
              </a:gdLst>
              <a:ahLst/>
              <a:cxnLst>
                <a:cxn ang="0">
                  <a:pos x="T0" y="T1"/>
                </a:cxn>
                <a:cxn ang="0">
                  <a:pos x="T2" y="T3"/>
                </a:cxn>
                <a:cxn ang="0">
                  <a:pos x="T4" y="T5"/>
                </a:cxn>
                <a:cxn ang="0">
                  <a:pos x="T6" y="T7"/>
                </a:cxn>
              </a:cxnLst>
              <a:rect l="0" t="0" r="r" b="b"/>
              <a:pathLst>
                <a:path w="175" h="235">
                  <a:moveTo>
                    <a:pt x="0" y="181"/>
                  </a:moveTo>
                  <a:lnTo>
                    <a:pt x="175" y="235"/>
                  </a:lnTo>
                  <a:lnTo>
                    <a:pt x="157" y="0"/>
                  </a:lnTo>
                  <a:lnTo>
                    <a:pt x="0" y="18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1" name="Freeform 11">
              <a:extLst>
                <a:ext uri="{FF2B5EF4-FFF2-40B4-BE49-F238E27FC236}">
                  <a16:creationId xmlns:a16="http://schemas.microsoft.com/office/drawing/2014/main" id="{424E5A4F-5739-8F4B-A0A9-C286260DAFD5}"/>
                </a:ext>
              </a:extLst>
            </p:cNvPr>
            <p:cNvSpPr>
              <a:spLocks/>
            </p:cNvSpPr>
            <p:nvPr/>
          </p:nvSpPr>
          <p:spPr bwMode="auto">
            <a:xfrm>
              <a:off x="3952875" y="2365375"/>
              <a:ext cx="171450" cy="373063"/>
            </a:xfrm>
            <a:custGeom>
              <a:avLst/>
              <a:gdLst>
                <a:gd name="T0" fmla="*/ 0 w 108"/>
                <a:gd name="T1" fmla="*/ 0 h 235"/>
                <a:gd name="T2" fmla="*/ 18 w 108"/>
                <a:gd name="T3" fmla="*/ 235 h 235"/>
                <a:gd name="T4" fmla="*/ 108 w 108"/>
                <a:gd name="T5" fmla="*/ 121 h 235"/>
                <a:gd name="T6" fmla="*/ 0 w 108"/>
                <a:gd name="T7" fmla="*/ 0 h 235"/>
              </a:gdLst>
              <a:ahLst/>
              <a:cxnLst>
                <a:cxn ang="0">
                  <a:pos x="T0" y="T1"/>
                </a:cxn>
                <a:cxn ang="0">
                  <a:pos x="T2" y="T3"/>
                </a:cxn>
                <a:cxn ang="0">
                  <a:pos x="T4" y="T5"/>
                </a:cxn>
                <a:cxn ang="0">
                  <a:pos x="T6" y="T7"/>
                </a:cxn>
              </a:cxnLst>
              <a:rect l="0" t="0" r="r" b="b"/>
              <a:pathLst>
                <a:path w="108" h="235">
                  <a:moveTo>
                    <a:pt x="0" y="0"/>
                  </a:moveTo>
                  <a:lnTo>
                    <a:pt x="18" y="235"/>
                  </a:lnTo>
                  <a:lnTo>
                    <a:pt x="108" y="121"/>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3" name="Freeform 12">
              <a:extLst>
                <a:ext uri="{FF2B5EF4-FFF2-40B4-BE49-F238E27FC236}">
                  <a16:creationId xmlns:a16="http://schemas.microsoft.com/office/drawing/2014/main" id="{ADB0FC91-F9E6-6B47-A2A3-C8F75A85B667}"/>
                </a:ext>
              </a:extLst>
            </p:cNvPr>
            <p:cNvSpPr>
              <a:spLocks/>
            </p:cNvSpPr>
            <p:nvPr/>
          </p:nvSpPr>
          <p:spPr bwMode="auto">
            <a:xfrm>
              <a:off x="3952875" y="2365375"/>
              <a:ext cx="342900" cy="192088"/>
            </a:xfrm>
            <a:custGeom>
              <a:avLst/>
              <a:gdLst>
                <a:gd name="T0" fmla="*/ 0 w 216"/>
                <a:gd name="T1" fmla="*/ 0 h 121"/>
                <a:gd name="T2" fmla="*/ 216 w 216"/>
                <a:gd name="T3" fmla="*/ 24 h 121"/>
                <a:gd name="T4" fmla="*/ 108 w 216"/>
                <a:gd name="T5" fmla="*/ 121 h 121"/>
                <a:gd name="T6" fmla="*/ 0 w 216"/>
                <a:gd name="T7" fmla="*/ 0 h 121"/>
              </a:gdLst>
              <a:ahLst/>
              <a:cxnLst>
                <a:cxn ang="0">
                  <a:pos x="T0" y="T1"/>
                </a:cxn>
                <a:cxn ang="0">
                  <a:pos x="T2" y="T3"/>
                </a:cxn>
                <a:cxn ang="0">
                  <a:pos x="T4" y="T5"/>
                </a:cxn>
                <a:cxn ang="0">
                  <a:pos x="T6" y="T7"/>
                </a:cxn>
              </a:cxnLst>
              <a:rect l="0" t="0" r="r" b="b"/>
              <a:pathLst>
                <a:path w="216" h="121">
                  <a:moveTo>
                    <a:pt x="0" y="0"/>
                  </a:moveTo>
                  <a:lnTo>
                    <a:pt x="216" y="24"/>
                  </a:lnTo>
                  <a:lnTo>
                    <a:pt x="108" y="121"/>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4" name="Freeform 13">
              <a:extLst>
                <a:ext uri="{FF2B5EF4-FFF2-40B4-BE49-F238E27FC236}">
                  <a16:creationId xmlns:a16="http://schemas.microsoft.com/office/drawing/2014/main" id="{5D95E463-11EC-7341-BD11-FD0C84BA1B25}"/>
                </a:ext>
              </a:extLst>
            </p:cNvPr>
            <p:cNvSpPr>
              <a:spLocks/>
            </p:cNvSpPr>
            <p:nvPr/>
          </p:nvSpPr>
          <p:spPr bwMode="auto">
            <a:xfrm>
              <a:off x="4124325" y="2403475"/>
              <a:ext cx="382587" cy="153988"/>
            </a:xfrm>
            <a:custGeom>
              <a:avLst/>
              <a:gdLst>
                <a:gd name="T0" fmla="*/ 0 w 241"/>
                <a:gd name="T1" fmla="*/ 97 h 97"/>
                <a:gd name="T2" fmla="*/ 108 w 241"/>
                <a:gd name="T3" fmla="*/ 0 h 97"/>
                <a:gd name="T4" fmla="*/ 241 w 241"/>
                <a:gd name="T5" fmla="*/ 60 h 97"/>
                <a:gd name="T6" fmla="*/ 0 w 241"/>
                <a:gd name="T7" fmla="*/ 97 h 97"/>
              </a:gdLst>
              <a:ahLst/>
              <a:cxnLst>
                <a:cxn ang="0">
                  <a:pos x="T0" y="T1"/>
                </a:cxn>
                <a:cxn ang="0">
                  <a:pos x="T2" y="T3"/>
                </a:cxn>
                <a:cxn ang="0">
                  <a:pos x="T4" y="T5"/>
                </a:cxn>
                <a:cxn ang="0">
                  <a:pos x="T6" y="T7"/>
                </a:cxn>
              </a:cxnLst>
              <a:rect l="0" t="0" r="r" b="b"/>
              <a:pathLst>
                <a:path w="241" h="97">
                  <a:moveTo>
                    <a:pt x="0" y="97"/>
                  </a:moveTo>
                  <a:lnTo>
                    <a:pt x="108" y="0"/>
                  </a:lnTo>
                  <a:lnTo>
                    <a:pt x="241" y="60"/>
                  </a:lnTo>
                  <a:lnTo>
                    <a:pt x="0" y="97"/>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7" name="Freeform 15">
              <a:extLst>
                <a:ext uri="{FF2B5EF4-FFF2-40B4-BE49-F238E27FC236}">
                  <a16:creationId xmlns:a16="http://schemas.microsoft.com/office/drawing/2014/main" id="{8DBFA4E8-8713-534A-8C22-6FCECBDB2A7F}"/>
                </a:ext>
              </a:extLst>
            </p:cNvPr>
            <p:cNvSpPr>
              <a:spLocks/>
            </p:cNvSpPr>
            <p:nvPr/>
          </p:nvSpPr>
          <p:spPr bwMode="auto">
            <a:xfrm>
              <a:off x="3981450" y="2557463"/>
              <a:ext cx="152400" cy="371475"/>
            </a:xfrm>
            <a:custGeom>
              <a:avLst/>
              <a:gdLst>
                <a:gd name="T0" fmla="*/ 0 w 96"/>
                <a:gd name="T1" fmla="*/ 114 h 234"/>
                <a:gd name="T2" fmla="*/ 90 w 96"/>
                <a:gd name="T3" fmla="*/ 0 h 234"/>
                <a:gd name="T4" fmla="*/ 96 w 96"/>
                <a:gd name="T5" fmla="*/ 234 h 234"/>
                <a:gd name="T6" fmla="*/ 0 w 96"/>
                <a:gd name="T7" fmla="*/ 114 h 234"/>
              </a:gdLst>
              <a:ahLst/>
              <a:cxnLst>
                <a:cxn ang="0">
                  <a:pos x="T0" y="T1"/>
                </a:cxn>
                <a:cxn ang="0">
                  <a:pos x="T2" y="T3"/>
                </a:cxn>
                <a:cxn ang="0">
                  <a:pos x="T4" y="T5"/>
                </a:cxn>
                <a:cxn ang="0">
                  <a:pos x="T6" y="T7"/>
                </a:cxn>
              </a:cxnLst>
              <a:rect l="0" t="0" r="r" b="b"/>
              <a:pathLst>
                <a:path w="96" h="234">
                  <a:moveTo>
                    <a:pt x="0" y="114"/>
                  </a:moveTo>
                  <a:lnTo>
                    <a:pt x="90" y="0"/>
                  </a:lnTo>
                  <a:lnTo>
                    <a:pt x="96" y="234"/>
                  </a:lnTo>
                  <a:lnTo>
                    <a:pt x="0" y="114"/>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8" name="Freeform 16">
              <a:extLst>
                <a:ext uri="{FF2B5EF4-FFF2-40B4-BE49-F238E27FC236}">
                  <a16:creationId xmlns:a16="http://schemas.microsoft.com/office/drawing/2014/main" id="{20E8ECCE-2187-564D-BD8D-71CED59A2029}"/>
                </a:ext>
              </a:extLst>
            </p:cNvPr>
            <p:cNvSpPr>
              <a:spLocks/>
            </p:cNvSpPr>
            <p:nvPr/>
          </p:nvSpPr>
          <p:spPr bwMode="auto">
            <a:xfrm>
              <a:off x="4124325" y="2557463"/>
              <a:ext cx="342900" cy="371475"/>
            </a:xfrm>
            <a:custGeom>
              <a:avLst/>
              <a:gdLst>
                <a:gd name="T0" fmla="*/ 0 w 216"/>
                <a:gd name="T1" fmla="*/ 0 h 234"/>
                <a:gd name="T2" fmla="*/ 216 w 216"/>
                <a:gd name="T3" fmla="*/ 192 h 234"/>
                <a:gd name="T4" fmla="*/ 6 w 216"/>
                <a:gd name="T5" fmla="*/ 234 h 234"/>
                <a:gd name="T6" fmla="*/ 0 w 216"/>
                <a:gd name="T7" fmla="*/ 0 h 234"/>
              </a:gdLst>
              <a:ahLst/>
              <a:cxnLst>
                <a:cxn ang="0">
                  <a:pos x="T0" y="T1"/>
                </a:cxn>
                <a:cxn ang="0">
                  <a:pos x="T2" y="T3"/>
                </a:cxn>
                <a:cxn ang="0">
                  <a:pos x="T4" y="T5"/>
                </a:cxn>
                <a:cxn ang="0">
                  <a:pos x="T6" y="T7"/>
                </a:cxn>
              </a:cxnLst>
              <a:rect l="0" t="0" r="r" b="b"/>
              <a:pathLst>
                <a:path w="216" h="234">
                  <a:moveTo>
                    <a:pt x="0" y="0"/>
                  </a:moveTo>
                  <a:lnTo>
                    <a:pt x="216" y="192"/>
                  </a:lnTo>
                  <a:lnTo>
                    <a:pt x="6" y="234"/>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9" name="Freeform 17">
              <a:extLst>
                <a:ext uri="{FF2B5EF4-FFF2-40B4-BE49-F238E27FC236}">
                  <a16:creationId xmlns:a16="http://schemas.microsoft.com/office/drawing/2014/main" id="{85296ADF-572F-3047-99F7-39BFD01529FD}"/>
                </a:ext>
              </a:extLst>
            </p:cNvPr>
            <p:cNvSpPr>
              <a:spLocks/>
            </p:cNvSpPr>
            <p:nvPr/>
          </p:nvSpPr>
          <p:spPr bwMode="auto">
            <a:xfrm>
              <a:off x="3636963" y="2738438"/>
              <a:ext cx="496887" cy="190500"/>
            </a:xfrm>
            <a:custGeom>
              <a:avLst/>
              <a:gdLst>
                <a:gd name="T0" fmla="*/ 0 w 313"/>
                <a:gd name="T1" fmla="*/ 114 h 120"/>
                <a:gd name="T2" fmla="*/ 217 w 313"/>
                <a:gd name="T3" fmla="*/ 0 h 120"/>
                <a:gd name="T4" fmla="*/ 313 w 313"/>
                <a:gd name="T5" fmla="*/ 120 h 120"/>
                <a:gd name="T6" fmla="*/ 0 w 313"/>
                <a:gd name="T7" fmla="*/ 114 h 120"/>
              </a:gdLst>
              <a:ahLst/>
              <a:cxnLst>
                <a:cxn ang="0">
                  <a:pos x="T0" y="T1"/>
                </a:cxn>
                <a:cxn ang="0">
                  <a:pos x="T2" y="T3"/>
                </a:cxn>
                <a:cxn ang="0">
                  <a:pos x="T4" y="T5"/>
                </a:cxn>
                <a:cxn ang="0">
                  <a:pos x="T6" y="T7"/>
                </a:cxn>
              </a:cxnLst>
              <a:rect l="0" t="0" r="r" b="b"/>
              <a:pathLst>
                <a:path w="313" h="120">
                  <a:moveTo>
                    <a:pt x="0" y="114"/>
                  </a:moveTo>
                  <a:lnTo>
                    <a:pt x="217" y="0"/>
                  </a:lnTo>
                  <a:lnTo>
                    <a:pt x="313" y="120"/>
                  </a:lnTo>
                  <a:lnTo>
                    <a:pt x="0" y="114"/>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0" name="Freeform 18">
              <a:extLst>
                <a:ext uri="{FF2B5EF4-FFF2-40B4-BE49-F238E27FC236}">
                  <a16:creationId xmlns:a16="http://schemas.microsoft.com/office/drawing/2014/main" id="{59B19AC4-FA3C-4745-9B3B-EE48E7257D18}"/>
                </a:ext>
              </a:extLst>
            </p:cNvPr>
            <p:cNvSpPr>
              <a:spLocks/>
            </p:cNvSpPr>
            <p:nvPr/>
          </p:nvSpPr>
          <p:spPr bwMode="auto">
            <a:xfrm>
              <a:off x="3636963" y="2919413"/>
              <a:ext cx="496887" cy="411163"/>
            </a:xfrm>
            <a:custGeom>
              <a:avLst/>
              <a:gdLst>
                <a:gd name="T0" fmla="*/ 0 w 313"/>
                <a:gd name="T1" fmla="*/ 0 h 259"/>
                <a:gd name="T2" fmla="*/ 313 w 313"/>
                <a:gd name="T3" fmla="*/ 6 h 259"/>
                <a:gd name="T4" fmla="*/ 102 w 313"/>
                <a:gd name="T5" fmla="*/ 259 h 259"/>
                <a:gd name="T6" fmla="*/ 0 w 313"/>
                <a:gd name="T7" fmla="*/ 0 h 259"/>
              </a:gdLst>
              <a:ahLst/>
              <a:cxnLst>
                <a:cxn ang="0">
                  <a:pos x="T0" y="T1"/>
                </a:cxn>
                <a:cxn ang="0">
                  <a:pos x="T2" y="T3"/>
                </a:cxn>
                <a:cxn ang="0">
                  <a:pos x="T4" y="T5"/>
                </a:cxn>
                <a:cxn ang="0">
                  <a:pos x="T6" y="T7"/>
                </a:cxn>
              </a:cxnLst>
              <a:rect l="0" t="0" r="r" b="b"/>
              <a:pathLst>
                <a:path w="313" h="259">
                  <a:moveTo>
                    <a:pt x="0" y="0"/>
                  </a:moveTo>
                  <a:lnTo>
                    <a:pt x="313" y="6"/>
                  </a:lnTo>
                  <a:lnTo>
                    <a:pt x="102" y="259"/>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1" name="Freeform 19">
              <a:extLst>
                <a:ext uri="{FF2B5EF4-FFF2-40B4-BE49-F238E27FC236}">
                  <a16:creationId xmlns:a16="http://schemas.microsoft.com/office/drawing/2014/main" id="{D1C9B5AA-AFAE-5444-BAD8-60002049D54F}"/>
                </a:ext>
              </a:extLst>
            </p:cNvPr>
            <p:cNvSpPr>
              <a:spLocks/>
            </p:cNvSpPr>
            <p:nvPr/>
          </p:nvSpPr>
          <p:spPr bwMode="auto">
            <a:xfrm>
              <a:off x="3417888" y="2843213"/>
              <a:ext cx="219075" cy="392113"/>
            </a:xfrm>
            <a:custGeom>
              <a:avLst/>
              <a:gdLst>
                <a:gd name="T0" fmla="*/ 0 w 138"/>
                <a:gd name="T1" fmla="*/ 0 h 247"/>
                <a:gd name="T2" fmla="*/ 138 w 138"/>
                <a:gd name="T3" fmla="*/ 48 h 247"/>
                <a:gd name="T4" fmla="*/ 6 w 138"/>
                <a:gd name="T5" fmla="*/ 247 h 247"/>
                <a:gd name="T6" fmla="*/ 0 w 138"/>
                <a:gd name="T7" fmla="*/ 0 h 247"/>
              </a:gdLst>
              <a:ahLst/>
              <a:cxnLst>
                <a:cxn ang="0">
                  <a:pos x="T0" y="T1"/>
                </a:cxn>
                <a:cxn ang="0">
                  <a:pos x="T2" y="T3"/>
                </a:cxn>
                <a:cxn ang="0">
                  <a:pos x="T4" y="T5"/>
                </a:cxn>
                <a:cxn ang="0">
                  <a:pos x="T6" y="T7"/>
                </a:cxn>
              </a:cxnLst>
              <a:rect l="0" t="0" r="r" b="b"/>
              <a:pathLst>
                <a:path w="138" h="247">
                  <a:moveTo>
                    <a:pt x="0" y="0"/>
                  </a:moveTo>
                  <a:lnTo>
                    <a:pt x="138" y="48"/>
                  </a:lnTo>
                  <a:lnTo>
                    <a:pt x="6" y="247"/>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2" name="Freeform 20">
              <a:extLst>
                <a:ext uri="{FF2B5EF4-FFF2-40B4-BE49-F238E27FC236}">
                  <a16:creationId xmlns:a16="http://schemas.microsoft.com/office/drawing/2014/main" id="{E4DBA62F-52A0-EC4F-A407-036E916BD6D0}"/>
                </a:ext>
              </a:extLst>
            </p:cNvPr>
            <p:cNvSpPr>
              <a:spLocks/>
            </p:cNvSpPr>
            <p:nvPr/>
          </p:nvSpPr>
          <p:spPr bwMode="auto">
            <a:xfrm>
              <a:off x="3427413" y="2919413"/>
              <a:ext cx="371475" cy="411163"/>
            </a:xfrm>
            <a:custGeom>
              <a:avLst/>
              <a:gdLst>
                <a:gd name="T0" fmla="*/ 132 w 234"/>
                <a:gd name="T1" fmla="*/ 0 h 259"/>
                <a:gd name="T2" fmla="*/ 234 w 234"/>
                <a:gd name="T3" fmla="*/ 259 h 259"/>
                <a:gd name="T4" fmla="*/ 0 w 234"/>
                <a:gd name="T5" fmla="*/ 199 h 259"/>
                <a:gd name="T6" fmla="*/ 132 w 234"/>
                <a:gd name="T7" fmla="*/ 0 h 259"/>
              </a:gdLst>
              <a:ahLst/>
              <a:cxnLst>
                <a:cxn ang="0">
                  <a:pos x="T0" y="T1"/>
                </a:cxn>
                <a:cxn ang="0">
                  <a:pos x="T2" y="T3"/>
                </a:cxn>
                <a:cxn ang="0">
                  <a:pos x="T4" y="T5"/>
                </a:cxn>
                <a:cxn ang="0">
                  <a:pos x="T6" y="T7"/>
                </a:cxn>
              </a:cxnLst>
              <a:rect l="0" t="0" r="r" b="b"/>
              <a:pathLst>
                <a:path w="234" h="259">
                  <a:moveTo>
                    <a:pt x="132" y="0"/>
                  </a:moveTo>
                  <a:lnTo>
                    <a:pt x="234" y="259"/>
                  </a:lnTo>
                  <a:lnTo>
                    <a:pt x="0" y="199"/>
                  </a:lnTo>
                  <a:lnTo>
                    <a:pt x="132"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3" name="Freeform 21">
              <a:extLst>
                <a:ext uri="{FF2B5EF4-FFF2-40B4-BE49-F238E27FC236}">
                  <a16:creationId xmlns:a16="http://schemas.microsoft.com/office/drawing/2014/main" id="{1AA73260-4A1A-2944-B071-DCA764797CCB}"/>
                </a:ext>
              </a:extLst>
            </p:cNvPr>
            <p:cNvSpPr>
              <a:spLocks/>
            </p:cNvSpPr>
            <p:nvPr/>
          </p:nvSpPr>
          <p:spPr bwMode="auto">
            <a:xfrm>
              <a:off x="3208338" y="2843213"/>
              <a:ext cx="219075" cy="392113"/>
            </a:xfrm>
            <a:custGeom>
              <a:avLst/>
              <a:gdLst>
                <a:gd name="T0" fmla="*/ 132 w 138"/>
                <a:gd name="T1" fmla="*/ 0 h 247"/>
                <a:gd name="T2" fmla="*/ 138 w 138"/>
                <a:gd name="T3" fmla="*/ 247 h 247"/>
                <a:gd name="T4" fmla="*/ 0 w 138"/>
                <a:gd name="T5" fmla="*/ 84 h 247"/>
                <a:gd name="T6" fmla="*/ 132 w 138"/>
                <a:gd name="T7" fmla="*/ 0 h 247"/>
              </a:gdLst>
              <a:ahLst/>
              <a:cxnLst>
                <a:cxn ang="0">
                  <a:pos x="T0" y="T1"/>
                </a:cxn>
                <a:cxn ang="0">
                  <a:pos x="T2" y="T3"/>
                </a:cxn>
                <a:cxn ang="0">
                  <a:pos x="T4" y="T5"/>
                </a:cxn>
                <a:cxn ang="0">
                  <a:pos x="T6" y="T7"/>
                </a:cxn>
              </a:cxnLst>
              <a:rect l="0" t="0" r="r" b="b"/>
              <a:pathLst>
                <a:path w="138" h="247">
                  <a:moveTo>
                    <a:pt x="132" y="0"/>
                  </a:moveTo>
                  <a:lnTo>
                    <a:pt x="138" y="247"/>
                  </a:lnTo>
                  <a:lnTo>
                    <a:pt x="0" y="84"/>
                  </a:lnTo>
                  <a:lnTo>
                    <a:pt x="132"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4" name="Freeform 22">
              <a:extLst>
                <a:ext uri="{FF2B5EF4-FFF2-40B4-BE49-F238E27FC236}">
                  <a16:creationId xmlns:a16="http://schemas.microsoft.com/office/drawing/2014/main" id="{366F5441-19D9-3E49-88C4-0836409B6064}"/>
                </a:ext>
              </a:extLst>
            </p:cNvPr>
            <p:cNvSpPr>
              <a:spLocks/>
            </p:cNvSpPr>
            <p:nvPr/>
          </p:nvSpPr>
          <p:spPr bwMode="auto">
            <a:xfrm>
              <a:off x="3208338" y="2719388"/>
              <a:ext cx="209550" cy="257175"/>
            </a:xfrm>
            <a:custGeom>
              <a:avLst/>
              <a:gdLst>
                <a:gd name="T0" fmla="*/ 0 w 132"/>
                <a:gd name="T1" fmla="*/ 162 h 162"/>
                <a:gd name="T2" fmla="*/ 132 w 132"/>
                <a:gd name="T3" fmla="*/ 78 h 162"/>
                <a:gd name="T4" fmla="*/ 48 w 132"/>
                <a:gd name="T5" fmla="*/ 0 h 162"/>
                <a:gd name="T6" fmla="*/ 0 w 132"/>
                <a:gd name="T7" fmla="*/ 162 h 162"/>
              </a:gdLst>
              <a:ahLst/>
              <a:cxnLst>
                <a:cxn ang="0">
                  <a:pos x="T0" y="T1"/>
                </a:cxn>
                <a:cxn ang="0">
                  <a:pos x="T2" y="T3"/>
                </a:cxn>
                <a:cxn ang="0">
                  <a:pos x="T4" y="T5"/>
                </a:cxn>
                <a:cxn ang="0">
                  <a:pos x="T6" y="T7"/>
                </a:cxn>
              </a:cxnLst>
              <a:rect l="0" t="0" r="r" b="b"/>
              <a:pathLst>
                <a:path w="132" h="162">
                  <a:moveTo>
                    <a:pt x="0" y="162"/>
                  </a:moveTo>
                  <a:lnTo>
                    <a:pt x="132" y="78"/>
                  </a:lnTo>
                  <a:lnTo>
                    <a:pt x="48" y="0"/>
                  </a:lnTo>
                  <a:lnTo>
                    <a:pt x="0" y="162"/>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5" name="Freeform 23">
              <a:extLst>
                <a:ext uri="{FF2B5EF4-FFF2-40B4-BE49-F238E27FC236}">
                  <a16:creationId xmlns:a16="http://schemas.microsoft.com/office/drawing/2014/main" id="{62B2A9D3-BF88-EB4B-9691-4A76FD2D2ED0}"/>
                </a:ext>
              </a:extLst>
            </p:cNvPr>
            <p:cNvSpPr>
              <a:spLocks/>
            </p:cNvSpPr>
            <p:nvPr/>
          </p:nvSpPr>
          <p:spPr bwMode="auto">
            <a:xfrm>
              <a:off x="3284538" y="2603500"/>
              <a:ext cx="209550" cy="239713"/>
            </a:xfrm>
            <a:custGeom>
              <a:avLst/>
              <a:gdLst>
                <a:gd name="T0" fmla="*/ 84 w 132"/>
                <a:gd name="T1" fmla="*/ 151 h 151"/>
                <a:gd name="T2" fmla="*/ 132 w 132"/>
                <a:gd name="T3" fmla="*/ 0 h 151"/>
                <a:gd name="T4" fmla="*/ 0 w 132"/>
                <a:gd name="T5" fmla="*/ 73 h 151"/>
                <a:gd name="T6" fmla="*/ 84 w 132"/>
                <a:gd name="T7" fmla="*/ 151 h 151"/>
              </a:gdLst>
              <a:ahLst/>
              <a:cxnLst>
                <a:cxn ang="0">
                  <a:pos x="T0" y="T1"/>
                </a:cxn>
                <a:cxn ang="0">
                  <a:pos x="T2" y="T3"/>
                </a:cxn>
                <a:cxn ang="0">
                  <a:pos x="T4" y="T5"/>
                </a:cxn>
                <a:cxn ang="0">
                  <a:pos x="T6" y="T7"/>
                </a:cxn>
              </a:cxnLst>
              <a:rect l="0" t="0" r="r" b="b"/>
              <a:pathLst>
                <a:path w="132" h="151">
                  <a:moveTo>
                    <a:pt x="84" y="151"/>
                  </a:moveTo>
                  <a:lnTo>
                    <a:pt x="132" y="0"/>
                  </a:lnTo>
                  <a:lnTo>
                    <a:pt x="0" y="73"/>
                  </a:lnTo>
                  <a:lnTo>
                    <a:pt x="84" y="15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6" name="Freeform 24">
              <a:extLst>
                <a:ext uri="{FF2B5EF4-FFF2-40B4-BE49-F238E27FC236}">
                  <a16:creationId xmlns:a16="http://schemas.microsoft.com/office/drawing/2014/main" id="{C5C2ED69-8800-7642-85A9-378802528E2B}"/>
                </a:ext>
              </a:extLst>
            </p:cNvPr>
            <p:cNvSpPr>
              <a:spLocks/>
            </p:cNvSpPr>
            <p:nvPr/>
          </p:nvSpPr>
          <p:spPr bwMode="auto">
            <a:xfrm>
              <a:off x="3284538" y="2452688"/>
              <a:ext cx="401637" cy="266700"/>
            </a:xfrm>
            <a:custGeom>
              <a:avLst/>
              <a:gdLst>
                <a:gd name="T0" fmla="*/ 132 w 253"/>
                <a:gd name="T1" fmla="*/ 95 h 168"/>
                <a:gd name="T2" fmla="*/ 253 w 253"/>
                <a:gd name="T3" fmla="*/ 0 h 168"/>
                <a:gd name="T4" fmla="*/ 0 w 253"/>
                <a:gd name="T5" fmla="*/ 168 h 168"/>
                <a:gd name="T6" fmla="*/ 132 w 253"/>
                <a:gd name="T7" fmla="*/ 95 h 168"/>
              </a:gdLst>
              <a:ahLst/>
              <a:cxnLst>
                <a:cxn ang="0">
                  <a:pos x="T0" y="T1"/>
                </a:cxn>
                <a:cxn ang="0">
                  <a:pos x="T2" y="T3"/>
                </a:cxn>
                <a:cxn ang="0">
                  <a:pos x="T4" y="T5"/>
                </a:cxn>
                <a:cxn ang="0">
                  <a:pos x="T6" y="T7"/>
                </a:cxn>
              </a:cxnLst>
              <a:rect l="0" t="0" r="r" b="b"/>
              <a:pathLst>
                <a:path w="253" h="168">
                  <a:moveTo>
                    <a:pt x="132" y="95"/>
                  </a:moveTo>
                  <a:lnTo>
                    <a:pt x="253" y="0"/>
                  </a:lnTo>
                  <a:lnTo>
                    <a:pt x="0" y="168"/>
                  </a:lnTo>
                  <a:lnTo>
                    <a:pt x="132" y="95"/>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7" name="Freeform 25">
              <a:extLst>
                <a:ext uri="{FF2B5EF4-FFF2-40B4-BE49-F238E27FC236}">
                  <a16:creationId xmlns:a16="http://schemas.microsoft.com/office/drawing/2014/main" id="{260E4CD6-8DA8-DD4A-A840-1E1C8CBC44D4}"/>
                </a:ext>
              </a:extLst>
            </p:cNvPr>
            <p:cNvSpPr>
              <a:spLocks/>
            </p:cNvSpPr>
            <p:nvPr/>
          </p:nvSpPr>
          <p:spPr bwMode="auto">
            <a:xfrm>
              <a:off x="3073400" y="2719388"/>
              <a:ext cx="211137" cy="420688"/>
            </a:xfrm>
            <a:custGeom>
              <a:avLst/>
              <a:gdLst>
                <a:gd name="T0" fmla="*/ 85 w 133"/>
                <a:gd name="T1" fmla="*/ 162 h 265"/>
                <a:gd name="T2" fmla="*/ 133 w 133"/>
                <a:gd name="T3" fmla="*/ 0 h 265"/>
                <a:gd name="T4" fmla="*/ 0 w 133"/>
                <a:gd name="T5" fmla="*/ 265 h 265"/>
                <a:gd name="T6" fmla="*/ 85 w 133"/>
                <a:gd name="T7" fmla="*/ 162 h 265"/>
              </a:gdLst>
              <a:ahLst/>
              <a:cxnLst>
                <a:cxn ang="0">
                  <a:pos x="T0" y="T1"/>
                </a:cxn>
                <a:cxn ang="0">
                  <a:pos x="T2" y="T3"/>
                </a:cxn>
                <a:cxn ang="0">
                  <a:pos x="T4" y="T5"/>
                </a:cxn>
                <a:cxn ang="0">
                  <a:pos x="T6" y="T7"/>
                </a:cxn>
              </a:cxnLst>
              <a:rect l="0" t="0" r="r" b="b"/>
              <a:pathLst>
                <a:path w="133" h="265">
                  <a:moveTo>
                    <a:pt x="85" y="162"/>
                  </a:moveTo>
                  <a:lnTo>
                    <a:pt x="133" y="0"/>
                  </a:lnTo>
                  <a:lnTo>
                    <a:pt x="0" y="265"/>
                  </a:lnTo>
                  <a:lnTo>
                    <a:pt x="85" y="162"/>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8" name="Freeform 26">
              <a:extLst>
                <a:ext uri="{FF2B5EF4-FFF2-40B4-BE49-F238E27FC236}">
                  <a16:creationId xmlns:a16="http://schemas.microsoft.com/office/drawing/2014/main" id="{F808CF6E-0256-8C41-A160-FC6BC4BF4E20}"/>
                </a:ext>
              </a:extLst>
            </p:cNvPr>
            <p:cNvSpPr>
              <a:spLocks/>
            </p:cNvSpPr>
            <p:nvPr/>
          </p:nvSpPr>
          <p:spPr bwMode="auto">
            <a:xfrm>
              <a:off x="3073400" y="2976563"/>
              <a:ext cx="354012" cy="258763"/>
            </a:xfrm>
            <a:custGeom>
              <a:avLst/>
              <a:gdLst>
                <a:gd name="T0" fmla="*/ 85 w 223"/>
                <a:gd name="T1" fmla="*/ 0 h 163"/>
                <a:gd name="T2" fmla="*/ 223 w 223"/>
                <a:gd name="T3" fmla="*/ 163 h 163"/>
                <a:gd name="T4" fmla="*/ 0 w 223"/>
                <a:gd name="T5" fmla="*/ 103 h 163"/>
                <a:gd name="T6" fmla="*/ 85 w 223"/>
                <a:gd name="T7" fmla="*/ 0 h 163"/>
              </a:gdLst>
              <a:ahLst/>
              <a:cxnLst>
                <a:cxn ang="0">
                  <a:pos x="T0" y="T1"/>
                </a:cxn>
                <a:cxn ang="0">
                  <a:pos x="T2" y="T3"/>
                </a:cxn>
                <a:cxn ang="0">
                  <a:pos x="T4" y="T5"/>
                </a:cxn>
                <a:cxn ang="0">
                  <a:pos x="T6" y="T7"/>
                </a:cxn>
              </a:cxnLst>
              <a:rect l="0" t="0" r="r" b="b"/>
              <a:pathLst>
                <a:path w="223" h="163">
                  <a:moveTo>
                    <a:pt x="85" y="0"/>
                  </a:moveTo>
                  <a:lnTo>
                    <a:pt x="223" y="163"/>
                  </a:lnTo>
                  <a:lnTo>
                    <a:pt x="0" y="103"/>
                  </a:lnTo>
                  <a:lnTo>
                    <a:pt x="85"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9" name="Freeform 27">
              <a:extLst>
                <a:ext uri="{FF2B5EF4-FFF2-40B4-BE49-F238E27FC236}">
                  <a16:creationId xmlns:a16="http://schemas.microsoft.com/office/drawing/2014/main" id="{A4EFDAAF-C5B0-0743-A584-7EF12FE2B6F2}"/>
                </a:ext>
              </a:extLst>
            </p:cNvPr>
            <p:cNvSpPr>
              <a:spLocks/>
            </p:cNvSpPr>
            <p:nvPr/>
          </p:nvSpPr>
          <p:spPr bwMode="auto">
            <a:xfrm>
              <a:off x="3073400" y="3140075"/>
              <a:ext cx="354012" cy="285750"/>
            </a:xfrm>
            <a:custGeom>
              <a:avLst/>
              <a:gdLst>
                <a:gd name="T0" fmla="*/ 0 w 223"/>
                <a:gd name="T1" fmla="*/ 0 h 180"/>
                <a:gd name="T2" fmla="*/ 223 w 223"/>
                <a:gd name="T3" fmla="*/ 60 h 180"/>
                <a:gd name="T4" fmla="*/ 79 w 223"/>
                <a:gd name="T5" fmla="*/ 180 h 180"/>
                <a:gd name="T6" fmla="*/ 0 w 223"/>
                <a:gd name="T7" fmla="*/ 0 h 180"/>
              </a:gdLst>
              <a:ahLst/>
              <a:cxnLst>
                <a:cxn ang="0">
                  <a:pos x="T0" y="T1"/>
                </a:cxn>
                <a:cxn ang="0">
                  <a:pos x="T2" y="T3"/>
                </a:cxn>
                <a:cxn ang="0">
                  <a:pos x="T4" y="T5"/>
                </a:cxn>
                <a:cxn ang="0">
                  <a:pos x="T6" y="T7"/>
                </a:cxn>
              </a:cxnLst>
              <a:rect l="0" t="0" r="r" b="b"/>
              <a:pathLst>
                <a:path w="223" h="180">
                  <a:moveTo>
                    <a:pt x="0" y="0"/>
                  </a:moveTo>
                  <a:lnTo>
                    <a:pt x="223" y="60"/>
                  </a:lnTo>
                  <a:lnTo>
                    <a:pt x="79" y="18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0" name="Freeform 28">
              <a:extLst>
                <a:ext uri="{FF2B5EF4-FFF2-40B4-BE49-F238E27FC236}">
                  <a16:creationId xmlns:a16="http://schemas.microsoft.com/office/drawing/2014/main" id="{67BD750A-63A3-1E4C-9415-2DDF8E2DD4AF}"/>
                </a:ext>
              </a:extLst>
            </p:cNvPr>
            <p:cNvSpPr>
              <a:spLocks/>
            </p:cNvSpPr>
            <p:nvPr/>
          </p:nvSpPr>
          <p:spPr bwMode="auto">
            <a:xfrm>
              <a:off x="3198813" y="3235325"/>
              <a:ext cx="314325" cy="390525"/>
            </a:xfrm>
            <a:custGeom>
              <a:avLst/>
              <a:gdLst>
                <a:gd name="T0" fmla="*/ 0 w 198"/>
                <a:gd name="T1" fmla="*/ 120 h 246"/>
                <a:gd name="T2" fmla="*/ 144 w 198"/>
                <a:gd name="T3" fmla="*/ 0 h 246"/>
                <a:gd name="T4" fmla="*/ 198 w 198"/>
                <a:gd name="T5" fmla="*/ 246 h 246"/>
                <a:gd name="T6" fmla="*/ 0 w 198"/>
                <a:gd name="T7" fmla="*/ 120 h 246"/>
              </a:gdLst>
              <a:ahLst/>
              <a:cxnLst>
                <a:cxn ang="0">
                  <a:pos x="T0" y="T1"/>
                </a:cxn>
                <a:cxn ang="0">
                  <a:pos x="T2" y="T3"/>
                </a:cxn>
                <a:cxn ang="0">
                  <a:pos x="T4" y="T5"/>
                </a:cxn>
                <a:cxn ang="0">
                  <a:pos x="T6" y="T7"/>
                </a:cxn>
              </a:cxnLst>
              <a:rect l="0" t="0" r="r" b="b"/>
              <a:pathLst>
                <a:path w="198" h="246">
                  <a:moveTo>
                    <a:pt x="0" y="120"/>
                  </a:moveTo>
                  <a:lnTo>
                    <a:pt x="144" y="0"/>
                  </a:lnTo>
                  <a:lnTo>
                    <a:pt x="198" y="246"/>
                  </a:lnTo>
                  <a:lnTo>
                    <a:pt x="0" y="12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1" name="Freeform 29">
              <a:extLst>
                <a:ext uri="{FF2B5EF4-FFF2-40B4-BE49-F238E27FC236}">
                  <a16:creationId xmlns:a16="http://schemas.microsoft.com/office/drawing/2014/main" id="{0071423E-22DF-7D44-B06F-94D76995201F}"/>
                </a:ext>
              </a:extLst>
            </p:cNvPr>
            <p:cNvSpPr>
              <a:spLocks/>
            </p:cNvSpPr>
            <p:nvPr/>
          </p:nvSpPr>
          <p:spPr bwMode="auto">
            <a:xfrm>
              <a:off x="3427413" y="3235325"/>
              <a:ext cx="371475" cy="390525"/>
            </a:xfrm>
            <a:custGeom>
              <a:avLst/>
              <a:gdLst>
                <a:gd name="T0" fmla="*/ 0 w 234"/>
                <a:gd name="T1" fmla="*/ 0 h 246"/>
                <a:gd name="T2" fmla="*/ 234 w 234"/>
                <a:gd name="T3" fmla="*/ 60 h 246"/>
                <a:gd name="T4" fmla="*/ 54 w 234"/>
                <a:gd name="T5" fmla="*/ 246 h 246"/>
                <a:gd name="T6" fmla="*/ 0 w 234"/>
                <a:gd name="T7" fmla="*/ 0 h 246"/>
              </a:gdLst>
              <a:ahLst/>
              <a:cxnLst>
                <a:cxn ang="0">
                  <a:pos x="T0" y="T1"/>
                </a:cxn>
                <a:cxn ang="0">
                  <a:pos x="T2" y="T3"/>
                </a:cxn>
                <a:cxn ang="0">
                  <a:pos x="T4" y="T5"/>
                </a:cxn>
                <a:cxn ang="0">
                  <a:pos x="T6" y="T7"/>
                </a:cxn>
              </a:cxnLst>
              <a:rect l="0" t="0" r="r" b="b"/>
              <a:pathLst>
                <a:path w="234" h="246">
                  <a:moveTo>
                    <a:pt x="0" y="0"/>
                  </a:moveTo>
                  <a:lnTo>
                    <a:pt x="234" y="60"/>
                  </a:lnTo>
                  <a:lnTo>
                    <a:pt x="54" y="246"/>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3" name="Freeform 30">
              <a:extLst>
                <a:ext uri="{FF2B5EF4-FFF2-40B4-BE49-F238E27FC236}">
                  <a16:creationId xmlns:a16="http://schemas.microsoft.com/office/drawing/2014/main" id="{86A1B482-C440-7641-AC1D-4C6D47CD178A}"/>
                </a:ext>
              </a:extLst>
            </p:cNvPr>
            <p:cNvSpPr>
              <a:spLocks/>
            </p:cNvSpPr>
            <p:nvPr/>
          </p:nvSpPr>
          <p:spPr bwMode="auto">
            <a:xfrm>
              <a:off x="3513138" y="3330575"/>
              <a:ext cx="554037" cy="295275"/>
            </a:xfrm>
            <a:custGeom>
              <a:avLst/>
              <a:gdLst>
                <a:gd name="T0" fmla="*/ 0 w 349"/>
                <a:gd name="T1" fmla="*/ 186 h 186"/>
                <a:gd name="T2" fmla="*/ 180 w 349"/>
                <a:gd name="T3" fmla="*/ 0 h 186"/>
                <a:gd name="T4" fmla="*/ 349 w 349"/>
                <a:gd name="T5" fmla="*/ 186 h 186"/>
                <a:gd name="T6" fmla="*/ 0 w 349"/>
                <a:gd name="T7" fmla="*/ 186 h 186"/>
              </a:gdLst>
              <a:ahLst/>
              <a:cxnLst>
                <a:cxn ang="0">
                  <a:pos x="T0" y="T1"/>
                </a:cxn>
                <a:cxn ang="0">
                  <a:pos x="T2" y="T3"/>
                </a:cxn>
                <a:cxn ang="0">
                  <a:pos x="T4" y="T5"/>
                </a:cxn>
                <a:cxn ang="0">
                  <a:pos x="T6" y="T7"/>
                </a:cxn>
              </a:cxnLst>
              <a:rect l="0" t="0" r="r" b="b"/>
              <a:pathLst>
                <a:path w="349" h="186">
                  <a:moveTo>
                    <a:pt x="0" y="186"/>
                  </a:moveTo>
                  <a:lnTo>
                    <a:pt x="180" y="0"/>
                  </a:lnTo>
                  <a:lnTo>
                    <a:pt x="349" y="186"/>
                  </a:lnTo>
                  <a:lnTo>
                    <a:pt x="0" y="186"/>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4" name="Freeform 31">
              <a:extLst>
                <a:ext uri="{FF2B5EF4-FFF2-40B4-BE49-F238E27FC236}">
                  <a16:creationId xmlns:a16="http://schemas.microsoft.com/office/drawing/2014/main" id="{7BBA2594-08EF-584D-A96E-5DF544952C17}"/>
                </a:ext>
              </a:extLst>
            </p:cNvPr>
            <p:cNvSpPr>
              <a:spLocks/>
            </p:cNvSpPr>
            <p:nvPr/>
          </p:nvSpPr>
          <p:spPr bwMode="auto">
            <a:xfrm>
              <a:off x="4467225" y="2862263"/>
              <a:ext cx="277812" cy="501650"/>
            </a:xfrm>
            <a:custGeom>
              <a:avLst/>
              <a:gdLst>
                <a:gd name="T0" fmla="*/ 46 w 175"/>
                <a:gd name="T1" fmla="*/ 316 h 316"/>
                <a:gd name="T2" fmla="*/ 0 w 175"/>
                <a:gd name="T3" fmla="*/ 0 h 316"/>
                <a:gd name="T4" fmla="*/ 175 w 175"/>
                <a:gd name="T5" fmla="*/ 235 h 316"/>
                <a:gd name="T6" fmla="*/ 46 w 175"/>
                <a:gd name="T7" fmla="*/ 316 h 316"/>
              </a:gdLst>
              <a:ahLst/>
              <a:cxnLst>
                <a:cxn ang="0">
                  <a:pos x="T0" y="T1"/>
                </a:cxn>
                <a:cxn ang="0">
                  <a:pos x="T2" y="T3"/>
                </a:cxn>
                <a:cxn ang="0">
                  <a:pos x="T4" y="T5"/>
                </a:cxn>
                <a:cxn ang="0">
                  <a:pos x="T6" y="T7"/>
                </a:cxn>
              </a:cxnLst>
              <a:rect l="0" t="0" r="r" b="b"/>
              <a:pathLst>
                <a:path w="175" h="316">
                  <a:moveTo>
                    <a:pt x="46" y="316"/>
                  </a:moveTo>
                  <a:lnTo>
                    <a:pt x="0" y="0"/>
                  </a:lnTo>
                  <a:lnTo>
                    <a:pt x="175" y="235"/>
                  </a:lnTo>
                  <a:lnTo>
                    <a:pt x="46" y="316"/>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5" name="Freeform 32">
              <a:extLst>
                <a:ext uri="{FF2B5EF4-FFF2-40B4-BE49-F238E27FC236}">
                  <a16:creationId xmlns:a16="http://schemas.microsoft.com/office/drawing/2014/main" id="{387A1703-95D8-9D4E-8D3C-62F4F114205C}"/>
                </a:ext>
              </a:extLst>
            </p:cNvPr>
            <p:cNvSpPr>
              <a:spLocks/>
            </p:cNvSpPr>
            <p:nvPr/>
          </p:nvSpPr>
          <p:spPr bwMode="auto">
            <a:xfrm>
              <a:off x="4467225" y="2862263"/>
              <a:ext cx="439737" cy="373063"/>
            </a:xfrm>
            <a:custGeom>
              <a:avLst/>
              <a:gdLst>
                <a:gd name="T0" fmla="*/ 0 w 277"/>
                <a:gd name="T1" fmla="*/ 0 h 235"/>
                <a:gd name="T2" fmla="*/ 175 w 277"/>
                <a:gd name="T3" fmla="*/ 235 h 235"/>
                <a:gd name="T4" fmla="*/ 277 w 277"/>
                <a:gd name="T5" fmla="*/ 78 h 235"/>
                <a:gd name="T6" fmla="*/ 0 w 277"/>
                <a:gd name="T7" fmla="*/ 0 h 235"/>
              </a:gdLst>
              <a:ahLst/>
              <a:cxnLst>
                <a:cxn ang="0">
                  <a:pos x="T0" y="T1"/>
                </a:cxn>
                <a:cxn ang="0">
                  <a:pos x="T2" y="T3"/>
                </a:cxn>
                <a:cxn ang="0">
                  <a:pos x="T4" y="T5"/>
                </a:cxn>
                <a:cxn ang="0">
                  <a:pos x="T6" y="T7"/>
                </a:cxn>
              </a:cxnLst>
              <a:rect l="0" t="0" r="r" b="b"/>
              <a:pathLst>
                <a:path w="277" h="235">
                  <a:moveTo>
                    <a:pt x="0" y="0"/>
                  </a:moveTo>
                  <a:lnTo>
                    <a:pt x="175" y="235"/>
                  </a:lnTo>
                  <a:lnTo>
                    <a:pt x="277" y="78"/>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6" name="Freeform 33">
              <a:extLst>
                <a:ext uri="{FF2B5EF4-FFF2-40B4-BE49-F238E27FC236}">
                  <a16:creationId xmlns:a16="http://schemas.microsoft.com/office/drawing/2014/main" id="{C148690B-EDD3-5049-9DB4-2DFC16EAFF6F}"/>
                </a:ext>
              </a:extLst>
            </p:cNvPr>
            <p:cNvSpPr>
              <a:spLocks/>
            </p:cNvSpPr>
            <p:nvPr/>
          </p:nvSpPr>
          <p:spPr bwMode="auto">
            <a:xfrm>
              <a:off x="4467225" y="2689225"/>
              <a:ext cx="401637" cy="173038"/>
            </a:xfrm>
            <a:custGeom>
              <a:avLst/>
              <a:gdLst>
                <a:gd name="T0" fmla="*/ 0 w 253"/>
                <a:gd name="T1" fmla="*/ 109 h 109"/>
                <a:gd name="T2" fmla="*/ 175 w 253"/>
                <a:gd name="T3" fmla="*/ 0 h 109"/>
                <a:gd name="T4" fmla="*/ 253 w 253"/>
                <a:gd name="T5" fmla="*/ 79 h 109"/>
                <a:gd name="T6" fmla="*/ 0 w 253"/>
                <a:gd name="T7" fmla="*/ 109 h 109"/>
              </a:gdLst>
              <a:ahLst/>
              <a:cxnLst>
                <a:cxn ang="0">
                  <a:pos x="T0" y="T1"/>
                </a:cxn>
                <a:cxn ang="0">
                  <a:pos x="T2" y="T3"/>
                </a:cxn>
                <a:cxn ang="0">
                  <a:pos x="T4" y="T5"/>
                </a:cxn>
                <a:cxn ang="0">
                  <a:pos x="T6" y="T7"/>
                </a:cxn>
              </a:cxnLst>
              <a:rect l="0" t="0" r="r" b="b"/>
              <a:pathLst>
                <a:path w="253" h="109">
                  <a:moveTo>
                    <a:pt x="0" y="109"/>
                  </a:moveTo>
                  <a:lnTo>
                    <a:pt x="175" y="0"/>
                  </a:lnTo>
                  <a:lnTo>
                    <a:pt x="253" y="79"/>
                  </a:lnTo>
                  <a:lnTo>
                    <a:pt x="0" y="109"/>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7" name="Freeform 34">
              <a:extLst>
                <a:ext uri="{FF2B5EF4-FFF2-40B4-BE49-F238E27FC236}">
                  <a16:creationId xmlns:a16="http://schemas.microsoft.com/office/drawing/2014/main" id="{FCD704C3-7FFA-0D4A-839C-524DC5064930}"/>
                </a:ext>
              </a:extLst>
            </p:cNvPr>
            <p:cNvSpPr>
              <a:spLocks/>
            </p:cNvSpPr>
            <p:nvPr/>
          </p:nvSpPr>
          <p:spPr bwMode="auto">
            <a:xfrm>
              <a:off x="4467225" y="2814638"/>
              <a:ext cx="439737" cy="171450"/>
            </a:xfrm>
            <a:custGeom>
              <a:avLst/>
              <a:gdLst>
                <a:gd name="T0" fmla="*/ 0 w 277"/>
                <a:gd name="T1" fmla="*/ 30 h 108"/>
                <a:gd name="T2" fmla="*/ 277 w 277"/>
                <a:gd name="T3" fmla="*/ 108 h 108"/>
                <a:gd name="T4" fmla="*/ 253 w 277"/>
                <a:gd name="T5" fmla="*/ 0 h 108"/>
                <a:gd name="T6" fmla="*/ 0 w 277"/>
                <a:gd name="T7" fmla="*/ 30 h 108"/>
              </a:gdLst>
              <a:ahLst/>
              <a:cxnLst>
                <a:cxn ang="0">
                  <a:pos x="T0" y="T1"/>
                </a:cxn>
                <a:cxn ang="0">
                  <a:pos x="T2" y="T3"/>
                </a:cxn>
                <a:cxn ang="0">
                  <a:pos x="T4" y="T5"/>
                </a:cxn>
                <a:cxn ang="0">
                  <a:pos x="T6" y="T7"/>
                </a:cxn>
              </a:cxnLst>
              <a:rect l="0" t="0" r="r" b="b"/>
              <a:pathLst>
                <a:path w="277" h="108">
                  <a:moveTo>
                    <a:pt x="0" y="30"/>
                  </a:moveTo>
                  <a:lnTo>
                    <a:pt x="277" y="108"/>
                  </a:lnTo>
                  <a:lnTo>
                    <a:pt x="253" y="0"/>
                  </a:lnTo>
                  <a:lnTo>
                    <a:pt x="0" y="3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8" name="Freeform 35">
              <a:extLst>
                <a:ext uri="{FF2B5EF4-FFF2-40B4-BE49-F238E27FC236}">
                  <a16:creationId xmlns:a16="http://schemas.microsoft.com/office/drawing/2014/main" id="{FD19EB34-7B2C-CC43-836B-5FC8675EE5DE}"/>
                </a:ext>
              </a:extLst>
            </p:cNvPr>
            <p:cNvSpPr>
              <a:spLocks/>
            </p:cNvSpPr>
            <p:nvPr/>
          </p:nvSpPr>
          <p:spPr bwMode="auto">
            <a:xfrm>
              <a:off x="4745038" y="2986088"/>
              <a:ext cx="258762" cy="249238"/>
            </a:xfrm>
            <a:custGeom>
              <a:avLst/>
              <a:gdLst>
                <a:gd name="T0" fmla="*/ 0 w 163"/>
                <a:gd name="T1" fmla="*/ 157 h 157"/>
                <a:gd name="T2" fmla="*/ 102 w 163"/>
                <a:gd name="T3" fmla="*/ 0 h 157"/>
                <a:gd name="T4" fmla="*/ 163 w 163"/>
                <a:gd name="T5" fmla="*/ 97 h 157"/>
                <a:gd name="T6" fmla="*/ 0 w 163"/>
                <a:gd name="T7" fmla="*/ 157 h 157"/>
              </a:gdLst>
              <a:ahLst/>
              <a:cxnLst>
                <a:cxn ang="0">
                  <a:pos x="T0" y="T1"/>
                </a:cxn>
                <a:cxn ang="0">
                  <a:pos x="T2" y="T3"/>
                </a:cxn>
                <a:cxn ang="0">
                  <a:pos x="T4" y="T5"/>
                </a:cxn>
                <a:cxn ang="0">
                  <a:pos x="T6" y="T7"/>
                </a:cxn>
              </a:cxnLst>
              <a:rect l="0" t="0" r="r" b="b"/>
              <a:pathLst>
                <a:path w="163" h="157">
                  <a:moveTo>
                    <a:pt x="0" y="157"/>
                  </a:moveTo>
                  <a:lnTo>
                    <a:pt x="102" y="0"/>
                  </a:lnTo>
                  <a:lnTo>
                    <a:pt x="163" y="97"/>
                  </a:lnTo>
                  <a:lnTo>
                    <a:pt x="0" y="157"/>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9" name="Freeform 36">
              <a:extLst>
                <a:ext uri="{FF2B5EF4-FFF2-40B4-BE49-F238E27FC236}">
                  <a16:creationId xmlns:a16="http://schemas.microsoft.com/office/drawing/2014/main" id="{3D5F8950-0E61-C842-BF74-F2B19DD639EE}"/>
                </a:ext>
              </a:extLst>
            </p:cNvPr>
            <p:cNvSpPr>
              <a:spLocks/>
            </p:cNvSpPr>
            <p:nvPr/>
          </p:nvSpPr>
          <p:spPr bwMode="auto">
            <a:xfrm>
              <a:off x="4868863" y="2814638"/>
              <a:ext cx="134937" cy="325438"/>
            </a:xfrm>
            <a:custGeom>
              <a:avLst/>
              <a:gdLst>
                <a:gd name="T0" fmla="*/ 0 w 85"/>
                <a:gd name="T1" fmla="*/ 0 h 205"/>
                <a:gd name="T2" fmla="*/ 24 w 85"/>
                <a:gd name="T3" fmla="*/ 108 h 205"/>
                <a:gd name="T4" fmla="*/ 85 w 85"/>
                <a:gd name="T5" fmla="*/ 205 h 205"/>
                <a:gd name="T6" fmla="*/ 0 w 85"/>
                <a:gd name="T7" fmla="*/ 0 h 205"/>
              </a:gdLst>
              <a:ahLst/>
              <a:cxnLst>
                <a:cxn ang="0">
                  <a:pos x="T0" y="T1"/>
                </a:cxn>
                <a:cxn ang="0">
                  <a:pos x="T2" y="T3"/>
                </a:cxn>
                <a:cxn ang="0">
                  <a:pos x="T4" y="T5"/>
                </a:cxn>
                <a:cxn ang="0">
                  <a:pos x="T6" y="T7"/>
                </a:cxn>
              </a:cxnLst>
              <a:rect l="0" t="0" r="r" b="b"/>
              <a:pathLst>
                <a:path w="85" h="205">
                  <a:moveTo>
                    <a:pt x="0" y="0"/>
                  </a:moveTo>
                  <a:lnTo>
                    <a:pt x="24" y="108"/>
                  </a:lnTo>
                  <a:lnTo>
                    <a:pt x="85" y="205"/>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0" name="Freeform 37">
              <a:extLst>
                <a:ext uri="{FF2B5EF4-FFF2-40B4-BE49-F238E27FC236}">
                  <a16:creationId xmlns:a16="http://schemas.microsoft.com/office/drawing/2014/main" id="{1F013570-EB2D-DA49-973F-D3DECCB86B75}"/>
                </a:ext>
              </a:extLst>
            </p:cNvPr>
            <p:cNvSpPr>
              <a:spLocks/>
            </p:cNvSpPr>
            <p:nvPr/>
          </p:nvSpPr>
          <p:spPr bwMode="auto">
            <a:xfrm>
              <a:off x="4745038" y="3140075"/>
              <a:ext cx="258762" cy="447675"/>
            </a:xfrm>
            <a:custGeom>
              <a:avLst/>
              <a:gdLst>
                <a:gd name="T0" fmla="*/ 0 w 163"/>
                <a:gd name="T1" fmla="*/ 60 h 282"/>
                <a:gd name="T2" fmla="*/ 163 w 163"/>
                <a:gd name="T3" fmla="*/ 0 h 282"/>
                <a:gd name="T4" fmla="*/ 163 w 163"/>
                <a:gd name="T5" fmla="*/ 282 h 282"/>
                <a:gd name="T6" fmla="*/ 0 w 163"/>
                <a:gd name="T7" fmla="*/ 60 h 282"/>
              </a:gdLst>
              <a:ahLst/>
              <a:cxnLst>
                <a:cxn ang="0">
                  <a:pos x="T0" y="T1"/>
                </a:cxn>
                <a:cxn ang="0">
                  <a:pos x="T2" y="T3"/>
                </a:cxn>
                <a:cxn ang="0">
                  <a:pos x="T4" y="T5"/>
                </a:cxn>
                <a:cxn ang="0">
                  <a:pos x="T6" y="T7"/>
                </a:cxn>
              </a:cxnLst>
              <a:rect l="0" t="0" r="r" b="b"/>
              <a:pathLst>
                <a:path w="163" h="282">
                  <a:moveTo>
                    <a:pt x="0" y="60"/>
                  </a:moveTo>
                  <a:lnTo>
                    <a:pt x="163" y="0"/>
                  </a:lnTo>
                  <a:lnTo>
                    <a:pt x="163" y="282"/>
                  </a:lnTo>
                  <a:lnTo>
                    <a:pt x="0" y="6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1" name="Freeform 38">
              <a:extLst>
                <a:ext uri="{FF2B5EF4-FFF2-40B4-BE49-F238E27FC236}">
                  <a16:creationId xmlns:a16="http://schemas.microsoft.com/office/drawing/2014/main" id="{DF145AAA-139C-AF41-AE00-6AD38F9FE075}"/>
                </a:ext>
              </a:extLst>
            </p:cNvPr>
            <p:cNvSpPr>
              <a:spLocks/>
            </p:cNvSpPr>
            <p:nvPr/>
          </p:nvSpPr>
          <p:spPr bwMode="auto">
            <a:xfrm>
              <a:off x="4540250" y="3235325"/>
              <a:ext cx="204787" cy="485775"/>
            </a:xfrm>
            <a:custGeom>
              <a:avLst/>
              <a:gdLst>
                <a:gd name="T0" fmla="*/ 0 w 129"/>
                <a:gd name="T1" fmla="*/ 81 h 306"/>
                <a:gd name="T2" fmla="*/ 129 w 129"/>
                <a:gd name="T3" fmla="*/ 0 h 306"/>
                <a:gd name="T4" fmla="*/ 99 w 129"/>
                <a:gd name="T5" fmla="*/ 306 h 306"/>
                <a:gd name="T6" fmla="*/ 0 w 129"/>
                <a:gd name="T7" fmla="*/ 81 h 306"/>
              </a:gdLst>
              <a:ahLst/>
              <a:cxnLst>
                <a:cxn ang="0">
                  <a:pos x="T0" y="T1"/>
                </a:cxn>
                <a:cxn ang="0">
                  <a:pos x="T2" y="T3"/>
                </a:cxn>
                <a:cxn ang="0">
                  <a:pos x="T4" y="T5"/>
                </a:cxn>
                <a:cxn ang="0">
                  <a:pos x="T6" y="T7"/>
                </a:cxn>
              </a:cxnLst>
              <a:rect l="0" t="0" r="r" b="b"/>
              <a:pathLst>
                <a:path w="129" h="306">
                  <a:moveTo>
                    <a:pt x="0" y="81"/>
                  </a:moveTo>
                  <a:lnTo>
                    <a:pt x="129" y="0"/>
                  </a:lnTo>
                  <a:lnTo>
                    <a:pt x="99" y="306"/>
                  </a:lnTo>
                  <a:lnTo>
                    <a:pt x="0" y="8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2" name="Freeform 39">
              <a:extLst>
                <a:ext uri="{FF2B5EF4-FFF2-40B4-BE49-F238E27FC236}">
                  <a16:creationId xmlns:a16="http://schemas.microsoft.com/office/drawing/2014/main" id="{A99FBE2E-2353-F149-8B2B-AC0025B5DD45}"/>
                </a:ext>
              </a:extLst>
            </p:cNvPr>
            <p:cNvSpPr>
              <a:spLocks/>
            </p:cNvSpPr>
            <p:nvPr/>
          </p:nvSpPr>
          <p:spPr bwMode="auto">
            <a:xfrm>
              <a:off x="4697413" y="3721100"/>
              <a:ext cx="209550" cy="382588"/>
            </a:xfrm>
            <a:custGeom>
              <a:avLst/>
              <a:gdLst>
                <a:gd name="T0" fmla="*/ 6 w 132"/>
                <a:gd name="T1" fmla="*/ 241 h 241"/>
                <a:gd name="T2" fmla="*/ 132 w 132"/>
                <a:gd name="T3" fmla="*/ 84 h 241"/>
                <a:gd name="T4" fmla="*/ 0 w 132"/>
                <a:gd name="T5" fmla="*/ 0 h 241"/>
                <a:gd name="T6" fmla="*/ 6 w 132"/>
                <a:gd name="T7" fmla="*/ 241 h 241"/>
              </a:gdLst>
              <a:ahLst/>
              <a:cxnLst>
                <a:cxn ang="0">
                  <a:pos x="T0" y="T1"/>
                </a:cxn>
                <a:cxn ang="0">
                  <a:pos x="T2" y="T3"/>
                </a:cxn>
                <a:cxn ang="0">
                  <a:pos x="T4" y="T5"/>
                </a:cxn>
                <a:cxn ang="0">
                  <a:pos x="T6" y="T7"/>
                </a:cxn>
              </a:cxnLst>
              <a:rect l="0" t="0" r="r" b="b"/>
              <a:pathLst>
                <a:path w="132" h="241">
                  <a:moveTo>
                    <a:pt x="6" y="241"/>
                  </a:moveTo>
                  <a:lnTo>
                    <a:pt x="132" y="84"/>
                  </a:lnTo>
                  <a:lnTo>
                    <a:pt x="0" y="0"/>
                  </a:lnTo>
                  <a:lnTo>
                    <a:pt x="6" y="24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3" name="Freeform 40">
              <a:extLst>
                <a:ext uri="{FF2B5EF4-FFF2-40B4-BE49-F238E27FC236}">
                  <a16:creationId xmlns:a16="http://schemas.microsoft.com/office/drawing/2014/main" id="{6F93F636-49F9-BC41-95B5-B2CFE3E747BB}"/>
                </a:ext>
              </a:extLst>
            </p:cNvPr>
            <p:cNvSpPr>
              <a:spLocks/>
            </p:cNvSpPr>
            <p:nvPr/>
          </p:nvSpPr>
          <p:spPr bwMode="auto">
            <a:xfrm>
              <a:off x="4697413" y="3235325"/>
              <a:ext cx="306387" cy="485775"/>
            </a:xfrm>
            <a:custGeom>
              <a:avLst/>
              <a:gdLst>
                <a:gd name="T0" fmla="*/ 30 w 193"/>
                <a:gd name="T1" fmla="*/ 0 h 306"/>
                <a:gd name="T2" fmla="*/ 193 w 193"/>
                <a:gd name="T3" fmla="*/ 222 h 306"/>
                <a:gd name="T4" fmla="*/ 0 w 193"/>
                <a:gd name="T5" fmla="*/ 306 h 306"/>
                <a:gd name="T6" fmla="*/ 30 w 193"/>
                <a:gd name="T7" fmla="*/ 0 h 306"/>
              </a:gdLst>
              <a:ahLst/>
              <a:cxnLst>
                <a:cxn ang="0">
                  <a:pos x="T0" y="T1"/>
                </a:cxn>
                <a:cxn ang="0">
                  <a:pos x="T2" y="T3"/>
                </a:cxn>
                <a:cxn ang="0">
                  <a:pos x="T4" y="T5"/>
                </a:cxn>
                <a:cxn ang="0">
                  <a:pos x="T6" y="T7"/>
                </a:cxn>
              </a:cxnLst>
              <a:rect l="0" t="0" r="r" b="b"/>
              <a:pathLst>
                <a:path w="193" h="306">
                  <a:moveTo>
                    <a:pt x="30" y="0"/>
                  </a:moveTo>
                  <a:lnTo>
                    <a:pt x="193" y="222"/>
                  </a:lnTo>
                  <a:lnTo>
                    <a:pt x="0" y="306"/>
                  </a:lnTo>
                  <a:lnTo>
                    <a:pt x="3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4" name="Freeform 41">
              <a:extLst>
                <a:ext uri="{FF2B5EF4-FFF2-40B4-BE49-F238E27FC236}">
                  <a16:creationId xmlns:a16="http://schemas.microsoft.com/office/drawing/2014/main" id="{C4A4F9C7-BDC3-DB45-B93A-B068948041E8}"/>
                </a:ext>
              </a:extLst>
            </p:cNvPr>
            <p:cNvSpPr>
              <a:spLocks/>
            </p:cNvSpPr>
            <p:nvPr/>
          </p:nvSpPr>
          <p:spPr bwMode="auto">
            <a:xfrm>
              <a:off x="4697413" y="3587750"/>
              <a:ext cx="306387" cy="266700"/>
            </a:xfrm>
            <a:custGeom>
              <a:avLst/>
              <a:gdLst>
                <a:gd name="T0" fmla="*/ 132 w 193"/>
                <a:gd name="T1" fmla="*/ 168 h 168"/>
                <a:gd name="T2" fmla="*/ 193 w 193"/>
                <a:gd name="T3" fmla="*/ 0 h 168"/>
                <a:gd name="T4" fmla="*/ 0 w 193"/>
                <a:gd name="T5" fmla="*/ 84 h 168"/>
                <a:gd name="T6" fmla="*/ 132 w 193"/>
                <a:gd name="T7" fmla="*/ 168 h 168"/>
              </a:gdLst>
              <a:ahLst/>
              <a:cxnLst>
                <a:cxn ang="0">
                  <a:pos x="T0" y="T1"/>
                </a:cxn>
                <a:cxn ang="0">
                  <a:pos x="T2" y="T3"/>
                </a:cxn>
                <a:cxn ang="0">
                  <a:pos x="T4" y="T5"/>
                </a:cxn>
                <a:cxn ang="0">
                  <a:pos x="T6" y="T7"/>
                </a:cxn>
              </a:cxnLst>
              <a:rect l="0" t="0" r="r" b="b"/>
              <a:pathLst>
                <a:path w="193" h="168">
                  <a:moveTo>
                    <a:pt x="132" y="168"/>
                  </a:moveTo>
                  <a:lnTo>
                    <a:pt x="193" y="0"/>
                  </a:lnTo>
                  <a:lnTo>
                    <a:pt x="0" y="84"/>
                  </a:lnTo>
                  <a:lnTo>
                    <a:pt x="132" y="16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5" name="Freeform 42">
              <a:extLst>
                <a:ext uri="{FF2B5EF4-FFF2-40B4-BE49-F238E27FC236}">
                  <a16:creationId xmlns:a16="http://schemas.microsoft.com/office/drawing/2014/main" id="{B818D566-8E7C-7644-B584-FC0C087B85F1}"/>
                </a:ext>
              </a:extLst>
            </p:cNvPr>
            <p:cNvSpPr>
              <a:spLocks/>
            </p:cNvSpPr>
            <p:nvPr/>
          </p:nvSpPr>
          <p:spPr bwMode="auto">
            <a:xfrm>
              <a:off x="4430713" y="3721100"/>
              <a:ext cx="276225" cy="382588"/>
            </a:xfrm>
            <a:custGeom>
              <a:avLst/>
              <a:gdLst>
                <a:gd name="T0" fmla="*/ 168 w 174"/>
                <a:gd name="T1" fmla="*/ 0 h 241"/>
                <a:gd name="T2" fmla="*/ 174 w 174"/>
                <a:gd name="T3" fmla="*/ 241 h 241"/>
                <a:gd name="T4" fmla="*/ 0 w 174"/>
                <a:gd name="T5" fmla="*/ 151 h 241"/>
                <a:gd name="T6" fmla="*/ 168 w 174"/>
                <a:gd name="T7" fmla="*/ 0 h 241"/>
              </a:gdLst>
              <a:ahLst/>
              <a:cxnLst>
                <a:cxn ang="0">
                  <a:pos x="T0" y="T1"/>
                </a:cxn>
                <a:cxn ang="0">
                  <a:pos x="T2" y="T3"/>
                </a:cxn>
                <a:cxn ang="0">
                  <a:pos x="T4" y="T5"/>
                </a:cxn>
                <a:cxn ang="0">
                  <a:pos x="T6" y="T7"/>
                </a:cxn>
              </a:cxnLst>
              <a:rect l="0" t="0" r="r" b="b"/>
              <a:pathLst>
                <a:path w="174" h="241">
                  <a:moveTo>
                    <a:pt x="168" y="0"/>
                  </a:moveTo>
                  <a:lnTo>
                    <a:pt x="174" y="241"/>
                  </a:lnTo>
                  <a:lnTo>
                    <a:pt x="0" y="151"/>
                  </a:lnTo>
                  <a:lnTo>
                    <a:pt x="168"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6" name="Freeform 43">
              <a:extLst>
                <a:ext uri="{FF2B5EF4-FFF2-40B4-BE49-F238E27FC236}">
                  <a16:creationId xmlns:a16="http://schemas.microsoft.com/office/drawing/2014/main" id="{F8FF08AA-8759-9D43-BD56-0F21BB6728B0}"/>
                </a:ext>
              </a:extLst>
            </p:cNvPr>
            <p:cNvSpPr>
              <a:spLocks/>
            </p:cNvSpPr>
            <p:nvPr/>
          </p:nvSpPr>
          <p:spPr bwMode="auto">
            <a:xfrm>
              <a:off x="3933825" y="3625850"/>
              <a:ext cx="496887" cy="411163"/>
            </a:xfrm>
            <a:custGeom>
              <a:avLst/>
              <a:gdLst>
                <a:gd name="T0" fmla="*/ 84 w 313"/>
                <a:gd name="T1" fmla="*/ 0 h 259"/>
                <a:gd name="T2" fmla="*/ 313 w 313"/>
                <a:gd name="T3" fmla="*/ 211 h 259"/>
                <a:gd name="T4" fmla="*/ 0 w 313"/>
                <a:gd name="T5" fmla="*/ 259 h 259"/>
                <a:gd name="T6" fmla="*/ 84 w 313"/>
                <a:gd name="T7" fmla="*/ 0 h 259"/>
              </a:gdLst>
              <a:ahLst/>
              <a:cxnLst>
                <a:cxn ang="0">
                  <a:pos x="T0" y="T1"/>
                </a:cxn>
                <a:cxn ang="0">
                  <a:pos x="T2" y="T3"/>
                </a:cxn>
                <a:cxn ang="0">
                  <a:pos x="T4" y="T5"/>
                </a:cxn>
                <a:cxn ang="0">
                  <a:pos x="T6" y="T7"/>
                </a:cxn>
              </a:cxnLst>
              <a:rect l="0" t="0" r="r" b="b"/>
              <a:pathLst>
                <a:path w="313" h="259">
                  <a:moveTo>
                    <a:pt x="84" y="0"/>
                  </a:moveTo>
                  <a:lnTo>
                    <a:pt x="313" y="211"/>
                  </a:lnTo>
                  <a:lnTo>
                    <a:pt x="0" y="259"/>
                  </a:lnTo>
                  <a:lnTo>
                    <a:pt x="84"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7" name="Freeform 44">
              <a:extLst>
                <a:ext uri="{FF2B5EF4-FFF2-40B4-BE49-F238E27FC236}">
                  <a16:creationId xmlns:a16="http://schemas.microsoft.com/office/drawing/2014/main" id="{2E31A0A5-9695-8C4E-971A-E60AC5BD2949}"/>
                </a:ext>
              </a:extLst>
            </p:cNvPr>
            <p:cNvSpPr>
              <a:spLocks/>
            </p:cNvSpPr>
            <p:nvPr/>
          </p:nvSpPr>
          <p:spPr bwMode="auto">
            <a:xfrm>
              <a:off x="3513138" y="3625850"/>
              <a:ext cx="554037" cy="258763"/>
            </a:xfrm>
            <a:custGeom>
              <a:avLst/>
              <a:gdLst>
                <a:gd name="T0" fmla="*/ 0 w 349"/>
                <a:gd name="T1" fmla="*/ 0 h 163"/>
                <a:gd name="T2" fmla="*/ 349 w 349"/>
                <a:gd name="T3" fmla="*/ 0 h 163"/>
                <a:gd name="T4" fmla="*/ 36 w 349"/>
                <a:gd name="T5" fmla="*/ 163 h 163"/>
                <a:gd name="T6" fmla="*/ 0 w 349"/>
                <a:gd name="T7" fmla="*/ 0 h 163"/>
              </a:gdLst>
              <a:ahLst/>
              <a:cxnLst>
                <a:cxn ang="0">
                  <a:pos x="T0" y="T1"/>
                </a:cxn>
                <a:cxn ang="0">
                  <a:pos x="T2" y="T3"/>
                </a:cxn>
                <a:cxn ang="0">
                  <a:pos x="T4" y="T5"/>
                </a:cxn>
                <a:cxn ang="0">
                  <a:pos x="T6" y="T7"/>
                </a:cxn>
              </a:cxnLst>
              <a:rect l="0" t="0" r="r" b="b"/>
              <a:pathLst>
                <a:path w="349" h="163">
                  <a:moveTo>
                    <a:pt x="0" y="0"/>
                  </a:moveTo>
                  <a:lnTo>
                    <a:pt x="349" y="0"/>
                  </a:lnTo>
                  <a:lnTo>
                    <a:pt x="36" y="163"/>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8" name="Freeform 45">
              <a:extLst>
                <a:ext uri="{FF2B5EF4-FFF2-40B4-BE49-F238E27FC236}">
                  <a16:creationId xmlns:a16="http://schemas.microsoft.com/office/drawing/2014/main" id="{7A0BFAF8-63D9-A244-9554-D651FB480EEC}"/>
                </a:ext>
              </a:extLst>
            </p:cNvPr>
            <p:cNvSpPr>
              <a:spLocks/>
            </p:cNvSpPr>
            <p:nvPr/>
          </p:nvSpPr>
          <p:spPr bwMode="auto">
            <a:xfrm>
              <a:off x="3570288" y="3625850"/>
              <a:ext cx="496887" cy="411163"/>
            </a:xfrm>
            <a:custGeom>
              <a:avLst/>
              <a:gdLst>
                <a:gd name="T0" fmla="*/ 229 w 313"/>
                <a:gd name="T1" fmla="*/ 259 h 259"/>
                <a:gd name="T2" fmla="*/ 313 w 313"/>
                <a:gd name="T3" fmla="*/ 0 h 259"/>
                <a:gd name="T4" fmla="*/ 0 w 313"/>
                <a:gd name="T5" fmla="*/ 163 h 259"/>
                <a:gd name="T6" fmla="*/ 229 w 313"/>
                <a:gd name="T7" fmla="*/ 259 h 259"/>
              </a:gdLst>
              <a:ahLst/>
              <a:cxnLst>
                <a:cxn ang="0">
                  <a:pos x="T0" y="T1"/>
                </a:cxn>
                <a:cxn ang="0">
                  <a:pos x="T2" y="T3"/>
                </a:cxn>
                <a:cxn ang="0">
                  <a:pos x="T4" y="T5"/>
                </a:cxn>
                <a:cxn ang="0">
                  <a:pos x="T6" y="T7"/>
                </a:cxn>
              </a:cxnLst>
              <a:rect l="0" t="0" r="r" b="b"/>
              <a:pathLst>
                <a:path w="313" h="259">
                  <a:moveTo>
                    <a:pt x="229" y="259"/>
                  </a:moveTo>
                  <a:lnTo>
                    <a:pt x="313" y="0"/>
                  </a:lnTo>
                  <a:lnTo>
                    <a:pt x="0" y="163"/>
                  </a:lnTo>
                  <a:lnTo>
                    <a:pt x="229" y="259"/>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9" name="Freeform 46">
              <a:extLst>
                <a:ext uri="{FF2B5EF4-FFF2-40B4-BE49-F238E27FC236}">
                  <a16:creationId xmlns:a16="http://schemas.microsoft.com/office/drawing/2014/main" id="{0DC08196-5B7F-2E43-A114-9050DB5C91C5}"/>
                </a:ext>
              </a:extLst>
            </p:cNvPr>
            <p:cNvSpPr>
              <a:spLocks/>
            </p:cNvSpPr>
            <p:nvPr/>
          </p:nvSpPr>
          <p:spPr bwMode="auto">
            <a:xfrm>
              <a:off x="3198813" y="3425825"/>
              <a:ext cx="314325" cy="333375"/>
            </a:xfrm>
            <a:custGeom>
              <a:avLst/>
              <a:gdLst>
                <a:gd name="T0" fmla="*/ 0 w 198"/>
                <a:gd name="T1" fmla="*/ 0 h 210"/>
                <a:gd name="T2" fmla="*/ 198 w 198"/>
                <a:gd name="T3" fmla="*/ 126 h 210"/>
                <a:gd name="T4" fmla="*/ 54 w 198"/>
                <a:gd name="T5" fmla="*/ 210 h 210"/>
                <a:gd name="T6" fmla="*/ 0 w 198"/>
                <a:gd name="T7" fmla="*/ 0 h 210"/>
              </a:gdLst>
              <a:ahLst/>
              <a:cxnLst>
                <a:cxn ang="0">
                  <a:pos x="T0" y="T1"/>
                </a:cxn>
                <a:cxn ang="0">
                  <a:pos x="T2" y="T3"/>
                </a:cxn>
                <a:cxn ang="0">
                  <a:pos x="T4" y="T5"/>
                </a:cxn>
                <a:cxn ang="0">
                  <a:pos x="T6" y="T7"/>
                </a:cxn>
              </a:cxnLst>
              <a:rect l="0" t="0" r="r" b="b"/>
              <a:pathLst>
                <a:path w="198" h="210">
                  <a:moveTo>
                    <a:pt x="0" y="0"/>
                  </a:moveTo>
                  <a:lnTo>
                    <a:pt x="198" y="126"/>
                  </a:lnTo>
                  <a:lnTo>
                    <a:pt x="54" y="21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0" name="Freeform 47">
              <a:extLst>
                <a:ext uri="{FF2B5EF4-FFF2-40B4-BE49-F238E27FC236}">
                  <a16:creationId xmlns:a16="http://schemas.microsoft.com/office/drawing/2014/main" id="{C9BFB925-04DA-144F-A4CF-B5FEE60A5EC3}"/>
                </a:ext>
              </a:extLst>
            </p:cNvPr>
            <p:cNvSpPr>
              <a:spLocks/>
            </p:cNvSpPr>
            <p:nvPr/>
          </p:nvSpPr>
          <p:spPr bwMode="auto">
            <a:xfrm>
              <a:off x="3284538" y="3625850"/>
              <a:ext cx="285750" cy="258763"/>
            </a:xfrm>
            <a:custGeom>
              <a:avLst/>
              <a:gdLst>
                <a:gd name="T0" fmla="*/ 144 w 180"/>
                <a:gd name="T1" fmla="*/ 0 h 163"/>
                <a:gd name="T2" fmla="*/ 180 w 180"/>
                <a:gd name="T3" fmla="*/ 163 h 163"/>
                <a:gd name="T4" fmla="*/ 0 w 180"/>
                <a:gd name="T5" fmla="*/ 84 h 163"/>
                <a:gd name="T6" fmla="*/ 144 w 180"/>
                <a:gd name="T7" fmla="*/ 0 h 163"/>
              </a:gdLst>
              <a:ahLst/>
              <a:cxnLst>
                <a:cxn ang="0">
                  <a:pos x="T0" y="T1"/>
                </a:cxn>
                <a:cxn ang="0">
                  <a:pos x="T2" y="T3"/>
                </a:cxn>
                <a:cxn ang="0">
                  <a:pos x="T4" y="T5"/>
                </a:cxn>
                <a:cxn ang="0">
                  <a:pos x="T6" y="T7"/>
                </a:cxn>
              </a:cxnLst>
              <a:rect l="0" t="0" r="r" b="b"/>
              <a:pathLst>
                <a:path w="180" h="163">
                  <a:moveTo>
                    <a:pt x="144" y="0"/>
                  </a:moveTo>
                  <a:lnTo>
                    <a:pt x="180" y="163"/>
                  </a:lnTo>
                  <a:lnTo>
                    <a:pt x="0" y="84"/>
                  </a:lnTo>
                  <a:lnTo>
                    <a:pt x="144"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1" name="Freeform 48">
              <a:extLst>
                <a:ext uri="{FF2B5EF4-FFF2-40B4-BE49-F238E27FC236}">
                  <a16:creationId xmlns:a16="http://schemas.microsoft.com/office/drawing/2014/main" id="{341CE716-17BB-8F47-9B20-44C93FA5447F}"/>
                </a:ext>
              </a:extLst>
            </p:cNvPr>
            <p:cNvSpPr>
              <a:spLocks/>
            </p:cNvSpPr>
            <p:nvPr/>
          </p:nvSpPr>
          <p:spPr bwMode="auto">
            <a:xfrm>
              <a:off x="3122613" y="3425825"/>
              <a:ext cx="161925" cy="333375"/>
            </a:xfrm>
            <a:custGeom>
              <a:avLst/>
              <a:gdLst>
                <a:gd name="T0" fmla="*/ 48 w 102"/>
                <a:gd name="T1" fmla="*/ 0 h 210"/>
                <a:gd name="T2" fmla="*/ 102 w 102"/>
                <a:gd name="T3" fmla="*/ 210 h 210"/>
                <a:gd name="T4" fmla="*/ 0 w 102"/>
                <a:gd name="T5" fmla="*/ 150 h 210"/>
                <a:gd name="T6" fmla="*/ 48 w 102"/>
                <a:gd name="T7" fmla="*/ 0 h 210"/>
              </a:gdLst>
              <a:ahLst/>
              <a:cxnLst>
                <a:cxn ang="0">
                  <a:pos x="T0" y="T1"/>
                </a:cxn>
                <a:cxn ang="0">
                  <a:pos x="T2" y="T3"/>
                </a:cxn>
                <a:cxn ang="0">
                  <a:pos x="T4" y="T5"/>
                </a:cxn>
                <a:cxn ang="0">
                  <a:pos x="T6" y="T7"/>
                </a:cxn>
              </a:cxnLst>
              <a:rect l="0" t="0" r="r" b="b"/>
              <a:pathLst>
                <a:path w="102" h="210">
                  <a:moveTo>
                    <a:pt x="48" y="0"/>
                  </a:moveTo>
                  <a:lnTo>
                    <a:pt x="102" y="210"/>
                  </a:lnTo>
                  <a:lnTo>
                    <a:pt x="0" y="150"/>
                  </a:lnTo>
                  <a:lnTo>
                    <a:pt x="48"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2" name="Freeform 49">
              <a:extLst>
                <a:ext uri="{FF2B5EF4-FFF2-40B4-BE49-F238E27FC236}">
                  <a16:creationId xmlns:a16="http://schemas.microsoft.com/office/drawing/2014/main" id="{0147AB79-6B8D-4848-9F86-E39AD0BBD983}"/>
                </a:ext>
              </a:extLst>
            </p:cNvPr>
            <p:cNvSpPr>
              <a:spLocks/>
            </p:cNvSpPr>
            <p:nvPr/>
          </p:nvSpPr>
          <p:spPr bwMode="auto">
            <a:xfrm>
              <a:off x="3063875" y="3425825"/>
              <a:ext cx="134937" cy="238125"/>
            </a:xfrm>
            <a:custGeom>
              <a:avLst/>
              <a:gdLst>
                <a:gd name="T0" fmla="*/ 37 w 85"/>
                <a:gd name="T1" fmla="*/ 150 h 150"/>
                <a:gd name="T2" fmla="*/ 85 w 85"/>
                <a:gd name="T3" fmla="*/ 0 h 150"/>
                <a:gd name="T4" fmla="*/ 0 w 85"/>
                <a:gd name="T5" fmla="*/ 0 h 150"/>
                <a:gd name="T6" fmla="*/ 37 w 85"/>
                <a:gd name="T7" fmla="*/ 150 h 150"/>
              </a:gdLst>
              <a:ahLst/>
              <a:cxnLst>
                <a:cxn ang="0">
                  <a:pos x="T0" y="T1"/>
                </a:cxn>
                <a:cxn ang="0">
                  <a:pos x="T2" y="T3"/>
                </a:cxn>
                <a:cxn ang="0">
                  <a:pos x="T4" y="T5"/>
                </a:cxn>
                <a:cxn ang="0">
                  <a:pos x="T6" y="T7"/>
                </a:cxn>
              </a:cxnLst>
              <a:rect l="0" t="0" r="r" b="b"/>
              <a:pathLst>
                <a:path w="85" h="150">
                  <a:moveTo>
                    <a:pt x="37" y="150"/>
                  </a:moveTo>
                  <a:lnTo>
                    <a:pt x="85" y="0"/>
                  </a:lnTo>
                  <a:lnTo>
                    <a:pt x="0" y="0"/>
                  </a:lnTo>
                  <a:lnTo>
                    <a:pt x="37" y="15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3" name="Freeform 50">
              <a:extLst>
                <a:ext uri="{FF2B5EF4-FFF2-40B4-BE49-F238E27FC236}">
                  <a16:creationId xmlns:a16="http://schemas.microsoft.com/office/drawing/2014/main" id="{19FB36A6-3E64-2D44-ADC6-77626A18630A}"/>
                </a:ext>
              </a:extLst>
            </p:cNvPr>
            <p:cNvSpPr>
              <a:spLocks/>
            </p:cNvSpPr>
            <p:nvPr/>
          </p:nvSpPr>
          <p:spPr bwMode="auto">
            <a:xfrm>
              <a:off x="3063875" y="3140075"/>
              <a:ext cx="134937" cy="285750"/>
            </a:xfrm>
            <a:custGeom>
              <a:avLst/>
              <a:gdLst>
                <a:gd name="T0" fmla="*/ 6 w 85"/>
                <a:gd name="T1" fmla="*/ 0 h 180"/>
                <a:gd name="T2" fmla="*/ 85 w 85"/>
                <a:gd name="T3" fmla="*/ 180 h 180"/>
                <a:gd name="T4" fmla="*/ 0 w 85"/>
                <a:gd name="T5" fmla="*/ 180 h 180"/>
                <a:gd name="T6" fmla="*/ 6 w 85"/>
                <a:gd name="T7" fmla="*/ 0 h 180"/>
              </a:gdLst>
              <a:ahLst/>
              <a:cxnLst>
                <a:cxn ang="0">
                  <a:pos x="T0" y="T1"/>
                </a:cxn>
                <a:cxn ang="0">
                  <a:pos x="T2" y="T3"/>
                </a:cxn>
                <a:cxn ang="0">
                  <a:pos x="T4" y="T5"/>
                </a:cxn>
                <a:cxn ang="0">
                  <a:pos x="T6" y="T7"/>
                </a:cxn>
              </a:cxnLst>
              <a:rect l="0" t="0" r="r" b="b"/>
              <a:pathLst>
                <a:path w="85" h="180">
                  <a:moveTo>
                    <a:pt x="6" y="0"/>
                  </a:moveTo>
                  <a:lnTo>
                    <a:pt x="85" y="180"/>
                  </a:lnTo>
                  <a:lnTo>
                    <a:pt x="0" y="180"/>
                  </a:lnTo>
                  <a:lnTo>
                    <a:pt x="6"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4" name="Freeform 51">
              <a:extLst>
                <a:ext uri="{FF2B5EF4-FFF2-40B4-BE49-F238E27FC236}">
                  <a16:creationId xmlns:a16="http://schemas.microsoft.com/office/drawing/2014/main" id="{3D225C5E-1D06-1743-9C74-483DDF550610}"/>
                </a:ext>
              </a:extLst>
            </p:cNvPr>
            <p:cNvSpPr>
              <a:spLocks/>
            </p:cNvSpPr>
            <p:nvPr/>
          </p:nvSpPr>
          <p:spPr bwMode="auto">
            <a:xfrm>
              <a:off x="3122613" y="3663950"/>
              <a:ext cx="161925" cy="306388"/>
            </a:xfrm>
            <a:custGeom>
              <a:avLst/>
              <a:gdLst>
                <a:gd name="T0" fmla="*/ 0 w 102"/>
                <a:gd name="T1" fmla="*/ 0 h 193"/>
                <a:gd name="T2" fmla="*/ 102 w 102"/>
                <a:gd name="T3" fmla="*/ 60 h 193"/>
                <a:gd name="T4" fmla="*/ 84 w 102"/>
                <a:gd name="T5" fmla="*/ 193 h 193"/>
                <a:gd name="T6" fmla="*/ 0 w 102"/>
                <a:gd name="T7" fmla="*/ 0 h 193"/>
              </a:gdLst>
              <a:ahLst/>
              <a:cxnLst>
                <a:cxn ang="0">
                  <a:pos x="T0" y="T1"/>
                </a:cxn>
                <a:cxn ang="0">
                  <a:pos x="T2" y="T3"/>
                </a:cxn>
                <a:cxn ang="0">
                  <a:pos x="T4" y="T5"/>
                </a:cxn>
                <a:cxn ang="0">
                  <a:pos x="T6" y="T7"/>
                </a:cxn>
              </a:cxnLst>
              <a:rect l="0" t="0" r="r" b="b"/>
              <a:pathLst>
                <a:path w="102" h="193">
                  <a:moveTo>
                    <a:pt x="0" y="0"/>
                  </a:moveTo>
                  <a:lnTo>
                    <a:pt x="102" y="60"/>
                  </a:lnTo>
                  <a:lnTo>
                    <a:pt x="84" y="193"/>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5" name="Freeform 52">
              <a:extLst>
                <a:ext uri="{FF2B5EF4-FFF2-40B4-BE49-F238E27FC236}">
                  <a16:creationId xmlns:a16="http://schemas.microsoft.com/office/drawing/2014/main" id="{DE7D7A86-DA1A-614B-B4DA-313604D15B6D}"/>
                </a:ext>
              </a:extLst>
            </p:cNvPr>
            <p:cNvSpPr>
              <a:spLocks/>
            </p:cNvSpPr>
            <p:nvPr/>
          </p:nvSpPr>
          <p:spPr bwMode="auto">
            <a:xfrm>
              <a:off x="3255963" y="3759200"/>
              <a:ext cx="314325" cy="211138"/>
            </a:xfrm>
            <a:custGeom>
              <a:avLst/>
              <a:gdLst>
                <a:gd name="T0" fmla="*/ 18 w 198"/>
                <a:gd name="T1" fmla="*/ 0 h 133"/>
                <a:gd name="T2" fmla="*/ 198 w 198"/>
                <a:gd name="T3" fmla="*/ 79 h 133"/>
                <a:gd name="T4" fmla="*/ 0 w 198"/>
                <a:gd name="T5" fmla="*/ 133 h 133"/>
                <a:gd name="T6" fmla="*/ 18 w 198"/>
                <a:gd name="T7" fmla="*/ 0 h 133"/>
              </a:gdLst>
              <a:ahLst/>
              <a:cxnLst>
                <a:cxn ang="0">
                  <a:pos x="T0" y="T1"/>
                </a:cxn>
                <a:cxn ang="0">
                  <a:pos x="T2" y="T3"/>
                </a:cxn>
                <a:cxn ang="0">
                  <a:pos x="T4" y="T5"/>
                </a:cxn>
                <a:cxn ang="0">
                  <a:pos x="T6" y="T7"/>
                </a:cxn>
              </a:cxnLst>
              <a:rect l="0" t="0" r="r" b="b"/>
              <a:pathLst>
                <a:path w="198" h="133">
                  <a:moveTo>
                    <a:pt x="18" y="0"/>
                  </a:moveTo>
                  <a:lnTo>
                    <a:pt x="198" y="79"/>
                  </a:lnTo>
                  <a:lnTo>
                    <a:pt x="0" y="133"/>
                  </a:lnTo>
                  <a:lnTo>
                    <a:pt x="18"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6" name="Freeform 53">
              <a:extLst>
                <a:ext uri="{FF2B5EF4-FFF2-40B4-BE49-F238E27FC236}">
                  <a16:creationId xmlns:a16="http://schemas.microsoft.com/office/drawing/2014/main" id="{8450F9B3-5A21-6042-8DCF-43B99AFAABC5}"/>
                </a:ext>
              </a:extLst>
            </p:cNvPr>
            <p:cNvSpPr>
              <a:spLocks/>
            </p:cNvSpPr>
            <p:nvPr/>
          </p:nvSpPr>
          <p:spPr bwMode="auto">
            <a:xfrm>
              <a:off x="3255963" y="3884613"/>
              <a:ext cx="314325" cy="285750"/>
            </a:xfrm>
            <a:custGeom>
              <a:avLst/>
              <a:gdLst>
                <a:gd name="T0" fmla="*/ 0 w 198"/>
                <a:gd name="T1" fmla="*/ 54 h 180"/>
                <a:gd name="T2" fmla="*/ 198 w 198"/>
                <a:gd name="T3" fmla="*/ 0 h 180"/>
                <a:gd name="T4" fmla="*/ 120 w 198"/>
                <a:gd name="T5" fmla="*/ 180 h 180"/>
                <a:gd name="T6" fmla="*/ 0 w 198"/>
                <a:gd name="T7" fmla="*/ 54 h 180"/>
              </a:gdLst>
              <a:ahLst/>
              <a:cxnLst>
                <a:cxn ang="0">
                  <a:pos x="T0" y="T1"/>
                </a:cxn>
                <a:cxn ang="0">
                  <a:pos x="T2" y="T3"/>
                </a:cxn>
                <a:cxn ang="0">
                  <a:pos x="T4" y="T5"/>
                </a:cxn>
                <a:cxn ang="0">
                  <a:pos x="T6" y="T7"/>
                </a:cxn>
              </a:cxnLst>
              <a:rect l="0" t="0" r="r" b="b"/>
              <a:pathLst>
                <a:path w="198" h="180">
                  <a:moveTo>
                    <a:pt x="0" y="54"/>
                  </a:moveTo>
                  <a:lnTo>
                    <a:pt x="198" y="0"/>
                  </a:lnTo>
                  <a:lnTo>
                    <a:pt x="120" y="180"/>
                  </a:lnTo>
                  <a:lnTo>
                    <a:pt x="0" y="54"/>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7" name="Freeform 54">
              <a:extLst>
                <a:ext uri="{FF2B5EF4-FFF2-40B4-BE49-F238E27FC236}">
                  <a16:creationId xmlns:a16="http://schemas.microsoft.com/office/drawing/2014/main" id="{4C8CA8E1-9DB1-D14A-A60E-023E7774818F}"/>
                </a:ext>
              </a:extLst>
            </p:cNvPr>
            <p:cNvSpPr>
              <a:spLocks/>
            </p:cNvSpPr>
            <p:nvPr/>
          </p:nvSpPr>
          <p:spPr bwMode="auto">
            <a:xfrm>
              <a:off x="3446463" y="3884613"/>
              <a:ext cx="230187" cy="428625"/>
            </a:xfrm>
            <a:custGeom>
              <a:avLst/>
              <a:gdLst>
                <a:gd name="T0" fmla="*/ 0 w 145"/>
                <a:gd name="T1" fmla="*/ 180 h 270"/>
                <a:gd name="T2" fmla="*/ 78 w 145"/>
                <a:gd name="T3" fmla="*/ 0 h 270"/>
                <a:gd name="T4" fmla="*/ 145 w 145"/>
                <a:gd name="T5" fmla="*/ 270 h 270"/>
                <a:gd name="T6" fmla="*/ 0 w 145"/>
                <a:gd name="T7" fmla="*/ 180 h 270"/>
              </a:gdLst>
              <a:ahLst/>
              <a:cxnLst>
                <a:cxn ang="0">
                  <a:pos x="T0" y="T1"/>
                </a:cxn>
                <a:cxn ang="0">
                  <a:pos x="T2" y="T3"/>
                </a:cxn>
                <a:cxn ang="0">
                  <a:pos x="T4" y="T5"/>
                </a:cxn>
                <a:cxn ang="0">
                  <a:pos x="T6" y="T7"/>
                </a:cxn>
              </a:cxnLst>
              <a:rect l="0" t="0" r="r" b="b"/>
              <a:pathLst>
                <a:path w="145" h="270">
                  <a:moveTo>
                    <a:pt x="0" y="180"/>
                  </a:moveTo>
                  <a:lnTo>
                    <a:pt x="78" y="0"/>
                  </a:lnTo>
                  <a:lnTo>
                    <a:pt x="145" y="270"/>
                  </a:lnTo>
                  <a:lnTo>
                    <a:pt x="0" y="18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8" name="Freeform 55">
              <a:extLst>
                <a:ext uri="{FF2B5EF4-FFF2-40B4-BE49-F238E27FC236}">
                  <a16:creationId xmlns:a16="http://schemas.microsoft.com/office/drawing/2014/main" id="{C0CE1F15-F801-B44B-892B-208749D9AB50}"/>
                </a:ext>
              </a:extLst>
            </p:cNvPr>
            <p:cNvSpPr>
              <a:spLocks/>
            </p:cNvSpPr>
            <p:nvPr/>
          </p:nvSpPr>
          <p:spPr bwMode="auto">
            <a:xfrm>
              <a:off x="3570288" y="3884613"/>
              <a:ext cx="363537" cy="428625"/>
            </a:xfrm>
            <a:custGeom>
              <a:avLst/>
              <a:gdLst>
                <a:gd name="T0" fmla="*/ 0 w 229"/>
                <a:gd name="T1" fmla="*/ 0 h 270"/>
                <a:gd name="T2" fmla="*/ 229 w 229"/>
                <a:gd name="T3" fmla="*/ 96 h 270"/>
                <a:gd name="T4" fmla="*/ 67 w 229"/>
                <a:gd name="T5" fmla="*/ 270 h 270"/>
                <a:gd name="T6" fmla="*/ 0 w 229"/>
                <a:gd name="T7" fmla="*/ 0 h 270"/>
              </a:gdLst>
              <a:ahLst/>
              <a:cxnLst>
                <a:cxn ang="0">
                  <a:pos x="T0" y="T1"/>
                </a:cxn>
                <a:cxn ang="0">
                  <a:pos x="T2" y="T3"/>
                </a:cxn>
                <a:cxn ang="0">
                  <a:pos x="T4" y="T5"/>
                </a:cxn>
                <a:cxn ang="0">
                  <a:pos x="T6" y="T7"/>
                </a:cxn>
              </a:cxnLst>
              <a:rect l="0" t="0" r="r" b="b"/>
              <a:pathLst>
                <a:path w="229" h="270">
                  <a:moveTo>
                    <a:pt x="0" y="0"/>
                  </a:moveTo>
                  <a:lnTo>
                    <a:pt x="229" y="96"/>
                  </a:lnTo>
                  <a:lnTo>
                    <a:pt x="67" y="27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9" name="Freeform 56">
              <a:extLst>
                <a:ext uri="{FF2B5EF4-FFF2-40B4-BE49-F238E27FC236}">
                  <a16:creationId xmlns:a16="http://schemas.microsoft.com/office/drawing/2014/main" id="{84A882E4-8281-B64E-B05E-C326E2E693CE}"/>
                </a:ext>
              </a:extLst>
            </p:cNvPr>
            <p:cNvSpPr>
              <a:spLocks/>
            </p:cNvSpPr>
            <p:nvPr/>
          </p:nvSpPr>
          <p:spPr bwMode="auto">
            <a:xfrm>
              <a:off x="3676650" y="4037013"/>
              <a:ext cx="438150" cy="314325"/>
            </a:xfrm>
            <a:custGeom>
              <a:avLst/>
              <a:gdLst>
                <a:gd name="T0" fmla="*/ 0 w 276"/>
                <a:gd name="T1" fmla="*/ 174 h 198"/>
                <a:gd name="T2" fmla="*/ 162 w 276"/>
                <a:gd name="T3" fmla="*/ 0 h 198"/>
                <a:gd name="T4" fmla="*/ 276 w 276"/>
                <a:gd name="T5" fmla="*/ 198 h 198"/>
                <a:gd name="T6" fmla="*/ 0 w 276"/>
                <a:gd name="T7" fmla="*/ 174 h 198"/>
              </a:gdLst>
              <a:ahLst/>
              <a:cxnLst>
                <a:cxn ang="0">
                  <a:pos x="T0" y="T1"/>
                </a:cxn>
                <a:cxn ang="0">
                  <a:pos x="T2" y="T3"/>
                </a:cxn>
                <a:cxn ang="0">
                  <a:pos x="T4" y="T5"/>
                </a:cxn>
                <a:cxn ang="0">
                  <a:pos x="T6" y="T7"/>
                </a:cxn>
              </a:cxnLst>
              <a:rect l="0" t="0" r="r" b="b"/>
              <a:pathLst>
                <a:path w="276" h="198">
                  <a:moveTo>
                    <a:pt x="0" y="174"/>
                  </a:moveTo>
                  <a:lnTo>
                    <a:pt x="162" y="0"/>
                  </a:lnTo>
                  <a:lnTo>
                    <a:pt x="276" y="198"/>
                  </a:lnTo>
                  <a:lnTo>
                    <a:pt x="0" y="174"/>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0" name="Freeform 57">
              <a:extLst>
                <a:ext uri="{FF2B5EF4-FFF2-40B4-BE49-F238E27FC236}">
                  <a16:creationId xmlns:a16="http://schemas.microsoft.com/office/drawing/2014/main" id="{51786C1A-DB65-BF4D-8C89-5BB00BEE8E66}"/>
                </a:ext>
              </a:extLst>
            </p:cNvPr>
            <p:cNvSpPr>
              <a:spLocks/>
            </p:cNvSpPr>
            <p:nvPr/>
          </p:nvSpPr>
          <p:spPr bwMode="auto">
            <a:xfrm>
              <a:off x="4430713" y="3960813"/>
              <a:ext cx="276225" cy="323850"/>
            </a:xfrm>
            <a:custGeom>
              <a:avLst/>
              <a:gdLst>
                <a:gd name="T0" fmla="*/ 0 w 174"/>
                <a:gd name="T1" fmla="*/ 0 h 204"/>
                <a:gd name="T2" fmla="*/ 174 w 174"/>
                <a:gd name="T3" fmla="*/ 90 h 204"/>
                <a:gd name="T4" fmla="*/ 35 w 174"/>
                <a:gd name="T5" fmla="*/ 204 h 204"/>
                <a:gd name="T6" fmla="*/ 0 w 174"/>
                <a:gd name="T7" fmla="*/ 0 h 204"/>
              </a:gdLst>
              <a:ahLst/>
              <a:cxnLst>
                <a:cxn ang="0">
                  <a:pos x="T0" y="T1"/>
                </a:cxn>
                <a:cxn ang="0">
                  <a:pos x="T2" y="T3"/>
                </a:cxn>
                <a:cxn ang="0">
                  <a:pos x="T4" y="T5"/>
                </a:cxn>
                <a:cxn ang="0">
                  <a:pos x="T6" y="T7"/>
                </a:cxn>
              </a:cxnLst>
              <a:rect l="0" t="0" r="r" b="b"/>
              <a:pathLst>
                <a:path w="174" h="204">
                  <a:moveTo>
                    <a:pt x="0" y="0"/>
                  </a:moveTo>
                  <a:lnTo>
                    <a:pt x="174" y="90"/>
                  </a:lnTo>
                  <a:lnTo>
                    <a:pt x="35" y="204"/>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1" name="Freeform 58">
              <a:extLst>
                <a:ext uri="{FF2B5EF4-FFF2-40B4-BE49-F238E27FC236}">
                  <a16:creationId xmlns:a16="http://schemas.microsoft.com/office/drawing/2014/main" id="{570AD9EE-2D2B-3048-BEB3-1EEA1E86D29B}"/>
                </a:ext>
              </a:extLst>
            </p:cNvPr>
            <p:cNvSpPr>
              <a:spLocks/>
            </p:cNvSpPr>
            <p:nvPr/>
          </p:nvSpPr>
          <p:spPr bwMode="auto">
            <a:xfrm>
              <a:off x="4114800" y="4179888"/>
              <a:ext cx="371475" cy="171450"/>
            </a:xfrm>
            <a:custGeom>
              <a:avLst/>
              <a:gdLst>
                <a:gd name="T0" fmla="*/ 0 w 234"/>
                <a:gd name="T1" fmla="*/ 108 h 108"/>
                <a:gd name="T2" fmla="*/ 234 w 234"/>
                <a:gd name="T3" fmla="*/ 66 h 108"/>
                <a:gd name="T4" fmla="*/ 60 w 234"/>
                <a:gd name="T5" fmla="*/ 0 h 108"/>
                <a:gd name="T6" fmla="*/ 0 w 234"/>
                <a:gd name="T7" fmla="*/ 108 h 108"/>
              </a:gdLst>
              <a:ahLst/>
              <a:cxnLst>
                <a:cxn ang="0">
                  <a:pos x="T0" y="T1"/>
                </a:cxn>
                <a:cxn ang="0">
                  <a:pos x="T2" y="T3"/>
                </a:cxn>
                <a:cxn ang="0">
                  <a:pos x="T4" y="T5"/>
                </a:cxn>
                <a:cxn ang="0">
                  <a:pos x="T6" y="T7"/>
                </a:cxn>
              </a:cxnLst>
              <a:rect l="0" t="0" r="r" b="b"/>
              <a:pathLst>
                <a:path w="234" h="108">
                  <a:moveTo>
                    <a:pt x="0" y="108"/>
                  </a:moveTo>
                  <a:lnTo>
                    <a:pt x="234" y="66"/>
                  </a:lnTo>
                  <a:lnTo>
                    <a:pt x="60" y="0"/>
                  </a:lnTo>
                  <a:lnTo>
                    <a:pt x="0" y="10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2" name="Freeform 59">
              <a:extLst>
                <a:ext uri="{FF2B5EF4-FFF2-40B4-BE49-F238E27FC236}">
                  <a16:creationId xmlns:a16="http://schemas.microsoft.com/office/drawing/2014/main" id="{0C21BAC5-E46F-1C47-A7FD-AD39B6EB0645}"/>
                </a:ext>
              </a:extLst>
            </p:cNvPr>
            <p:cNvSpPr>
              <a:spLocks/>
            </p:cNvSpPr>
            <p:nvPr/>
          </p:nvSpPr>
          <p:spPr bwMode="auto">
            <a:xfrm>
              <a:off x="4210050" y="3960813"/>
              <a:ext cx="276225" cy="323850"/>
            </a:xfrm>
            <a:custGeom>
              <a:avLst/>
              <a:gdLst>
                <a:gd name="T0" fmla="*/ 139 w 174"/>
                <a:gd name="T1" fmla="*/ 0 h 204"/>
                <a:gd name="T2" fmla="*/ 174 w 174"/>
                <a:gd name="T3" fmla="*/ 204 h 204"/>
                <a:gd name="T4" fmla="*/ 0 w 174"/>
                <a:gd name="T5" fmla="*/ 138 h 204"/>
                <a:gd name="T6" fmla="*/ 139 w 174"/>
                <a:gd name="T7" fmla="*/ 0 h 204"/>
              </a:gdLst>
              <a:ahLst/>
              <a:cxnLst>
                <a:cxn ang="0">
                  <a:pos x="T0" y="T1"/>
                </a:cxn>
                <a:cxn ang="0">
                  <a:pos x="T2" y="T3"/>
                </a:cxn>
                <a:cxn ang="0">
                  <a:pos x="T4" y="T5"/>
                </a:cxn>
                <a:cxn ang="0">
                  <a:pos x="T6" y="T7"/>
                </a:cxn>
              </a:cxnLst>
              <a:rect l="0" t="0" r="r" b="b"/>
              <a:pathLst>
                <a:path w="174" h="204">
                  <a:moveTo>
                    <a:pt x="139" y="0"/>
                  </a:moveTo>
                  <a:lnTo>
                    <a:pt x="174" y="204"/>
                  </a:lnTo>
                  <a:lnTo>
                    <a:pt x="0" y="138"/>
                  </a:lnTo>
                  <a:lnTo>
                    <a:pt x="139"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3" name="Freeform 60">
              <a:extLst>
                <a:ext uri="{FF2B5EF4-FFF2-40B4-BE49-F238E27FC236}">
                  <a16:creationId xmlns:a16="http://schemas.microsoft.com/office/drawing/2014/main" id="{D8D6202E-8BAA-A946-97C4-A3526D151729}"/>
                </a:ext>
              </a:extLst>
            </p:cNvPr>
            <p:cNvSpPr>
              <a:spLocks/>
            </p:cNvSpPr>
            <p:nvPr/>
          </p:nvSpPr>
          <p:spPr bwMode="auto">
            <a:xfrm>
              <a:off x="3933825" y="4037013"/>
              <a:ext cx="276225" cy="314325"/>
            </a:xfrm>
            <a:custGeom>
              <a:avLst/>
              <a:gdLst>
                <a:gd name="T0" fmla="*/ 0 w 174"/>
                <a:gd name="T1" fmla="*/ 0 h 198"/>
                <a:gd name="T2" fmla="*/ 114 w 174"/>
                <a:gd name="T3" fmla="*/ 198 h 198"/>
                <a:gd name="T4" fmla="*/ 174 w 174"/>
                <a:gd name="T5" fmla="*/ 90 h 198"/>
                <a:gd name="T6" fmla="*/ 0 w 174"/>
                <a:gd name="T7" fmla="*/ 0 h 198"/>
              </a:gdLst>
              <a:ahLst/>
              <a:cxnLst>
                <a:cxn ang="0">
                  <a:pos x="T0" y="T1"/>
                </a:cxn>
                <a:cxn ang="0">
                  <a:pos x="T2" y="T3"/>
                </a:cxn>
                <a:cxn ang="0">
                  <a:pos x="T4" y="T5"/>
                </a:cxn>
                <a:cxn ang="0">
                  <a:pos x="T6" y="T7"/>
                </a:cxn>
              </a:cxnLst>
              <a:rect l="0" t="0" r="r" b="b"/>
              <a:pathLst>
                <a:path w="174" h="198">
                  <a:moveTo>
                    <a:pt x="0" y="0"/>
                  </a:moveTo>
                  <a:lnTo>
                    <a:pt x="114" y="198"/>
                  </a:lnTo>
                  <a:lnTo>
                    <a:pt x="174" y="9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4" name="Freeform 61">
              <a:extLst>
                <a:ext uri="{FF2B5EF4-FFF2-40B4-BE49-F238E27FC236}">
                  <a16:creationId xmlns:a16="http://schemas.microsoft.com/office/drawing/2014/main" id="{2583A122-6E08-C743-8FC9-8D9DCA0A6228}"/>
                </a:ext>
              </a:extLst>
            </p:cNvPr>
            <p:cNvSpPr>
              <a:spLocks/>
            </p:cNvSpPr>
            <p:nvPr/>
          </p:nvSpPr>
          <p:spPr bwMode="auto">
            <a:xfrm>
              <a:off x="3933825" y="3960813"/>
              <a:ext cx="496887" cy="219075"/>
            </a:xfrm>
            <a:custGeom>
              <a:avLst/>
              <a:gdLst>
                <a:gd name="T0" fmla="*/ 0 w 313"/>
                <a:gd name="T1" fmla="*/ 48 h 138"/>
                <a:gd name="T2" fmla="*/ 313 w 313"/>
                <a:gd name="T3" fmla="*/ 0 h 138"/>
                <a:gd name="T4" fmla="*/ 174 w 313"/>
                <a:gd name="T5" fmla="*/ 138 h 138"/>
                <a:gd name="T6" fmla="*/ 0 w 313"/>
                <a:gd name="T7" fmla="*/ 48 h 138"/>
              </a:gdLst>
              <a:ahLst/>
              <a:cxnLst>
                <a:cxn ang="0">
                  <a:pos x="T0" y="T1"/>
                </a:cxn>
                <a:cxn ang="0">
                  <a:pos x="T2" y="T3"/>
                </a:cxn>
                <a:cxn ang="0">
                  <a:pos x="T4" y="T5"/>
                </a:cxn>
                <a:cxn ang="0">
                  <a:pos x="T6" y="T7"/>
                </a:cxn>
              </a:cxnLst>
              <a:rect l="0" t="0" r="r" b="b"/>
              <a:pathLst>
                <a:path w="313" h="138">
                  <a:moveTo>
                    <a:pt x="0" y="48"/>
                  </a:moveTo>
                  <a:lnTo>
                    <a:pt x="313" y="0"/>
                  </a:lnTo>
                  <a:lnTo>
                    <a:pt x="174" y="138"/>
                  </a:lnTo>
                  <a:lnTo>
                    <a:pt x="0" y="4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5" name="Freeform 62">
              <a:extLst>
                <a:ext uri="{FF2B5EF4-FFF2-40B4-BE49-F238E27FC236}">
                  <a16:creationId xmlns:a16="http://schemas.microsoft.com/office/drawing/2014/main" id="{ED5FF26C-FC98-864A-A4E0-0DEA55D980FD}"/>
                </a:ext>
              </a:extLst>
            </p:cNvPr>
            <p:cNvSpPr>
              <a:spLocks/>
            </p:cNvSpPr>
            <p:nvPr/>
          </p:nvSpPr>
          <p:spPr bwMode="auto">
            <a:xfrm>
              <a:off x="4067175" y="3625850"/>
              <a:ext cx="382587" cy="334963"/>
            </a:xfrm>
            <a:custGeom>
              <a:avLst/>
              <a:gdLst>
                <a:gd name="T0" fmla="*/ 0 w 241"/>
                <a:gd name="T1" fmla="*/ 0 h 211"/>
                <a:gd name="T2" fmla="*/ 229 w 241"/>
                <a:gd name="T3" fmla="*/ 211 h 211"/>
                <a:gd name="T4" fmla="*/ 241 w 241"/>
                <a:gd name="T5" fmla="*/ 0 h 211"/>
                <a:gd name="T6" fmla="*/ 0 w 241"/>
                <a:gd name="T7" fmla="*/ 0 h 211"/>
              </a:gdLst>
              <a:ahLst/>
              <a:cxnLst>
                <a:cxn ang="0">
                  <a:pos x="T0" y="T1"/>
                </a:cxn>
                <a:cxn ang="0">
                  <a:pos x="T2" y="T3"/>
                </a:cxn>
                <a:cxn ang="0">
                  <a:pos x="T4" y="T5"/>
                </a:cxn>
                <a:cxn ang="0">
                  <a:pos x="T6" y="T7"/>
                </a:cxn>
              </a:cxnLst>
              <a:rect l="0" t="0" r="r" b="b"/>
              <a:pathLst>
                <a:path w="241" h="211">
                  <a:moveTo>
                    <a:pt x="0" y="0"/>
                  </a:moveTo>
                  <a:lnTo>
                    <a:pt x="229" y="211"/>
                  </a:lnTo>
                  <a:lnTo>
                    <a:pt x="241" y="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6" name="Freeform 63">
              <a:extLst>
                <a:ext uri="{FF2B5EF4-FFF2-40B4-BE49-F238E27FC236}">
                  <a16:creationId xmlns:a16="http://schemas.microsoft.com/office/drawing/2014/main" id="{8593C848-269D-9347-A31C-AE35528B8CA4}"/>
                </a:ext>
              </a:extLst>
            </p:cNvPr>
            <p:cNvSpPr>
              <a:spLocks/>
            </p:cNvSpPr>
            <p:nvPr/>
          </p:nvSpPr>
          <p:spPr bwMode="auto">
            <a:xfrm>
              <a:off x="4430713" y="3625850"/>
              <a:ext cx="266700" cy="334963"/>
            </a:xfrm>
            <a:custGeom>
              <a:avLst/>
              <a:gdLst>
                <a:gd name="T0" fmla="*/ 0 w 168"/>
                <a:gd name="T1" fmla="*/ 211 h 211"/>
                <a:gd name="T2" fmla="*/ 168 w 168"/>
                <a:gd name="T3" fmla="*/ 60 h 211"/>
                <a:gd name="T4" fmla="*/ 12 w 168"/>
                <a:gd name="T5" fmla="*/ 0 h 211"/>
                <a:gd name="T6" fmla="*/ 0 w 168"/>
                <a:gd name="T7" fmla="*/ 211 h 211"/>
              </a:gdLst>
              <a:ahLst/>
              <a:cxnLst>
                <a:cxn ang="0">
                  <a:pos x="T0" y="T1"/>
                </a:cxn>
                <a:cxn ang="0">
                  <a:pos x="T2" y="T3"/>
                </a:cxn>
                <a:cxn ang="0">
                  <a:pos x="T4" y="T5"/>
                </a:cxn>
                <a:cxn ang="0">
                  <a:pos x="T6" y="T7"/>
                </a:cxn>
              </a:cxnLst>
              <a:rect l="0" t="0" r="r" b="b"/>
              <a:pathLst>
                <a:path w="168" h="211">
                  <a:moveTo>
                    <a:pt x="0" y="211"/>
                  </a:moveTo>
                  <a:lnTo>
                    <a:pt x="168" y="60"/>
                  </a:lnTo>
                  <a:lnTo>
                    <a:pt x="12" y="0"/>
                  </a:lnTo>
                  <a:lnTo>
                    <a:pt x="0" y="21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7" name="Freeform 64">
              <a:extLst>
                <a:ext uri="{FF2B5EF4-FFF2-40B4-BE49-F238E27FC236}">
                  <a16:creationId xmlns:a16="http://schemas.microsoft.com/office/drawing/2014/main" id="{77B36101-E2DA-074B-AC88-DF5A31DFE8BE}"/>
                </a:ext>
              </a:extLst>
            </p:cNvPr>
            <p:cNvSpPr>
              <a:spLocks/>
            </p:cNvSpPr>
            <p:nvPr/>
          </p:nvSpPr>
          <p:spPr bwMode="auto">
            <a:xfrm>
              <a:off x="4449763" y="3363913"/>
              <a:ext cx="247650" cy="357188"/>
            </a:xfrm>
            <a:custGeom>
              <a:avLst/>
              <a:gdLst>
                <a:gd name="T0" fmla="*/ 57 w 156"/>
                <a:gd name="T1" fmla="*/ 0 h 225"/>
                <a:gd name="T2" fmla="*/ 156 w 156"/>
                <a:gd name="T3" fmla="*/ 225 h 225"/>
                <a:gd name="T4" fmla="*/ 0 w 156"/>
                <a:gd name="T5" fmla="*/ 165 h 225"/>
                <a:gd name="T6" fmla="*/ 57 w 156"/>
                <a:gd name="T7" fmla="*/ 0 h 225"/>
              </a:gdLst>
              <a:ahLst/>
              <a:cxnLst>
                <a:cxn ang="0">
                  <a:pos x="T0" y="T1"/>
                </a:cxn>
                <a:cxn ang="0">
                  <a:pos x="T2" y="T3"/>
                </a:cxn>
                <a:cxn ang="0">
                  <a:pos x="T4" y="T5"/>
                </a:cxn>
                <a:cxn ang="0">
                  <a:pos x="T6" y="T7"/>
                </a:cxn>
              </a:cxnLst>
              <a:rect l="0" t="0" r="r" b="b"/>
              <a:pathLst>
                <a:path w="156" h="225">
                  <a:moveTo>
                    <a:pt x="57" y="0"/>
                  </a:moveTo>
                  <a:lnTo>
                    <a:pt x="156" y="225"/>
                  </a:lnTo>
                  <a:lnTo>
                    <a:pt x="0" y="165"/>
                  </a:lnTo>
                  <a:lnTo>
                    <a:pt x="57"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8" name="Freeform 65">
              <a:extLst>
                <a:ext uri="{FF2B5EF4-FFF2-40B4-BE49-F238E27FC236}">
                  <a16:creationId xmlns:a16="http://schemas.microsoft.com/office/drawing/2014/main" id="{34FE55E5-B1E6-7E44-864B-8E56D378C407}"/>
                </a:ext>
              </a:extLst>
            </p:cNvPr>
            <p:cNvSpPr>
              <a:spLocks/>
            </p:cNvSpPr>
            <p:nvPr/>
          </p:nvSpPr>
          <p:spPr bwMode="auto">
            <a:xfrm>
              <a:off x="4067175" y="3311525"/>
              <a:ext cx="382587" cy="314325"/>
            </a:xfrm>
            <a:custGeom>
              <a:avLst/>
              <a:gdLst>
                <a:gd name="T0" fmla="*/ 0 w 241"/>
                <a:gd name="T1" fmla="*/ 198 h 198"/>
                <a:gd name="T2" fmla="*/ 241 w 241"/>
                <a:gd name="T3" fmla="*/ 198 h 198"/>
                <a:gd name="T4" fmla="*/ 96 w 241"/>
                <a:gd name="T5" fmla="*/ 0 h 198"/>
                <a:gd name="T6" fmla="*/ 0 w 241"/>
                <a:gd name="T7" fmla="*/ 198 h 198"/>
              </a:gdLst>
              <a:ahLst/>
              <a:cxnLst>
                <a:cxn ang="0">
                  <a:pos x="T0" y="T1"/>
                </a:cxn>
                <a:cxn ang="0">
                  <a:pos x="T2" y="T3"/>
                </a:cxn>
                <a:cxn ang="0">
                  <a:pos x="T4" y="T5"/>
                </a:cxn>
                <a:cxn ang="0">
                  <a:pos x="T6" y="T7"/>
                </a:cxn>
              </a:cxnLst>
              <a:rect l="0" t="0" r="r" b="b"/>
              <a:pathLst>
                <a:path w="241" h="198">
                  <a:moveTo>
                    <a:pt x="0" y="198"/>
                  </a:moveTo>
                  <a:lnTo>
                    <a:pt x="241" y="198"/>
                  </a:lnTo>
                  <a:lnTo>
                    <a:pt x="96" y="0"/>
                  </a:lnTo>
                  <a:lnTo>
                    <a:pt x="0" y="19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9" name="Freeform 66">
              <a:extLst>
                <a:ext uri="{FF2B5EF4-FFF2-40B4-BE49-F238E27FC236}">
                  <a16:creationId xmlns:a16="http://schemas.microsoft.com/office/drawing/2014/main" id="{FBE26CC2-2C5D-8049-AA24-75AC1B9BE73A}"/>
                </a:ext>
              </a:extLst>
            </p:cNvPr>
            <p:cNvSpPr>
              <a:spLocks/>
            </p:cNvSpPr>
            <p:nvPr/>
          </p:nvSpPr>
          <p:spPr bwMode="auto">
            <a:xfrm>
              <a:off x="4133850" y="2862263"/>
              <a:ext cx="333375" cy="449263"/>
            </a:xfrm>
            <a:custGeom>
              <a:avLst/>
              <a:gdLst>
                <a:gd name="T0" fmla="*/ 0 w 210"/>
                <a:gd name="T1" fmla="*/ 42 h 283"/>
                <a:gd name="T2" fmla="*/ 210 w 210"/>
                <a:gd name="T3" fmla="*/ 0 h 283"/>
                <a:gd name="T4" fmla="*/ 54 w 210"/>
                <a:gd name="T5" fmla="*/ 283 h 283"/>
                <a:gd name="T6" fmla="*/ 0 w 210"/>
                <a:gd name="T7" fmla="*/ 42 h 283"/>
              </a:gdLst>
              <a:ahLst/>
              <a:cxnLst>
                <a:cxn ang="0">
                  <a:pos x="T0" y="T1"/>
                </a:cxn>
                <a:cxn ang="0">
                  <a:pos x="T2" y="T3"/>
                </a:cxn>
                <a:cxn ang="0">
                  <a:pos x="T4" y="T5"/>
                </a:cxn>
                <a:cxn ang="0">
                  <a:pos x="T6" y="T7"/>
                </a:cxn>
              </a:cxnLst>
              <a:rect l="0" t="0" r="r" b="b"/>
              <a:pathLst>
                <a:path w="210" h="283">
                  <a:moveTo>
                    <a:pt x="0" y="42"/>
                  </a:moveTo>
                  <a:lnTo>
                    <a:pt x="210" y="0"/>
                  </a:lnTo>
                  <a:lnTo>
                    <a:pt x="54" y="283"/>
                  </a:lnTo>
                  <a:lnTo>
                    <a:pt x="0" y="42"/>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0" name="Freeform 67">
              <a:extLst>
                <a:ext uri="{FF2B5EF4-FFF2-40B4-BE49-F238E27FC236}">
                  <a16:creationId xmlns:a16="http://schemas.microsoft.com/office/drawing/2014/main" id="{4ED64A99-C22E-7549-9485-50D1FD342EB8}"/>
                </a:ext>
              </a:extLst>
            </p:cNvPr>
            <p:cNvSpPr>
              <a:spLocks/>
            </p:cNvSpPr>
            <p:nvPr/>
          </p:nvSpPr>
          <p:spPr bwMode="auto">
            <a:xfrm>
              <a:off x="4219575" y="3311525"/>
              <a:ext cx="320675" cy="314325"/>
            </a:xfrm>
            <a:custGeom>
              <a:avLst/>
              <a:gdLst>
                <a:gd name="T0" fmla="*/ 145 w 202"/>
                <a:gd name="T1" fmla="*/ 198 h 198"/>
                <a:gd name="T2" fmla="*/ 202 w 202"/>
                <a:gd name="T3" fmla="*/ 33 h 198"/>
                <a:gd name="T4" fmla="*/ 0 w 202"/>
                <a:gd name="T5" fmla="*/ 0 h 198"/>
                <a:gd name="T6" fmla="*/ 145 w 202"/>
                <a:gd name="T7" fmla="*/ 198 h 198"/>
              </a:gdLst>
              <a:ahLst/>
              <a:cxnLst>
                <a:cxn ang="0">
                  <a:pos x="T0" y="T1"/>
                </a:cxn>
                <a:cxn ang="0">
                  <a:pos x="T2" y="T3"/>
                </a:cxn>
                <a:cxn ang="0">
                  <a:pos x="T4" y="T5"/>
                </a:cxn>
                <a:cxn ang="0">
                  <a:pos x="T6" y="T7"/>
                </a:cxn>
              </a:cxnLst>
              <a:rect l="0" t="0" r="r" b="b"/>
              <a:pathLst>
                <a:path w="202" h="198">
                  <a:moveTo>
                    <a:pt x="145" y="198"/>
                  </a:moveTo>
                  <a:lnTo>
                    <a:pt x="202" y="33"/>
                  </a:lnTo>
                  <a:lnTo>
                    <a:pt x="0" y="0"/>
                  </a:lnTo>
                  <a:lnTo>
                    <a:pt x="145" y="19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1" name="Freeform 68">
              <a:extLst>
                <a:ext uri="{FF2B5EF4-FFF2-40B4-BE49-F238E27FC236}">
                  <a16:creationId xmlns:a16="http://schemas.microsoft.com/office/drawing/2014/main" id="{CFE1770E-E9D5-F649-84A7-36FFD51A625B}"/>
                </a:ext>
              </a:extLst>
            </p:cNvPr>
            <p:cNvSpPr>
              <a:spLocks/>
            </p:cNvSpPr>
            <p:nvPr/>
          </p:nvSpPr>
          <p:spPr bwMode="auto">
            <a:xfrm>
              <a:off x="4219575" y="2862263"/>
              <a:ext cx="320675" cy="501650"/>
            </a:xfrm>
            <a:custGeom>
              <a:avLst/>
              <a:gdLst>
                <a:gd name="T0" fmla="*/ 202 w 202"/>
                <a:gd name="T1" fmla="*/ 316 h 316"/>
                <a:gd name="T2" fmla="*/ 156 w 202"/>
                <a:gd name="T3" fmla="*/ 0 h 316"/>
                <a:gd name="T4" fmla="*/ 0 w 202"/>
                <a:gd name="T5" fmla="*/ 283 h 316"/>
                <a:gd name="T6" fmla="*/ 202 w 202"/>
                <a:gd name="T7" fmla="*/ 316 h 316"/>
              </a:gdLst>
              <a:ahLst/>
              <a:cxnLst>
                <a:cxn ang="0">
                  <a:pos x="T0" y="T1"/>
                </a:cxn>
                <a:cxn ang="0">
                  <a:pos x="T2" y="T3"/>
                </a:cxn>
                <a:cxn ang="0">
                  <a:pos x="T4" y="T5"/>
                </a:cxn>
                <a:cxn ang="0">
                  <a:pos x="T6" y="T7"/>
                </a:cxn>
              </a:cxnLst>
              <a:rect l="0" t="0" r="r" b="b"/>
              <a:pathLst>
                <a:path w="202" h="316">
                  <a:moveTo>
                    <a:pt x="202" y="316"/>
                  </a:moveTo>
                  <a:lnTo>
                    <a:pt x="156" y="0"/>
                  </a:lnTo>
                  <a:lnTo>
                    <a:pt x="0" y="283"/>
                  </a:lnTo>
                  <a:lnTo>
                    <a:pt x="202" y="316"/>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2" name="Freeform 69">
              <a:extLst>
                <a:ext uri="{FF2B5EF4-FFF2-40B4-BE49-F238E27FC236}">
                  <a16:creationId xmlns:a16="http://schemas.microsoft.com/office/drawing/2014/main" id="{E0D27BF0-297A-1141-8B19-D7ABD80C4FC2}"/>
                </a:ext>
              </a:extLst>
            </p:cNvPr>
            <p:cNvSpPr>
              <a:spLocks/>
            </p:cNvSpPr>
            <p:nvPr/>
          </p:nvSpPr>
          <p:spPr bwMode="auto">
            <a:xfrm>
              <a:off x="3798888" y="3311525"/>
              <a:ext cx="420687" cy="314325"/>
            </a:xfrm>
            <a:custGeom>
              <a:avLst/>
              <a:gdLst>
                <a:gd name="T0" fmla="*/ 0 w 265"/>
                <a:gd name="T1" fmla="*/ 12 h 198"/>
                <a:gd name="T2" fmla="*/ 169 w 265"/>
                <a:gd name="T3" fmla="*/ 198 h 198"/>
                <a:gd name="T4" fmla="*/ 265 w 265"/>
                <a:gd name="T5" fmla="*/ 0 h 198"/>
                <a:gd name="T6" fmla="*/ 0 w 265"/>
                <a:gd name="T7" fmla="*/ 12 h 198"/>
              </a:gdLst>
              <a:ahLst/>
              <a:cxnLst>
                <a:cxn ang="0">
                  <a:pos x="T0" y="T1"/>
                </a:cxn>
                <a:cxn ang="0">
                  <a:pos x="T2" y="T3"/>
                </a:cxn>
                <a:cxn ang="0">
                  <a:pos x="T4" y="T5"/>
                </a:cxn>
                <a:cxn ang="0">
                  <a:pos x="T6" y="T7"/>
                </a:cxn>
              </a:cxnLst>
              <a:rect l="0" t="0" r="r" b="b"/>
              <a:pathLst>
                <a:path w="265" h="198">
                  <a:moveTo>
                    <a:pt x="0" y="12"/>
                  </a:moveTo>
                  <a:lnTo>
                    <a:pt x="169" y="198"/>
                  </a:lnTo>
                  <a:lnTo>
                    <a:pt x="265" y="0"/>
                  </a:lnTo>
                  <a:lnTo>
                    <a:pt x="0" y="12"/>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3" name="Freeform 70">
              <a:extLst>
                <a:ext uri="{FF2B5EF4-FFF2-40B4-BE49-F238E27FC236}">
                  <a16:creationId xmlns:a16="http://schemas.microsoft.com/office/drawing/2014/main" id="{18B9A40F-EE43-8944-86D4-2D4C7D6351D4}"/>
                </a:ext>
              </a:extLst>
            </p:cNvPr>
            <p:cNvSpPr>
              <a:spLocks/>
            </p:cNvSpPr>
            <p:nvPr/>
          </p:nvSpPr>
          <p:spPr bwMode="auto">
            <a:xfrm>
              <a:off x="3798888" y="2928938"/>
              <a:ext cx="420687" cy="401638"/>
            </a:xfrm>
            <a:custGeom>
              <a:avLst/>
              <a:gdLst>
                <a:gd name="T0" fmla="*/ 0 w 265"/>
                <a:gd name="T1" fmla="*/ 253 h 253"/>
                <a:gd name="T2" fmla="*/ 211 w 265"/>
                <a:gd name="T3" fmla="*/ 0 h 253"/>
                <a:gd name="T4" fmla="*/ 265 w 265"/>
                <a:gd name="T5" fmla="*/ 241 h 253"/>
                <a:gd name="T6" fmla="*/ 0 w 265"/>
                <a:gd name="T7" fmla="*/ 253 h 253"/>
              </a:gdLst>
              <a:ahLst/>
              <a:cxnLst>
                <a:cxn ang="0">
                  <a:pos x="T0" y="T1"/>
                </a:cxn>
                <a:cxn ang="0">
                  <a:pos x="T2" y="T3"/>
                </a:cxn>
                <a:cxn ang="0">
                  <a:pos x="T4" y="T5"/>
                </a:cxn>
                <a:cxn ang="0">
                  <a:pos x="T6" y="T7"/>
                </a:cxn>
              </a:cxnLst>
              <a:rect l="0" t="0" r="r" b="b"/>
              <a:pathLst>
                <a:path w="265" h="253">
                  <a:moveTo>
                    <a:pt x="0" y="253"/>
                  </a:moveTo>
                  <a:lnTo>
                    <a:pt x="211" y="0"/>
                  </a:lnTo>
                  <a:lnTo>
                    <a:pt x="265" y="241"/>
                  </a:lnTo>
                  <a:lnTo>
                    <a:pt x="0" y="253"/>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4" name="Freeform 71">
              <a:extLst>
                <a:ext uri="{FF2B5EF4-FFF2-40B4-BE49-F238E27FC236}">
                  <a16:creationId xmlns:a16="http://schemas.microsoft.com/office/drawing/2014/main" id="{97A54464-B774-6941-998E-AFF27C71EDE9}"/>
                </a:ext>
              </a:extLst>
            </p:cNvPr>
            <p:cNvSpPr>
              <a:spLocks/>
            </p:cNvSpPr>
            <p:nvPr/>
          </p:nvSpPr>
          <p:spPr bwMode="auto">
            <a:xfrm>
              <a:off x="4467225" y="2498725"/>
              <a:ext cx="277812" cy="363538"/>
            </a:xfrm>
            <a:custGeom>
              <a:avLst/>
              <a:gdLst>
                <a:gd name="T0" fmla="*/ 25 w 175"/>
                <a:gd name="T1" fmla="*/ 0 h 229"/>
                <a:gd name="T2" fmla="*/ 175 w 175"/>
                <a:gd name="T3" fmla="*/ 120 h 229"/>
                <a:gd name="T4" fmla="*/ 0 w 175"/>
                <a:gd name="T5" fmla="*/ 229 h 229"/>
                <a:gd name="T6" fmla="*/ 25 w 175"/>
                <a:gd name="T7" fmla="*/ 0 h 229"/>
              </a:gdLst>
              <a:ahLst/>
              <a:cxnLst>
                <a:cxn ang="0">
                  <a:pos x="T0" y="T1"/>
                </a:cxn>
                <a:cxn ang="0">
                  <a:pos x="T2" y="T3"/>
                </a:cxn>
                <a:cxn ang="0">
                  <a:pos x="T4" y="T5"/>
                </a:cxn>
                <a:cxn ang="0">
                  <a:pos x="T6" y="T7"/>
                </a:cxn>
              </a:cxnLst>
              <a:rect l="0" t="0" r="r" b="b"/>
              <a:pathLst>
                <a:path w="175" h="229">
                  <a:moveTo>
                    <a:pt x="25" y="0"/>
                  </a:moveTo>
                  <a:lnTo>
                    <a:pt x="175" y="120"/>
                  </a:lnTo>
                  <a:lnTo>
                    <a:pt x="0" y="229"/>
                  </a:lnTo>
                  <a:lnTo>
                    <a:pt x="25"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5" name="Oval 72">
              <a:extLst>
                <a:ext uri="{FF2B5EF4-FFF2-40B4-BE49-F238E27FC236}">
                  <a16:creationId xmlns:a16="http://schemas.microsoft.com/office/drawing/2014/main" id="{576B8BCB-6D5D-5347-917C-F6F2BCF209CA}"/>
                </a:ext>
              </a:extLst>
            </p:cNvPr>
            <p:cNvSpPr>
              <a:spLocks noChangeArrowheads="1"/>
            </p:cNvSpPr>
            <p:nvPr/>
          </p:nvSpPr>
          <p:spPr bwMode="auto">
            <a:xfrm>
              <a:off x="4106863" y="2901950"/>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6" name="Oval 73">
              <a:extLst>
                <a:ext uri="{FF2B5EF4-FFF2-40B4-BE49-F238E27FC236}">
                  <a16:creationId xmlns:a16="http://schemas.microsoft.com/office/drawing/2014/main" id="{D54E800D-4964-B74E-BA43-D0D88DC86F78}"/>
                </a:ext>
              </a:extLst>
            </p:cNvPr>
            <p:cNvSpPr>
              <a:spLocks noChangeArrowheads="1"/>
            </p:cNvSpPr>
            <p:nvPr/>
          </p:nvSpPr>
          <p:spPr bwMode="auto">
            <a:xfrm>
              <a:off x="3390900" y="2816225"/>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7" name="Oval 74">
              <a:extLst>
                <a:ext uri="{FF2B5EF4-FFF2-40B4-BE49-F238E27FC236}">
                  <a16:creationId xmlns:a16="http://schemas.microsoft.com/office/drawing/2014/main" id="{2C4D5DE5-280D-FC42-9B08-8F5B193AAC8C}"/>
                </a:ext>
              </a:extLst>
            </p:cNvPr>
            <p:cNvSpPr>
              <a:spLocks noChangeArrowheads="1"/>
            </p:cNvSpPr>
            <p:nvPr/>
          </p:nvSpPr>
          <p:spPr bwMode="auto">
            <a:xfrm>
              <a:off x="3041651" y="3108325"/>
              <a:ext cx="73025"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8" name="Oval 75">
              <a:extLst>
                <a:ext uri="{FF2B5EF4-FFF2-40B4-BE49-F238E27FC236}">
                  <a16:creationId xmlns:a16="http://schemas.microsoft.com/office/drawing/2014/main" id="{5B709C9E-81F8-204C-8B39-7532C518F7A4}"/>
                </a:ext>
              </a:extLst>
            </p:cNvPr>
            <p:cNvSpPr>
              <a:spLocks noChangeArrowheads="1"/>
            </p:cNvSpPr>
            <p:nvPr/>
          </p:nvSpPr>
          <p:spPr bwMode="auto">
            <a:xfrm>
              <a:off x="3459163" y="2574925"/>
              <a:ext cx="73025"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9" name="Oval 76">
              <a:extLst>
                <a:ext uri="{FF2B5EF4-FFF2-40B4-BE49-F238E27FC236}">
                  <a16:creationId xmlns:a16="http://schemas.microsoft.com/office/drawing/2014/main" id="{2B1EF2E2-45B2-F84C-BB0B-0D84C2DF906B}"/>
                </a:ext>
              </a:extLst>
            </p:cNvPr>
            <p:cNvSpPr>
              <a:spLocks noChangeArrowheads="1"/>
            </p:cNvSpPr>
            <p:nvPr/>
          </p:nvSpPr>
          <p:spPr bwMode="auto">
            <a:xfrm>
              <a:off x="3536950" y="3856038"/>
              <a:ext cx="71437"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0" name="Oval 77">
              <a:extLst>
                <a:ext uri="{FF2B5EF4-FFF2-40B4-BE49-F238E27FC236}">
                  <a16:creationId xmlns:a16="http://schemas.microsoft.com/office/drawing/2014/main" id="{8C2A1FEB-0A3E-AE43-ACC6-444741D80BC5}"/>
                </a:ext>
              </a:extLst>
            </p:cNvPr>
            <p:cNvSpPr>
              <a:spLocks noChangeArrowheads="1"/>
            </p:cNvSpPr>
            <p:nvPr/>
          </p:nvSpPr>
          <p:spPr bwMode="auto">
            <a:xfrm>
              <a:off x="3087688" y="3629025"/>
              <a:ext cx="74612"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1" name="Oval 78">
              <a:extLst>
                <a:ext uri="{FF2B5EF4-FFF2-40B4-BE49-F238E27FC236}">
                  <a16:creationId xmlns:a16="http://schemas.microsoft.com/office/drawing/2014/main" id="{9C8667F1-469C-1449-9A5E-E7F4BC09924D}"/>
                </a:ext>
              </a:extLst>
            </p:cNvPr>
            <p:cNvSpPr>
              <a:spLocks noChangeArrowheads="1"/>
            </p:cNvSpPr>
            <p:nvPr/>
          </p:nvSpPr>
          <p:spPr bwMode="auto">
            <a:xfrm>
              <a:off x="3946525" y="2706688"/>
              <a:ext cx="71437"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2" name="Oval 79">
              <a:extLst>
                <a:ext uri="{FF2B5EF4-FFF2-40B4-BE49-F238E27FC236}">
                  <a16:creationId xmlns:a16="http://schemas.microsoft.com/office/drawing/2014/main" id="{6E7F7D8F-EAB2-F04C-906D-81EC81964525}"/>
                </a:ext>
              </a:extLst>
            </p:cNvPr>
            <p:cNvSpPr>
              <a:spLocks noChangeArrowheads="1"/>
            </p:cNvSpPr>
            <p:nvPr/>
          </p:nvSpPr>
          <p:spPr bwMode="auto">
            <a:xfrm>
              <a:off x="4433888" y="2828925"/>
              <a:ext cx="71437"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3" name="Oval 80">
              <a:extLst>
                <a:ext uri="{FF2B5EF4-FFF2-40B4-BE49-F238E27FC236}">
                  <a16:creationId xmlns:a16="http://schemas.microsoft.com/office/drawing/2014/main" id="{28D64EC0-6919-3D4D-BF25-AA05E6ABC84E}"/>
                </a:ext>
              </a:extLst>
            </p:cNvPr>
            <p:cNvSpPr>
              <a:spLocks noChangeArrowheads="1"/>
            </p:cNvSpPr>
            <p:nvPr/>
          </p:nvSpPr>
          <p:spPr bwMode="auto">
            <a:xfrm>
              <a:off x="4830763" y="2781300"/>
              <a:ext cx="73025"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4" name="Oval 81">
              <a:extLst>
                <a:ext uri="{FF2B5EF4-FFF2-40B4-BE49-F238E27FC236}">
                  <a16:creationId xmlns:a16="http://schemas.microsoft.com/office/drawing/2014/main" id="{857625D1-AC26-F34C-A71D-C866BDCA0863}"/>
                </a:ext>
              </a:extLst>
            </p:cNvPr>
            <p:cNvSpPr>
              <a:spLocks noChangeArrowheads="1"/>
            </p:cNvSpPr>
            <p:nvPr/>
          </p:nvSpPr>
          <p:spPr bwMode="auto">
            <a:xfrm>
              <a:off x="4870450" y="3825875"/>
              <a:ext cx="73025"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5" name="Oval 82">
              <a:extLst>
                <a:ext uri="{FF2B5EF4-FFF2-40B4-BE49-F238E27FC236}">
                  <a16:creationId xmlns:a16="http://schemas.microsoft.com/office/drawing/2014/main" id="{FC1A61A9-1A07-E042-9FBF-3FD299CB25D8}"/>
                </a:ext>
              </a:extLst>
            </p:cNvPr>
            <p:cNvSpPr>
              <a:spLocks noChangeArrowheads="1"/>
            </p:cNvSpPr>
            <p:nvPr/>
          </p:nvSpPr>
          <p:spPr bwMode="auto">
            <a:xfrm>
              <a:off x="4394200" y="3925888"/>
              <a:ext cx="71437"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6" name="Oval 83">
              <a:extLst>
                <a:ext uri="{FF2B5EF4-FFF2-40B4-BE49-F238E27FC236}">
                  <a16:creationId xmlns:a16="http://schemas.microsoft.com/office/drawing/2014/main" id="{CCA5366C-A28A-9845-8D27-E851A657E6F9}"/>
                </a:ext>
              </a:extLst>
            </p:cNvPr>
            <p:cNvSpPr>
              <a:spLocks noChangeArrowheads="1"/>
            </p:cNvSpPr>
            <p:nvPr/>
          </p:nvSpPr>
          <p:spPr bwMode="auto">
            <a:xfrm>
              <a:off x="4667250" y="4062413"/>
              <a:ext cx="73025"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7" name="Oval 84">
              <a:extLst>
                <a:ext uri="{FF2B5EF4-FFF2-40B4-BE49-F238E27FC236}">
                  <a16:creationId xmlns:a16="http://schemas.microsoft.com/office/drawing/2014/main" id="{EDB8CEE2-13ED-334C-8DF0-7D480F5CFD3F}"/>
                </a:ext>
              </a:extLst>
            </p:cNvPr>
            <p:cNvSpPr>
              <a:spLocks noChangeArrowheads="1"/>
            </p:cNvSpPr>
            <p:nvPr/>
          </p:nvSpPr>
          <p:spPr bwMode="auto">
            <a:xfrm>
              <a:off x="4710113" y="3197225"/>
              <a:ext cx="71437"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8" name="Oval 85">
              <a:extLst>
                <a:ext uri="{FF2B5EF4-FFF2-40B4-BE49-F238E27FC236}">
                  <a16:creationId xmlns:a16="http://schemas.microsoft.com/office/drawing/2014/main" id="{3AB136F5-E4FC-3A46-BF04-CB642D0CE6ED}"/>
                </a:ext>
              </a:extLst>
            </p:cNvPr>
            <p:cNvSpPr>
              <a:spLocks noChangeArrowheads="1"/>
            </p:cNvSpPr>
            <p:nvPr/>
          </p:nvSpPr>
          <p:spPr bwMode="auto">
            <a:xfrm>
              <a:off x="4470400" y="2462213"/>
              <a:ext cx="73025"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9" name="Oval 86">
              <a:extLst>
                <a:ext uri="{FF2B5EF4-FFF2-40B4-BE49-F238E27FC236}">
                  <a16:creationId xmlns:a16="http://schemas.microsoft.com/office/drawing/2014/main" id="{715A1C12-BB26-1F42-B2C9-D0215A29C413}"/>
                </a:ext>
              </a:extLst>
            </p:cNvPr>
            <p:cNvSpPr>
              <a:spLocks noChangeArrowheads="1"/>
            </p:cNvSpPr>
            <p:nvPr/>
          </p:nvSpPr>
          <p:spPr bwMode="auto">
            <a:xfrm>
              <a:off x="4106863" y="2544763"/>
              <a:ext cx="31750"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0" name="Oval 87">
              <a:extLst>
                <a:ext uri="{FF2B5EF4-FFF2-40B4-BE49-F238E27FC236}">
                  <a16:creationId xmlns:a16="http://schemas.microsoft.com/office/drawing/2014/main" id="{77D069CC-79D9-F04A-942A-B5E0813F9E35}"/>
                </a:ext>
              </a:extLst>
            </p:cNvPr>
            <p:cNvSpPr>
              <a:spLocks noChangeArrowheads="1"/>
            </p:cNvSpPr>
            <p:nvPr/>
          </p:nvSpPr>
          <p:spPr bwMode="auto">
            <a:xfrm>
              <a:off x="3929063" y="2343150"/>
              <a:ext cx="46037" cy="44450"/>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1" name="Oval 88">
              <a:extLst>
                <a:ext uri="{FF2B5EF4-FFF2-40B4-BE49-F238E27FC236}">
                  <a16:creationId xmlns:a16="http://schemas.microsoft.com/office/drawing/2014/main" id="{9D7755A8-0FCE-CF46-96C6-0B6C3E7CE2C0}"/>
                </a:ext>
              </a:extLst>
            </p:cNvPr>
            <p:cNvSpPr>
              <a:spLocks noChangeArrowheads="1"/>
            </p:cNvSpPr>
            <p:nvPr/>
          </p:nvSpPr>
          <p:spPr bwMode="auto">
            <a:xfrm>
              <a:off x="4187825" y="4157663"/>
              <a:ext cx="46037" cy="44450"/>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2" name="Oval 89">
              <a:extLst>
                <a:ext uri="{FF2B5EF4-FFF2-40B4-BE49-F238E27FC236}">
                  <a16:creationId xmlns:a16="http://schemas.microsoft.com/office/drawing/2014/main" id="{ED477DDC-63F0-7243-BB4C-3CC95EB16FE1}"/>
                </a:ext>
              </a:extLst>
            </p:cNvPr>
            <p:cNvSpPr>
              <a:spLocks noChangeArrowheads="1"/>
            </p:cNvSpPr>
            <p:nvPr/>
          </p:nvSpPr>
          <p:spPr bwMode="auto">
            <a:xfrm>
              <a:off x="4205288" y="3295650"/>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3" name="Oval 90">
              <a:extLst>
                <a:ext uri="{FF2B5EF4-FFF2-40B4-BE49-F238E27FC236}">
                  <a16:creationId xmlns:a16="http://schemas.microsoft.com/office/drawing/2014/main" id="{FD1509F2-DB97-5E49-8EB7-2103974726D5}"/>
                </a:ext>
              </a:extLst>
            </p:cNvPr>
            <p:cNvSpPr>
              <a:spLocks noChangeArrowheads="1"/>
            </p:cNvSpPr>
            <p:nvPr/>
          </p:nvSpPr>
          <p:spPr bwMode="auto">
            <a:xfrm>
              <a:off x="4987925" y="3573463"/>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4" name="Oval 91">
              <a:extLst>
                <a:ext uri="{FF2B5EF4-FFF2-40B4-BE49-F238E27FC236}">
                  <a16:creationId xmlns:a16="http://schemas.microsoft.com/office/drawing/2014/main" id="{78B615EA-3A0B-0748-ABF9-5DB196D63A0D}"/>
                </a:ext>
              </a:extLst>
            </p:cNvPr>
            <p:cNvSpPr>
              <a:spLocks noChangeArrowheads="1"/>
            </p:cNvSpPr>
            <p:nvPr/>
          </p:nvSpPr>
          <p:spPr bwMode="auto">
            <a:xfrm>
              <a:off x="4524375" y="3348038"/>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5" name="Oval 92">
              <a:extLst>
                <a:ext uri="{FF2B5EF4-FFF2-40B4-BE49-F238E27FC236}">
                  <a16:creationId xmlns:a16="http://schemas.microsoft.com/office/drawing/2014/main" id="{15B0FE7F-8840-4841-B7EC-3E7618BEDD56}"/>
                </a:ext>
              </a:extLst>
            </p:cNvPr>
            <p:cNvSpPr>
              <a:spLocks noChangeArrowheads="1"/>
            </p:cNvSpPr>
            <p:nvPr/>
          </p:nvSpPr>
          <p:spPr bwMode="auto">
            <a:xfrm>
              <a:off x="4475163" y="4268788"/>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6" name="Oval 93">
              <a:extLst>
                <a:ext uri="{FF2B5EF4-FFF2-40B4-BE49-F238E27FC236}">
                  <a16:creationId xmlns:a16="http://schemas.microsoft.com/office/drawing/2014/main" id="{927F7FEF-045C-1C47-A44B-A0878D9E6E42}"/>
                </a:ext>
              </a:extLst>
            </p:cNvPr>
            <p:cNvSpPr>
              <a:spLocks noChangeArrowheads="1"/>
            </p:cNvSpPr>
            <p:nvPr/>
          </p:nvSpPr>
          <p:spPr bwMode="auto">
            <a:xfrm>
              <a:off x="3411538" y="3219450"/>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7" name="Oval 94">
              <a:extLst>
                <a:ext uri="{FF2B5EF4-FFF2-40B4-BE49-F238E27FC236}">
                  <a16:creationId xmlns:a16="http://schemas.microsoft.com/office/drawing/2014/main" id="{B0480917-81BA-CD49-8911-2CD1A34FE245}"/>
                </a:ext>
              </a:extLst>
            </p:cNvPr>
            <p:cNvSpPr>
              <a:spLocks noChangeArrowheads="1"/>
            </p:cNvSpPr>
            <p:nvPr/>
          </p:nvSpPr>
          <p:spPr bwMode="auto">
            <a:xfrm>
              <a:off x="3689350" y="2636838"/>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8" name="Oval 95">
              <a:extLst>
                <a:ext uri="{FF2B5EF4-FFF2-40B4-BE49-F238E27FC236}">
                  <a16:creationId xmlns:a16="http://schemas.microsoft.com/office/drawing/2014/main" id="{79F58571-579B-AB49-B394-BE247CD4A531}"/>
                </a:ext>
              </a:extLst>
            </p:cNvPr>
            <p:cNvSpPr>
              <a:spLocks noChangeArrowheads="1"/>
            </p:cNvSpPr>
            <p:nvPr/>
          </p:nvSpPr>
          <p:spPr bwMode="auto">
            <a:xfrm>
              <a:off x="3668713" y="2439988"/>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9" name="Oval 96">
              <a:extLst>
                <a:ext uri="{FF2B5EF4-FFF2-40B4-BE49-F238E27FC236}">
                  <a16:creationId xmlns:a16="http://schemas.microsoft.com/office/drawing/2014/main" id="{EBE06757-3FAB-704C-868D-CC92C2A1D51D}"/>
                </a:ext>
              </a:extLst>
            </p:cNvPr>
            <p:cNvSpPr>
              <a:spLocks noChangeArrowheads="1"/>
            </p:cNvSpPr>
            <p:nvPr/>
          </p:nvSpPr>
          <p:spPr bwMode="auto">
            <a:xfrm>
              <a:off x="3430588" y="4156075"/>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0" name="Oval 97">
              <a:extLst>
                <a:ext uri="{FF2B5EF4-FFF2-40B4-BE49-F238E27FC236}">
                  <a16:creationId xmlns:a16="http://schemas.microsoft.com/office/drawing/2014/main" id="{F82889A0-EF44-CA47-8CA8-5DEA910D8BBC}"/>
                </a:ext>
              </a:extLst>
            </p:cNvPr>
            <p:cNvSpPr>
              <a:spLocks noChangeArrowheads="1"/>
            </p:cNvSpPr>
            <p:nvPr/>
          </p:nvSpPr>
          <p:spPr bwMode="auto">
            <a:xfrm>
              <a:off x="4098925" y="4337050"/>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1" name="Oval 98">
              <a:extLst>
                <a:ext uri="{FF2B5EF4-FFF2-40B4-BE49-F238E27FC236}">
                  <a16:creationId xmlns:a16="http://schemas.microsoft.com/office/drawing/2014/main" id="{FF080FD2-3BA1-3744-91E6-8253FDB2C9CC}"/>
                </a:ext>
              </a:extLst>
            </p:cNvPr>
            <p:cNvSpPr>
              <a:spLocks noChangeArrowheads="1"/>
            </p:cNvSpPr>
            <p:nvPr/>
          </p:nvSpPr>
          <p:spPr bwMode="auto">
            <a:xfrm>
              <a:off x="3611563" y="2892425"/>
              <a:ext cx="52387"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2" name="Oval 99">
              <a:extLst>
                <a:ext uri="{FF2B5EF4-FFF2-40B4-BE49-F238E27FC236}">
                  <a16:creationId xmlns:a16="http://schemas.microsoft.com/office/drawing/2014/main" id="{B3175446-9DCD-B944-895B-5F74B00630FB}"/>
                </a:ext>
              </a:extLst>
            </p:cNvPr>
            <p:cNvSpPr>
              <a:spLocks noChangeArrowheads="1"/>
            </p:cNvSpPr>
            <p:nvPr/>
          </p:nvSpPr>
          <p:spPr bwMode="auto">
            <a:xfrm>
              <a:off x="3171825" y="3398838"/>
              <a:ext cx="52387"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3" name="Oval 100">
              <a:extLst>
                <a:ext uri="{FF2B5EF4-FFF2-40B4-BE49-F238E27FC236}">
                  <a16:creationId xmlns:a16="http://schemas.microsoft.com/office/drawing/2014/main" id="{06D87F10-96B1-5F4C-B5EE-B4496F340A41}"/>
                </a:ext>
              </a:extLst>
            </p:cNvPr>
            <p:cNvSpPr>
              <a:spLocks noChangeArrowheads="1"/>
            </p:cNvSpPr>
            <p:nvPr/>
          </p:nvSpPr>
          <p:spPr bwMode="auto">
            <a:xfrm>
              <a:off x="4421188" y="3598863"/>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4" name="Oval 101">
              <a:extLst>
                <a:ext uri="{FF2B5EF4-FFF2-40B4-BE49-F238E27FC236}">
                  <a16:creationId xmlns:a16="http://schemas.microsoft.com/office/drawing/2014/main" id="{1ED5F225-6CAD-304C-B07C-7A59122F945F}"/>
                </a:ext>
              </a:extLst>
            </p:cNvPr>
            <p:cNvSpPr>
              <a:spLocks noChangeArrowheads="1"/>
            </p:cNvSpPr>
            <p:nvPr/>
          </p:nvSpPr>
          <p:spPr bwMode="auto">
            <a:xfrm>
              <a:off x="4667250" y="3700463"/>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5" name="Oval 102">
              <a:extLst>
                <a:ext uri="{FF2B5EF4-FFF2-40B4-BE49-F238E27FC236}">
                  <a16:creationId xmlns:a16="http://schemas.microsoft.com/office/drawing/2014/main" id="{0E30C882-2296-2C4A-B432-CDF21AA0335E}"/>
                </a:ext>
              </a:extLst>
            </p:cNvPr>
            <p:cNvSpPr>
              <a:spLocks noChangeArrowheads="1"/>
            </p:cNvSpPr>
            <p:nvPr/>
          </p:nvSpPr>
          <p:spPr bwMode="auto">
            <a:xfrm>
              <a:off x="4040188" y="3597275"/>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6" name="Oval 103">
              <a:extLst>
                <a:ext uri="{FF2B5EF4-FFF2-40B4-BE49-F238E27FC236}">
                  <a16:creationId xmlns:a16="http://schemas.microsoft.com/office/drawing/2014/main" id="{7A6024C1-660C-A84E-B727-BACF4F4FD1AD}"/>
                </a:ext>
              </a:extLst>
            </p:cNvPr>
            <p:cNvSpPr>
              <a:spLocks noChangeArrowheads="1"/>
            </p:cNvSpPr>
            <p:nvPr/>
          </p:nvSpPr>
          <p:spPr bwMode="auto">
            <a:xfrm>
              <a:off x="3648075" y="4286250"/>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7" name="Oval 104">
              <a:extLst>
                <a:ext uri="{FF2B5EF4-FFF2-40B4-BE49-F238E27FC236}">
                  <a16:creationId xmlns:a16="http://schemas.microsoft.com/office/drawing/2014/main" id="{68834AD8-FBED-FA45-AC63-02D20C211205}"/>
                </a:ext>
              </a:extLst>
            </p:cNvPr>
            <p:cNvSpPr>
              <a:spLocks noChangeArrowheads="1"/>
            </p:cNvSpPr>
            <p:nvPr/>
          </p:nvSpPr>
          <p:spPr bwMode="auto">
            <a:xfrm>
              <a:off x="4879975" y="2963863"/>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8" name="Oval 105">
              <a:extLst>
                <a:ext uri="{FF2B5EF4-FFF2-40B4-BE49-F238E27FC236}">
                  <a16:creationId xmlns:a16="http://schemas.microsoft.com/office/drawing/2014/main" id="{B121E05C-F945-8D4A-B1BD-0742F6D2B9DF}"/>
                </a:ext>
              </a:extLst>
            </p:cNvPr>
            <p:cNvSpPr>
              <a:spLocks noChangeArrowheads="1"/>
            </p:cNvSpPr>
            <p:nvPr/>
          </p:nvSpPr>
          <p:spPr bwMode="auto">
            <a:xfrm>
              <a:off x="4975225" y="3111500"/>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9" name="Oval 106">
              <a:extLst>
                <a:ext uri="{FF2B5EF4-FFF2-40B4-BE49-F238E27FC236}">
                  <a16:creationId xmlns:a16="http://schemas.microsoft.com/office/drawing/2014/main" id="{5757761D-420F-934F-8B31-259523D37DE2}"/>
                </a:ext>
              </a:extLst>
            </p:cNvPr>
            <p:cNvSpPr>
              <a:spLocks noChangeArrowheads="1"/>
            </p:cNvSpPr>
            <p:nvPr/>
          </p:nvSpPr>
          <p:spPr bwMode="auto">
            <a:xfrm>
              <a:off x="3486150" y="3598863"/>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0" name="Oval 107">
              <a:extLst>
                <a:ext uri="{FF2B5EF4-FFF2-40B4-BE49-F238E27FC236}">
                  <a16:creationId xmlns:a16="http://schemas.microsoft.com/office/drawing/2014/main" id="{BD314E80-DD52-C842-8268-6C95FB503840}"/>
                </a:ext>
              </a:extLst>
            </p:cNvPr>
            <p:cNvSpPr>
              <a:spLocks noChangeArrowheads="1"/>
            </p:cNvSpPr>
            <p:nvPr/>
          </p:nvSpPr>
          <p:spPr bwMode="auto">
            <a:xfrm>
              <a:off x="3228975" y="3943350"/>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1" name="Oval 108">
              <a:extLst>
                <a:ext uri="{FF2B5EF4-FFF2-40B4-BE49-F238E27FC236}">
                  <a16:creationId xmlns:a16="http://schemas.microsoft.com/office/drawing/2014/main" id="{8EBF5BB1-A9EF-784B-B942-96127E7DF44D}"/>
                </a:ext>
              </a:extLst>
            </p:cNvPr>
            <p:cNvSpPr>
              <a:spLocks noChangeArrowheads="1"/>
            </p:cNvSpPr>
            <p:nvPr/>
          </p:nvSpPr>
          <p:spPr bwMode="auto">
            <a:xfrm>
              <a:off x="3778250" y="3308350"/>
              <a:ext cx="52387"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2" name="Oval 109">
              <a:extLst>
                <a:ext uri="{FF2B5EF4-FFF2-40B4-BE49-F238E27FC236}">
                  <a16:creationId xmlns:a16="http://schemas.microsoft.com/office/drawing/2014/main" id="{97497A4D-D585-B04B-892E-0D22DE5721E6}"/>
                </a:ext>
              </a:extLst>
            </p:cNvPr>
            <p:cNvSpPr>
              <a:spLocks noChangeArrowheads="1"/>
            </p:cNvSpPr>
            <p:nvPr/>
          </p:nvSpPr>
          <p:spPr bwMode="auto">
            <a:xfrm>
              <a:off x="3257550" y="2692400"/>
              <a:ext cx="52387"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3" name="Oval 110">
              <a:extLst>
                <a:ext uri="{FF2B5EF4-FFF2-40B4-BE49-F238E27FC236}">
                  <a16:creationId xmlns:a16="http://schemas.microsoft.com/office/drawing/2014/main" id="{54C3FDAA-E7E8-8F45-8FF6-B9A158C08F78}"/>
                </a:ext>
              </a:extLst>
            </p:cNvPr>
            <p:cNvSpPr>
              <a:spLocks noChangeArrowheads="1"/>
            </p:cNvSpPr>
            <p:nvPr/>
          </p:nvSpPr>
          <p:spPr bwMode="auto">
            <a:xfrm>
              <a:off x="3913188" y="4011613"/>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5" name="Freeform 14">
              <a:extLst>
                <a:ext uri="{FF2B5EF4-FFF2-40B4-BE49-F238E27FC236}">
                  <a16:creationId xmlns:a16="http://schemas.microsoft.com/office/drawing/2014/main" id="{97180356-F571-6E40-BAEC-B0479C8F40E4}"/>
                </a:ext>
              </a:extLst>
            </p:cNvPr>
            <p:cNvSpPr>
              <a:spLocks/>
            </p:cNvSpPr>
            <p:nvPr/>
          </p:nvSpPr>
          <p:spPr bwMode="auto">
            <a:xfrm>
              <a:off x="4124325" y="2498725"/>
              <a:ext cx="382587" cy="363538"/>
            </a:xfrm>
            <a:custGeom>
              <a:avLst/>
              <a:gdLst>
                <a:gd name="T0" fmla="*/ 0 w 241"/>
                <a:gd name="T1" fmla="*/ 37 h 229"/>
                <a:gd name="T2" fmla="*/ 241 w 241"/>
                <a:gd name="T3" fmla="*/ 0 h 229"/>
                <a:gd name="T4" fmla="*/ 216 w 241"/>
                <a:gd name="T5" fmla="*/ 229 h 229"/>
                <a:gd name="T6" fmla="*/ 0 w 241"/>
                <a:gd name="T7" fmla="*/ 37 h 229"/>
              </a:gdLst>
              <a:ahLst/>
              <a:cxnLst>
                <a:cxn ang="0">
                  <a:pos x="T0" y="T1"/>
                </a:cxn>
                <a:cxn ang="0">
                  <a:pos x="T2" y="T3"/>
                </a:cxn>
                <a:cxn ang="0">
                  <a:pos x="T4" y="T5"/>
                </a:cxn>
                <a:cxn ang="0">
                  <a:pos x="T6" y="T7"/>
                </a:cxn>
              </a:cxnLst>
              <a:rect l="0" t="0" r="r" b="b"/>
              <a:pathLst>
                <a:path w="241" h="229">
                  <a:moveTo>
                    <a:pt x="0" y="37"/>
                  </a:moveTo>
                  <a:lnTo>
                    <a:pt x="241" y="0"/>
                  </a:lnTo>
                  <a:lnTo>
                    <a:pt x="216" y="229"/>
                  </a:lnTo>
                  <a:lnTo>
                    <a:pt x="0" y="37"/>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grpSp>
      <p:pic>
        <p:nvPicPr>
          <p:cNvPr id="4" name="Image 3">
            <a:extLst>
              <a:ext uri="{FF2B5EF4-FFF2-40B4-BE49-F238E27FC236}">
                <a16:creationId xmlns:a16="http://schemas.microsoft.com/office/drawing/2014/main" id="{3D913137-BE3E-9143-85F2-613F6A2D65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24" t="45277" r="11624" b="24947"/>
          <a:stretch/>
        </p:blipFill>
        <p:spPr>
          <a:xfrm>
            <a:off x="1910853" y="-20784"/>
            <a:ext cx="10287000" cy="2042034"/>
          </a:xfrm>
          <a:prstGeom prst="rect">
            <a:avLst/>
          </a:prstGeom>
        </p:spPr>
      </p:pic>
      <p:sp>
        <p:nvSpPr>
          <p:cNvPr id="30" name="Rectangle 29">
            <a:extLst>
              <a:ext uri="{FF2B5EF4-FFF2-40B4-BE49-F238E27FC236}">
                <a16:creationId xmlns:a16="http://schemas.microsoft.com/office/drawing/2014/main" id="{8896703B-38E3-3541-80AA-E764D9609461}"/>
              </a:ext>
            </a:extLst>
          </p:cNvPr>
          <p:cNvSpPr/>
          <p:nvPr/>
        </p:nvSpPr>
        <p:spPr>
          <a:xfrm>
            <a:off x="-47979" y="-20784"/>
            <a:ext cx="4536851" cy="6864000"/>
          </a:xfrm>
          <a:prstGeom prst="rect">
            <a:avLst/>
          </a:prstGeom>
          <a:solidFill>
            <a:srgbClr val="006D90"/>
          </a:solidFill>
          <a:ln>
            <a:noFill/>
          </a:ln>
          <a:effectLst/>
        </p:spPr>
        <p:style>
          <a:lnRef idx="1">
            <a:schemeClr val="accent1"/>
          </a:lnRef>
          <a:fillRef idx="3">
            <a:schemeClr val="accent1"/>
          </a:fillRef>
          <a:effectRef idx="2">
            <a:schemeClr val="accent1"/>
          </a:effectRef>
          <a:fontRef idx="minor">
            <a:schemeClr val="lt1"/>
          </a:fontRef>
        </p:style>
        <p:txBody>
          <a:bodyPr lIns="95385" tIns="47693" rIns="95385" bIns="47693" rtlCol="0" anchor="ctr"/>
          <a:lstStyle/>
          <a:p>
            <a:pPr algn="ctr"/>
            <a:endParaRPr lang="fr-FR" sz="2400" dirty="0">
              <a:latin typeface="Proxima Nova Rg" panose="02000506030000020004" pitchFamily="2" charset="0"/>
            </a:endParaRPr>
          </a:p>
        </p:txBody>
      </p:sp>
      <p:sp>
        <p:nvSpPr>
          <p:cNvPr id="20" name="Titre 1">
            <a:extLst>
              <a:ext uri="{FF2B5EF4-FFF2-40B4-BE49-F238E27FC236}">
                <a16:creationId xmlns:a16="http://schemas.microsoft.com/office/drawing/2014/main" id="{7C618113-1C61-E641-8953-AC40A7868A1A}"/>
              </a:ext>
            </a:extLst>
          </p:cNvPr>
          <p:cNvSpPr txBox="1">
            <a:spLocks/>
          </p:cNvSpPr>
          <p:nvPr/>
        </p:nvSpPr>
        <p:spPr>
          <a:xfrm>
            <a:off x="372206" y="793253"/>
            <a:ext cx="3765217" cy="275371"/>
          </a:xfrm>
          <a:prstGeom prst="rect">
            <a:avLst/>
          </a:prstGeom>
        </p:spPr>
        <p:txBody>
          <a:bodyPr vert="horz" lIns="94445" tIns="47223" rIns="94445" bIns="47223" rtlCol="0" anchor="ctr">
            <a:noAutofit/>
          </a:bodyPr>
          <a:lstStyle>
            <a:lvl1pPr algn="l" defTabSz="1042744" rtl="0" eaLnBrk="1" latinLnBrk="0" hangingPunct="1">
              <a:lnSpc>
                <a:spcPct val="90000"/>
              </a:lnSpc>
              <a:spcBef>
                <a:spcPct val="0"/>
              </a:spcBef>
              <a:buNone/>
              <a:defRPr sz="2700" b="1" i="0" kern="1200">
                <a:solidFill>
                  <a:schemeClr val="bg1"/>
                </a:solidFill>
                <a:latin typeface="Myriad Pro"/>
                <a:ea typeface="+mj-ea"/>
                <a:cs typeface="Myriad Pro"/>
              </a:defRPr>
            </a:lvl1pPr>
          </a:lstStyle>
          <a:p>
            <a:r>
              <a:rPr lang="en-GB" sz="1600" dirty="0">
                <a:solidFill>
                  <a:srgbClr val="FFFFFF"/>
                </a:solidFill>
                <a:latin typeface="Proxima Nova Rg" panose="02000506030000020004" pitchFamily="2" charset="0"/>
                <a:cs typeface="Calibri"/>
              </a:rPr>
              <a:t>DESIGNED FOR</a:t>
            </a:r>
          </a:p>
        </p:txBody>
      </p:sp>
      <p:pic>
        <p:nvPicPr>
          <p:cNvPr id="24" name="Image 23" descr="Nouveau Logo AGN-CMJN.png">
            <a:extLst>
              <a:ext uri="{FF2B5EF4-FFF2-40B4-BE49-F238E27FC236}">
                <a16:creationId xmlns:a16="http://schemas.microsoft.com/office/drawing/2014/main" id="{2E67BF02-E45D-B543-9A65-426B161495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948" y="501021"/>
            <a:ext cx="2857848" cy="848463"/>
          </a:xfrm>
          <a:prstGeom prst="rect">
            <a:avLst/>
          </a:prstGeom>
        </p:spPr>
      </p:pic>
      <p:sp>
        <p:nvSpPr>
          <p:cNvPr id="28" name="ZoneTexte 27">
            <a:extLst>
              <a:ext uri="{FF2B5EF4-FFF2-40B4-BE49-F238E27FC236}">
                <a16:creationId xmlns:a16="http://schemas.microsoft.com/office/drawing/2014/main" id="{5B85FB1E-1B5F-9F4C-94DF-8A94D402CEF9}"/>
              </a:ext>
            </a:extLst>
          </p:cNvPr>
          <p:cNvSpPr txBox="1"/>
          <p:nvPr/>
        </p:nvSpPr>
        <p:spPr>
          <a:xfrm>
            <a:off x="0" y="3166164"/>
            <a:ext cx="5235557" cy="879068"/>
          </a:xfrm>
          <a:prstGeom prst="rect">
            <a:avLst/>
          </a:prstGeom>
          <a:noFill/>
        </p:spPr>
        <p:txBody>
          <a:bodyPr wrap="square" lIns="139041" tIns="69523" rIns="139041" bIns="69523" rtlCol="0">
            <a:spAutoFit/>
          </a:bodyPr>
          <a:lstStyle/>
          <a:p>
            <a:pPr>
              <a:lnSpc>
                <a:spcPct val="80000"/>
              </a:lnSpc>
            </a:pPr>
            <a:r>
              <a:rPr lang="en-GB" sz="6000" b="1" dirty="0">
                <a:solidFill>
                  <a:srgbClr val="FFFFFF"/>
                </a:solidFill>
                <a:latin typeface="Proxima Nova Alt Bd"/>
                <a:cs typeface="Proxima Nova Alt Bd"/>
              </a:rPr>
              <a:t>GLUCONE</a:t>
            </a:r>
            <a:r>
              <a:rPr lang="pl-PL" sz="6000" b="1" dirty="0">
                <a:solidFill>
                  <a:srgbClr val="FFFFFF"/>
                </a:solidFill>
                <a:latin typeface="Proxima Nova Alt Bd"/>
                <a:cs typeface="Proxima Nova Alt Bd"/>
              </a:rPr>
              <a:t>N</a:t>
            </a:r>
            <a:endParaRPr lang="en-GB" sz="6000" b="1" dirty="0">
              <a:solidFill>
                <a:srgbClr val="FFFFFF"/>
              </a:solidFill>
              <a:latin typeface="Proxima Nova Alt Bd"/>
              <a:cs typeface="Proxima Nova Alt Bd"/>
            </a:endParaRPr>
          </a:p>
        </p:txBody>
      </p:sp>
      <p:sp>
        <p:nvSpPr>
          <p:cNvPr id="42" name="Rectangle 41">
            <a:extLst>
              <a:ext uri="{FF2B5EF4-FFF2-40B4-BE49-F238E27FC236}">
                <a16:creationId xmlns:a16="http://schemas.microsoft.com/office/drawing/2014/main" id="{443886A8-12E8-2A4A-83DB-B03D22D3A16E}"/>
              </a:ext>
            </a:extLst>
          </p:cNvPr>
          <p:cNvSpPr/>
          <p:nvPr/>
        </p:nvSpPr>
        <p:spPr>
          <a:xfrm rot="10800000" flipH="1">
            <a:off x="4496856" y="-4"/>
            <a:ext cx="24000" cy="68640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95323" tIns="47660" rIns="95323" bIns="47660" rtlCol="0" anchor="ctr"/>
          <a:lstStyle/>
          <a:p>
            <a:pPr algn="ctr"/>
            <a:endParaRPr lang="fr-FR" sz="2400" dirty="0">
              <a:solidFill>
                <a:schemeClr val="tx1">
                  <a:lumMod val="75000"/>
                  <a:lumOff val="25000"/>
                </a:schemeClr>
              </a:solidFill>
              <a:latin typeface="Proxima Nova Rg" panose="02000506030000020004" pitchFamily="2" charset="0"/>
              <a:cs typeface="Calibri"/>
            </a:endParaRPr>
          </a:p>
        </p:txBody>
      </p:sp>
      <p:sp>
        <p:nvSpPr>
          <p:cNvPr id="46" name="Rectangle 45">
            <a:extLst>
              <a:ext uri="{FF2B5EF4-FFF2-40B4-BE49-F238E27FC236}">
                <a16:creationId xmlns:a16="http://schemas.microsoft.com/office/drawing/2014/main" id="{8CBEE1B4-37FA-AF48-A69E-18E8DAE9271F}"/>
              </a:ext>
            </a:extLst>
          </p:cNvPr>
          <p:cNvSpPr/>
          <p:nvPr/>
        </p:nvSpPr>
        <p:spPr>
          <a:xfrm>
            <a:off x="130477" y="2386474"/>
            <a:ext cx="3834668" cy="2318648"/>
          </a:xfrm>
          <a:prstGeom prst="rect">
            <a:avLst/>
          </a:prstGeom>
        </p:spPr>
        <p:txBody>
          <a:bodyPr wrap="square">
            <a:spAutoFit/>
          </a:bodyPr>
          <a:lstStyle/>
          <a:p>
            <a:r>
              <a:rPr lang="pl-PL" sz="2000" dirty="0">
                <a:latin typeface="Proxima Nova Alt Bd"/>
                <a:cs typeface="Proxima Nova Alt Bd"/>
              </a:rPr>
              <a:t>Połączenie miedzi i siarki ze złożoną matrycą organiczną</a:t>
            </a:r>
            <a:endParaRPr lang="fr-FR" sz="2000" dirty="0">
              <a:latin typeface="Proxima Nova Alt Bd"/>
              <a:cs typeface="Proxima Nova Alt Bd"/>
            </a:endParaRPr>
          </a:p>
          <a:p>
            <a:endParaRPr lang="en-GB" sz="1800" dirty="0">
              <a:solidFill>
                <a:schemeClr val="bg1"/>
              </a:solidFill>
              <a:latin typeface="Proxima Nova Rg" panose="02000506030000020004" pitchFamily="2" charset="0"/>
              <a:cs typeface="Calibri"/>
            </a:endParaRPr>
          </a:p>
          <a:p>
            <a:endParaRPr lang="fr-FR" sz="1800" dirty="0">
              <a:solidFill>
                <a:schemeClr val="bg1"/>
              </a:solidFill>
              <a:latin typeface="Proxima Nova Rg" panose="02000506030000020004" pitchFamily="2" charset="0"/>
              <a:cs typeface="Calibri"/>
            </a:endParaRPr>
          </a:p>
          <a:p>
            <a:endParaRPr lang="fr-FR" sz="1800" dirty="0">
              <a:solidFill>
                <a:schemeClr val="bg1"/>
              </a:solidFill>
              <a:latin typeface="Proxima Nova Rg" panose="02000506030000020004" pitchFamily="2" charset="0"/>
              <a:cs typeface="Calibri"/>
            </a:endParaRPr>
          </a:p>
          <a:p>
            <a:endParaRPr lang="fr-FR" sz="1800" dirty="0">
              <a:solidFill>
                <a:schemeClr val="bg1"/>
              </a:solidFill>
              <a:latin typeface="Proxima Nova Rg" panose="02000506030000020004" pitchFamily="2" charset="0"/>
              <a:cs typeface="Calibri"/>
            </a:endParaRPr>
          </a:p>
          <a:p>
            <a:r>
              <a:rPr lang="pl-PL" dirty="0">
                <a:latin typeface="Proxima Nova Rg" panose="02000506030000020004" pitchFamily="2" charset="0"/>
                <a:cs typeface="Calibri"/>
              </a:rPr>
              <a:t>Na bazie kwasu </a:t>
            </a:r>
            <a:r>
              <a:rPr lang="pl-PL" dirty="0" err="1">
                <a:latin typeface="Proxima Nova Rg" panose="02000506030000020004" pitchFamily="2" charset="0"/>
                <a:cs typeface="Calibri"/>
              </a:rPr>
              <a:t>glukonowego</a:t>
            </a:r>
            <a:endParaRPr lang="en-GB" dirty="0">
              <a:latin typeface="Proxima Nova Rg" panose="02000506030000020004" pitchFamily="2" charset="0"/>
              <a:cs typeface="Calibri"/>
            </a:endParaRPr>
          </a:p>
          <a:p>
            <a:endParaRPr lang="en-GB" sz="1467" dirty="0">
              <a:latin typeface="Proxima Nova Rg" panose="02000506030000020004" pitchFamily="2" charset="0"/>
              <a:cs typeface="Calibri"/>
            </a:endParaRPr>
          </a:p>
        </p:txBody>
      </p:sp>
      <p:sp>
        <p:nvSpPr>
          <p:cNvPr id="62" name="Rectangle 61">
            <a:extLst>
              <a:ext uri="{FF2B5EF4-FFF2-40B4-BE49-F238E27FC236}">
                <a16:creationId xmlns:a16="http://schemas.microsoft.com/office/drawing/2014/main" id="{C5E552F4-6394-CC4E-9AB7-1BEB43D4B602}"/>
              </a:ext>
            </a:extLst>
          </p:cNvPr>
          <p:cNvSpPr/>
          <p:nvPr/>
        </p:nvSpPr>
        <p:spPr>
          <a:xfrm>
            <a:off x="4839606" y="2097722"/>
            <a:ext cx="4759487" cy="4221669"/>
          </a:xfrm>
          <a:prstGeom prst="rect">
            <a:avLst/>
          </a:prstGeom>
        </p:spPr>
        <p:txBody>
          <a:bodyPr wrap="square">
            <a:spAutoFit/>
          </a:bodyPr>
          <a:lstStyle/>
          <a:p>
            <a:pPr>
              <a:lnSpc>
                <a:spcPts val="1413"/>
              </a:lnSpc>
            </a:pPr>
            <a:endParaRPr lang="pl-PL" sz="1100" b="0" i="0" dirty="0">
              <a:effectLst/>
              <a:latin typeface="Proxima Nova Alt Bd"/>
            </a:endParaRPr>
          </a:p>
          <a:p>
            <a:pPr marL="285750" indent="-285750">
              <a:lnSpc>
                <a:spcPts val="1413"/>
              </a:lnSpc>
              <a:buFont typeface="Arial" panose="020B0604020202020204" pitchFamily="34" charset="0"/>
              <a:buChar char="•"/>
            </a:pPr>
            <a:r>
              <a:rPr lang="pl-PL" sz="1600" dirty="0">
                <a:solidFill>
                  <a:srgbClr val="006D90"/>
                </a:solidFill>
                <a:latin typeface="Proxima Nova Alt Bd"/>
              </a:rPr>
              <a:t>Działa systemicznie</a:t>
            </a:r>
            <a:endParaRPr lang="pl-PL" sz="1600" b="0" i="0" dirty="0">
              <a:solidFill>
                <a:srgbClr val="006D90"/>
              </a:solidFill>
              <a:effectLst/>
              <a:latin typeface="Proxima Nova Alt Bd"/>
            </a:endParaRPr>
          </a:p>
          <a:p>
            <a:pPr>
              <a:lnSpc>
                <a:spcPts val="1413"/>
              </a:lnSpc>
            </a:pPr>
            <a:endParaRPr lang="pl-PL" sz="1600" dirty="0">
              <a:solidFill>
                <a:srgbClr val="006D90"/>
              </a:solidFill>
              <a:latin typeface="Proxima Nova Alt Bd"/>
              <a:cs typeface="Calibri"/>
            </a:endParaRPr>
          </a:p>
          <a:p>
            <a:pPr marL="285750" indent="-285750">
              <a:lnSpc>
                <a:spcPts val="1413"/>
              </a:lnSpc>
              <a:buFont typeface="Arial" panose="020B0604020202020204" pitchFamily="34" charset="0"/>
              <a:buChar char="•"/>
            </a:pPr>
            <a:r>
              <a:rPr lang="pl-PL" sz="1600" dirty="0">
                <a:solidFill>
                  <a:srgbClr val="006D90"/>
                </a:solidFill>
                <a:latin typeface="Proxima Nova Alt Bd"/>
                <a:cs typeface="Calibri"/>
              </a:rPr>
              <a:t>Związki </a:t>
            </a:r>
            <a:r>
              <a:rPr lang="pl-PL" sz="1600" dirty="0" err="1">
                <a:solidFill>
                  <a:srgbClr val="006D90"/>
                </a:solidFill>
                <a:latin typeface="Proxima Nova Alt Bd"/>
                <a:cs typeface="Calibri"/>
              </a:rPr>
              <a:t>kompleksowane</a:t>
            </a:r>
            <a:r>
              <a:rPr lang="pl-PL" sz="1600" dirty="0">
                <a:solidFill>
                  <a:srgbClr val="006D90"/>
                </a:solidFill>
                <a:latin typeface="Proxima Nova Alt Bd"/>
                <a:cs typeface="Calibri"/>
              </a:rPr>
              <a:t> przez kwas </a:t>
            </a:r>
            <a:r>
              <a:rPr lang="pl-PL" sz="1600" dirty="0" err="1">
                <a:solidFill>
                  <a:srgbClr val="006D90"/>
                </a:solidFill>
                <a:latin typeface="Proxima Nova Alt Bd"/>
                <a:cs typeface="Calibri"/>
              </a:rPr>
              <a:t>glukonowy</a:t>
            </a:r>
            <a:r>
              <a:rPr lang="pl-PL" sz="1600" dirty="0">
                <a:solidFill>
                  <a:srgbClr val="006D90"/>
                </a:solidFill>
                <a:latin typeface="Proxima Nova Alt Bd"/>
                <a:cs typeface="Calibri"/>
              </a:rPr>
              <a:t> są bardziej dostępne dla komórek roślinnych, bez ryzyka fitotoksyczności</a:t>
            </a:r>
          </a:p>
          <a:p>
            <a:pPr>
              <a:lnSpc>
                <a:spcPts val="1413"/>
              </a:lnSpc>
            </a:pPr>
            <a:endParaRPr lang="pl-PL" sz="1600" dirty="0">
              <a:solidFill>
                <a:srgbClr val="006D90"/>
              </a:solidFill>
              <a:latin typeface="Proxima Nova Alt Bd"/>
              <a:cs typeface="Calibri"/>
            </a:endParaRPr>
          </a:p>
          <a:p>
            <a:pPr marL="285750" indent="-285750">
              <a:lnSpc>
                <a:spcPts val="1413"/>
              </a:lnSpc>
              <a:buFont typeface="Arial" panose="020B0604020202020204" pitchFamily="34" charset="0"/>
              <a:buChar char="•"/>
            </a:pPr>
            <a:r>
              <a:rPr lang="pl-PL" sz="1600" dirty="0">
                <a:solidFill>
                  <a:srgbClr val="006D90"/>
                </a:solidFill>
                <a:latin typeface="Proxima Nova Alt Bd"/>
                <a:cs typeface="Calibri"/>
              </a:rPr>
              <a:t>Wysoka penetracja w głąb liści i znaczna siła pokrywająca.</a:t>
            </a:r>
          </a:p>
          <a:p>
            <a:pPr marL="285750" indent="-285750">
              <a:lnSpc>
                <a:spcPts val="1413"/>
              </a:lnSpc>
              <a:buFont typeface="Arial" panose="020B0604020202020204" pitchFamily="34" charset="0"/>
              <a:buChar char="•"/>
            </a:pPr>
            <a:endParaRPr lang="pl-PL" sz="1600" dirty="0">
              <a:solidFill>
                <a:srgbClr val="006D90"/>
              </a:solidFill>
              <a:latin typeface="Proxima Nova Alt Bd"/>
              <a:cs typeface="Calibri"/>
            </a:endParaRPr>
          </a:p>
          <a:p>
            <a:pPr marL="285750" indent="-285750">
              <a:lnSpc>
                <a:spcPts val="1413"/>
              </a:lnSpc>
              <a:buFont typeface="Arial" panose="020B0604020202020204" pitchFamily="34" charset="0"/>
              <a:buChar char="•"/>
            </a:pPr>
            <a:r>
              <a:rPr lang="pl-PL" sz="1600" dirty="0">
                <a:solidFill>
                  <a:srgbClr val="006D90"/>
                </a:solidFill>
                <a:latin typeface="Proxima Nova Alt Bd"/>
                <a:cs typeface="Calibri"/>
              </a:rPr>
              <a:t>Odporność na wypłukiwanie dzięki lepszej przyczepności</a:t>
            </a:r>
          </a:p>
          <a:p>
            <a:pPr marL="285750" indent="-285750">
              <a:lnSpc>
                <a:spcPts val="1413"/>
              </a:lnSpc>
              <a:buFont typeface="Arial" panose="020B0604020202020204" pitchFamily="34" charset="0"/>
              <a:buChar char="•"/>
            </a:pPr>
            <a:endParaRPr lang="pl-PL" sz="1600" dirty="0">
              <a:solidFill>
                <a:srgbClr val="006D90"/>
              </a:solidFill>
              <a:latin typeface="Proxima Nova Alt Bd"/>
              <a:cs typeface="Calibri"/>
            </a:endParaRPr>
          </a:p>
          <a:p>
            <a:pPr marL="285750" indent="-285750">
              <a:lnSpc>
                <a:spcPts val="1413"/>
              </a:lnSpc>
              <a:buFont typeface="Arial" panose="020B0604020202020204" pitchFamily="34" charset="0"/>
              <a:buChar char="•"/>
            </a:pPr>
            <a:r>
              <a:rPr lang="pl-PL" sz="1600" dirty="0">
                <a:solidFill>
                  <a:srgbClr val="006D90"/>
                </a:solidFill>
                <a:latin typeface="Proxima Nova Alt Bd"/>
                <a:cs typeface="Calibri"/>
              </a:rPr>
              <a:t>Brak negatywnego wpływu na wzrost i korzystny wpływ na fotosyntezę (cukry).</a:t>
            </a:r>
          </a:p>
          <a:p>
            <a:pPr>
              <a:lnSpc>
                <a:spcPts val="1413"/>
              </a:lnSpc>
            </a:pPr>
            <a:endParaRPr lang="pl-PL" sz="1600" dirty="0">
              <a:solidFill>
                <a:srgbClr val="006D90"/>
              </a:solidFill>
              <a:latin typeface="Proxima Nova Alt Bd"/>
              <a:cs typeface="Calibri"/>
            </a:endParaRPr>
          </a:p>
          <a:p>
            <a:pPr marL="285750" indent="-285750">
              <a:lnSpc>
                <a:spcPts val="1413"/>
              </a:lnSpc>
              <a:buFont typeface="Arial" panose="020B0604020202020204" pitchFamily="34" charset="0"/>
              <a:buChar char="•"/>
            </a:pPr>
            <a:r>
              <a:rPr lang="pl-PL" sz="1600" dirty="0">
                <a:solidFill>
                  <a:srgbClr val="006D90"/>
                </a:solidFill>
                <a:latin typeface="Proxima Nova Alt Bd"/>
                <a:cs typeface="Calibri"/>
              </a:rPr>
              <a:t>Działanie na procesy enzymatyczne i fotosyntezę.</a:t>
            </a:r>
          </a:p>
          <a:p>
            <a:pPr>
              <a:lnSpc>
                <a:spcPts val="1413"/>
              </a:lnSpc>
            </a:pPr>
            <a:endParaRPr lang="pl-PL" sz="1600" dirty="0">
              <a:solidFill>
                <a:srgbClr val="006D90"/>
              </a:solidFill>
              <a:latin typeface="Proxima Nova Alt Bd"/>
              <a:cs typeface="Calibri"/>
            </a:endParaRPr>
          </a:p>
          <a:p>
            <a:pPr marL="285750" indent="-285750">
              <a:lnSpc>
                <a:spcPts val="1413"/>
              </a:lnSpc>
              <a:buFont typeface="Arial" panose="020B0604020202020204" pitchFamily="34" charset="0"/>
              <a:buChar char="•"/>
            </a:pPr>
            <a:r>
              <a:rPr lang="pl-PL" sz="1600" dirty="0">
                <a:solidFill>
                  <a:srgbClr val="006D90"/>
                </a:solidFill>
                <a:latin typeface="Proxima Nova Alt Bd"/>
                <a:cs typeface="Calibri"/>
              </a:rPr>
              <a:t>Przyczynia się do poprawy odporności roślin na patogeny. Lepsze zdrewnienie</a:t>
            </a:r>
          </a:p>
          <a:p>
            <a:pPr marL="285750" indent="-285750">
              <a:lnSpc>
                <a:spcPts val="1413"/>
              </a:lnSpc>
              <a:buFont typeface="Arial" panose="020B0604020202020204" pitchFamily="34" charset="0"/>
              <a:buChar char="•"/>
            </a:pPr>
            <a:endParaRPr lang="pl-PL" sz="1400" dirty="0">
              <a:latin typeface="Proxima Nova Alt Bd"/>
              <a:cs typeface="Calibri"/>
            </a:endParaRPr>
          </a:p>
          <a:p>
            <a:pPr>
              <a:lnSpc>
                <a:spcPts val="1413"/>
              </a:lnSpc>
            </a:pPr>
            <a:endParaRPr lang="fr-FR" sz="1600" dirty="0">
              <a:solidFill>
                <a:srgbClr val="006D90"/>
              </a:solidFill>
              <a:latin typeface="Proxima Nova Rg" panose="02000506030000020004" pitchFamily="2" charset="0"/>
              <a:cs typeface="Calibri"/>
            </a:endParaRPr>
          </a:p>
        </p:txBody>
      </p:sp>
      <p:pic>
        <p:nvPicPr>
          <p:cNvPr id="26" name="Image 25">
            <a:extLst>
              <a:ext uri="{FF2B5EF4-FFF2-40B4-BE49-F238E27FC236}">
                <a16:creationId xmlns:a16="http://schemas.microsoft.com/office/drawing/2014/main" id="{26C3C765-ED82-774D-BF79-45A3D25CA8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755" y="6128450"/>
            <a:ext cx="1903475" cy="555071"/>
          </a:xfrm>
          <a:prstGeom prst="rect">
            <a:avLst/>
          </a:prstGeom>
        </p:spPr>
      </p:pic>
      <p:grpSp>
        <p:nvGrpSpPr>
          <p:cNvPr id="33" name="Groupe 32">
            <a:extLst>
              <a:ext uri="{FF2B5EF4-FFF2-40B4-BE49-F238E27FC236}">
                <a16:creationId xmlns:a16="http://schemas.microsoft.com/office/drawing/2014/main" id="{F90A25B9-925B-5447-B528-85F122AFBE04}"/>
              </a:ext>
            </a:extLst>
          </p:cNvPr>
          <p:cNvGrpSpPr/>
          <p:nvPr/>
        </p:nvGrpSpPr>
        <p:grpSpPr>
          <a:xfrm>
            <a:off x="7521902" y="149389"/>
            <a:ext cx="4408509" cy="395003"/>
            <a:chOff x="5609018" y="1987866"/>
            <a:chExt cx="3306382" cy="296252"/>
          </a:xfrm>
        </p:grpSpPr>
        <p:sp>
          <p:nvSpPr>
            <p:cNvPr id="34" name="Rectangle 33">
              <a:extLst>
                <a:ext uri="{FF2B5EF4-FFF2-40B4-BE49-F238E27FC236}">
                  <a16:creationId xmlns:a16="http://schemas.microsoft.com/office/drawing/2014/main" id="{BE19BC2C-8201-554D-8C34-14FA992416FE}"/>
                </a:ext>
              </a:extLst>
            </p:cNvPr>
            <p:cNvSpPr/>
            <p:nvPr userDrawn="1"/>
          </p:nvSpPr>
          <p:spPr>
            <a:xfrm flipV="1">
              <a:off x="8680458" y="2015462"/>
              <a:ext cx="72000" cy="180000"/>
            </a:xfrm>
            <a:prstGeom prst="rect">
              <a:avLst/>
            </a:prstGeom>
            <a:solidFill>
              <a:srgbClr val="005A7D"/>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sp>
          <p:nvSpPr>
            <p:cNvPr id="35" name="Rectangle 34">
              <a:extLst>
                <a:ext uri="{FF2B5EF4-FFF2-40B4-BE49-F238E27FC236}">
                  <a16:creationId xmlns:a16="http://schemas.microsoft.com/office/drawing/2014/main" id="{45034418-59DB-0D43-A179-6EA63D91ADAD}"/>
                </a:ext>
              </a:extLst>
            </p:cNvPr>
            <p:cNvSpPr/>
            <p:nvPr userDrawn="1"/>
          </p:nvSpPr>
          <p:spPr>
            <a:xfrm flipV="1">
              <a:off x="8843400" y="2015460"/>
              <a:ext cx="72000" cy="180000"/>
            </a:xfrm>
            <a:prstGeom prst="rect">
              <a:avLst/>
            </a:prstGeom>
            <a:solidFill>
              <a:srgbClr val="CD0033"/>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sp>
          <p:nvSpPr>
            <p:cNvPr id="36" name="Titre 1">
              <a:extLst>
                <a:ext uri="{FF2B5EF4-FFF2-40B4-BE49-F238E27FC236}">
                  <a16:creationId xmlns:a16="http://schemas.microsoft.com/office/drawing/2014/main" id="{6E0FD592-501F-A04E-B23B-AD41B8A36769}"/>
                </a:ext>
              </a:extLst>
            </p:cNvPr>
            <p:cNvSpPr txBox="1">
              <a:spLocks/>
            </p:cNvSpPr>
            <p:nvPr/>
          </p:nvSpPr>
          <p:spPr>
            <a:xfrm>
              <a:off x="5609018" y="1987866"/>
              <a:ext cx="3043219" cy="296252"/>
            </a:xfrm>
            <a:prstGeom prst="rect">
              <a:avLst/>
            </a:prstGeom>
          </p:spPr>
          <p:txBody>
            <a:bodyPr vert="horz" lIns="108703" tIns="54351" rIns="108703" bIns="54351" rtlCol="0" anchor="ctr">
              <a:noAutofit/>
            </a:bodyPr>
            <a:lstStyle>
              <a:lvl1pPr algn="l" defTabSz="1042744" rtl="0" eaLnBrk="1" latinLnBrk="0" hangingPunct="1">
                <a:lnSpc>
                  <a:spcPct val="90000"/>
                </a:lnSpc>
                <a:spcBef>
                  <a:spcPct val="0"/>
                </a:spcBef>
                <a:buNone/>
                <a:defRPr sz="2700" b="1" i="0" kern="1200">
                  <a:solidFill>
                    <a:schemeClr val="bg1"/>
                  </a:solidFill>
                  <a:latin typeface="Myriad Pro"/>
                  <a:ea typeface="+mj-ea"/>
                  <a:cs typeface="Myriad Pro"/>
                </a:defRPr>
              </a:lvl1pPr>
            </a:lstStyle>
            <a:p>
              <a:pPr algn="r"/>
              <a:endParaRPr lang="fr-FR" sz="933" b="0" dirty="0">
                <a:latin typeface="Proxima Nova Rg" panose="02000506030000020004" pitchFamily="2" charset="0"/>
                <a:cs typeface="Proxima Nova Alt Bd"/>
              </a:endParaRPr>
            </a:p>
          </p:txBody>
        </p:sp>
        <p:sp>
          <p:nvSpPr>
            <p:cNvPr id="37" name="Rectangle 36">
              <a:extLst>
                <a:ext uri="{FF2B5EF4-FFF2-40B4-BE49-F238E27FC236}">
                  <a16:creationId xmlns:a16="http://schemas.microsoft.com/office/drawing/2014/main" id="{B325BE14-3F63-3048-A129-488FB845C90C}"/>
                </a:ext>
              </a:extLst>
            </p:cNvPr>
            <p:cNvSpPr/>
            <p:nvPr/>
          </p:nvSpPr>
          <p:spPr>
            <a:xfrm flipV="1">
              <a:off x="8761929" y="2015460"/>
              <a:ext cx="72000" cy="180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grpSp>
      <p:sp>
        <p:nvSpPr>
          <p:cNvPr id="21" name="ZoneTexte 20">
            <a:extLst>
              <a:ext uri="{FF2B5EF4-FFF2-40B4-BE49-F238E27FC236}">
                <a16:creationId xmlns:a16="http://schemas.microsoft.com/office/drawing/2014/main" id="{7184AD65-8A13-C54E-A833-3FF0DB6556AF}"/>
              </a:ext>
            </a:extLst>
          </p:cNvPr>
          <p:cNvSpPr txBox="1"/>
          <p:nvPr/>
        </p:nvSpPr>
        <p:spPr>
          <a:xfrm>
            <a:off x="4664227" y="1528844"/>
            <a:ext cx="6532904" cy="450012"/>
          </a:xfrm>
          <a:prstGeom prst="rect">
            <a:avLst/>
          </a:prstGeom>
          <a:noFill/>
        </p:spPr>
        <p:txBody>
          <a:bodyPr wrap="square" lIns="104281" tIns="52142" rIns="104281" bIns="52142" rtlCol="0">
            <a:spAutoFit/>
          </a:bodyPr>
          <a:lstStyle/>
          <a:p>
            <a:pPr>
              <a:lnSpc>
                <a:spcPct val="80000"/>
              </a:lnSpc>
            </a:pPr>
            <a:r>
              <a:rPr lang="pl-PL" sz="2800" b="1" dirty="0">
                <a:solidFill>
                  <a:srgbClr val="FFFFFF"/>
                </a:solidFill>
                <a:highlight>
                  <a:srgbClr val="006567"/>
                </a:highlight>
                <a:latin typeface="Proxima Nova Alt Bd"/>
                <a:cs typeface="Proxima Nova Alt Bd"/>
              </a:rPr>
              <a:t>Cechy </a:t>
            </a:r>
            <a:endParaRPr lang="en-GB" sz="2800" b="1" dirty="0">
              <a:solidFill>
                <a:srgbClr val="FFFFFF"/>
              </a:solidFill>
              <a:highlight>
                <a:srgbClr val="006567"/>
              </a:highlight>
              <a:latin typeface="Proxima Nova Alt Bd"/>
              <a:cs typeface="Proxima Nova Alt Bd"/>
            </a:endParaRPr>
          </a:p>
        </p:txBody>
      </p:sp>
      <p:sp>
        <p:nvSpPr>
          <p:cNvPr id="144" name="ZoneTexte 143">
            <a:extLst>
              <a:ext uri="{FF2B5EF4-FFF2-40B4-BE49-F238E27FC236}">
                <a16:creationId xmlns:a16="http://schemas.microsoft.com/office/drawing/2014/main" id="{4EF6CF43-C4F1-3543-A543-C7AB00D7D9BE}"/>
              </a:ext>
            </a:extLst>
          </p:cNvPr>
          <p:cNvSpPr txBox="1"/>
          <p:nvPr/>
        </p:nvSpPr>
        <p:spPr>
          <a:xfrm>
            <a:off x="10078889" y="3708184"/>
            <a:ext cx="1313713" cy="920297"/>
          </a:xfrm>
          <a:prstGeom prst="rect">
            <a:avLst/>
          </a:prstGeom>
          <a:noFill/>
        </p:spPr>
        <p:txBody>
          <a:bodyPr wrap="square" lIns="139041" tIns="69523" rIns="139041" bIns="69523" rtlCol="0">
            <a:spAutoFit/>
          </a:bodyPr>
          <a:lstStyle/>
          <a:p>
            <a:pPr>
              <a:lnSpc>
                <a:spcPct val="80000"/>
              </a:lnSpc>
            </a:pPr>
            <a:r>
              <a:rPr lang="en-GB" sz="6000" b="1">
                <a:solidFill>
                  <a:srgbClr val="006567"/>
                </a:solidFill>
                <a:latin typeface="Proxima Nova Alt Bd"/>
                <a:cs typeface="Proxima Nova Alt Bd"/>
              </a:rPr>
              <a:t>Cu</a:t>
            </a:r>
          </a:p>
        </p:txBody>
      </p:sp>
    </p:spTree>
    <p:extLst>
      <p:ext uri="{BB962C8B-B14F-4D97-AF65-F5344CB8AC3E}">
        <p14:creationId xmlns:p14="http://schemas.microsoft.com/office/powerpoint/2010/main" val="228757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6582B4F1-5F98-9D47-905F-D7239747BE73}"/>
              </a:ext>
            </a:extLst>
          </p:cNvPr>
          <p:cNvGrpSpPr/>
          <p:nvPr/>
        </p:nvGrpSpPr>
        <p:grpSpPr>
          <a:xfrm>
            <a:off x="9679623" y="3050910"/>
            <a:ext cx="1937532" cy="2042034"/>
            <a:chOff x="3041651" y="2343150"/>
            <a:chExt cx="1987549" cy="2024063"/>
          </a:xfrm>
          <a:noFill/>
        </p:grpSpPr>
        <p:sp>
          <p:nvSpPr>
            <p:cNvPr id="3" name="Freeform 5">
              <a:extLst>
                <a:ext uri="{FF2B5EF4-FFF2-40B4-BE49-F238E27FC236}">
                  <a16:creationId xmlns:a16="http://schemas.microsoft.com/office/drawing/2014/main" id="{D0C0221D-61DE-E84E-9896-BAC068D9FC1B}"/>
                </a:ext>
              </a:extLst>
            </p:cNvPr>
            <p:cNvSpPr>
              <a:spLocks/>
            </p:cNvSpPr>
            <p:nvPr/>
          </p:nvSpPr>
          <p:spPr bwMode="auto">
            <a:xfrm>
              <a:off x="3636963" y="2652713"/>
              <a:ext cx="344487" cy="266700"/>
            </a:xfrm>
            <a:custGeom>
              <a:avLst/>
              <a:gdLst>
                <a:gd name="T0" fmla="*/ 42 w 217"/>
                <a:gd name="T1" fmla="*/ 0 h 168"/>
                <a:gd name="T2" fmla="*/ 217 w 217"/>
                <a:gd name="T3" fmla="*/ 54 h 168"/>
                <a:gd name="T4" fmla="*/ 0 w 217"/>
                <a:gd name="T5" fmla="*/ 168 h 168"/>
                <a:gd name="T6" fmla="*/ 42 w 217"/>
                <a:gd name="T7" fmla="*/ 0 h 168"/>
              </a:gdLst>
              <a:ahLst/>
              <a:cxnLst>
                <a:cxn ang="0">
                  <a:pos x="T0" y="T1"/>
                </a:cxn>
                <a:cxn ang="0">
                  <a:pos x="T2" y="T3"/>
                </a:cxn>
                <a:cxn ang="0">
                  <a:pos x="T4" y="T5"/>
                </a:cxn>
                <a:cxn ang="0">
                  <a:pos x="T6" y="T7"/>
                </a:cxn>
              </a:cxnLst>
              <a:rect l="0" t="0" r="r" b="b"/>
              <a:pathLst>
                <a:path w="217" h="168">
                  <a:moveTo>
                    <a:pt x="42" y="0"/>
                  </a:moveTo>
                  <a:lnTo>
                    <a:pt x="217" y="54"/>
                  </a:lnTo>
                  <a:lnTo>
                    <a:pt x="0" y="168"/>
                  </a:lnTo>
                  <a:lnTo>
                    <a:pt x="42"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 name="Freeform 6">
              <a:extLst>
                <a:ext uri="{FF2B5EF4-FFF2-40B4-BE49-F238E27FC236}">
                  <a16:creationId xmlns:a16="http://schemas.microsoft.com/office/drawing/2014/main" id="{7B1EB6D2-E30D-1247-BF6D-24894E41D088}"/>
                </a:ext>
              </a:extLst>
            </p:cNvPr>
            <p:cNvSpPr>
              <a:spLocks/>
            </p:cNvSpPr>
            <p:nvPr/>
          </p:nvSpPr>
          <p:spPr bwMode="auto">
            <a:xfrm>
              <a:off x="3417888" y="2652713"/>
              <a:ext cx="285750" cy="266700"/>
            </a:xfrm>
            <a:custGeom>
              <a:avLst/>
              <a:gdLst>
                <a:gd name="T0" fmla="*/ 138 w 180"/>
                <a:gd name="T1" fmla="*/ 168 h 168"/>
                <a:gd name="T2" fmla="*/ 180 w 180"/>
                <a:gd name="T3" fmla="*/ 0 h 168"/>
                <a:gd name="T4" fmla="*/ 0 w 180"/>
                <a:gd name="T5" fmla="*/ 120 h 168"/>
                <a:gd name="T6" fmla="*/ 138 w 180"/>
                <a:gd name="T7" fmla="*/ 168 h 168"/>
              </a:gdLst>
              <a:ahLst/>
              <a:cxnLst>
                <a:cxn ang="0">
                  <a:pos x="T0" y="T1"/>
                </a:cxn>
                <a:cxn ang="0">
                  <a:pos x="T2" y="T3"/>
                </a:cxn>
                <a:cxn ang="0">
                  <a:pos x="T4" y="T5"/>
                </a:cxn>
                <a:cxn ang="0">
                  <a:pos x="T6" y="T7"/>
                </a:cxn>
              </a:cxnLst>
              <a:rect l="0" t="0" r="r" b="b"/>
              <a:pathLst>
                <a:path w="180" h="168">
                  <a:moveTo>
                    <a:pt x="138" y="168"/>
                  </a:moveTo>
                  <a:lnTo>
                    <a:pt x="180" y="0"/>
                  </a:lnTo>
                  <a:lnTo>
                    <a:pt x="0" y="120"/>
                  </a:lnTo>
                  <a:lnTo>
                    <a:pt x="138" y="16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 name="Freeform 7">
              <a:extLst>
                <a:ext uri="{FF2B5EF4-FFF2-40B4-BE49-F238E27FC236}">
                  <a16:creationId xmlns:a16="http://schemas.microsoft.com/office/drawing/2014/main" id="{39E045DD-5ACB-A949-95D1-259105E5B7D0}"/>
                </a:ext>
              </a:extLst>
            </p:cNvPr>
            <p:cNvSpPr>
              <a:spLocks/>
            </p:cNvSpPr>
            <p:nvPr/>
          </p:nvSpPr>
          <p:spPr bwMode="auto">
            <a:xfrm>
              <a:off x="3417888" y="2603500"/>
              <a:ext cx="285750" cy="239713"/>
            </a:xfrm>
            <a:custGeom>
              <a:avLst/>
              <a:gdLst>
                <a:gd name="T0" fmla="*/ 0 w 180"/>
                <a:gd name="T1" fmla="*/ 151 h 151"/>
                <a:gd name="T2" fmla="*/ 180 w 180"/>
                <a:gd name="T3" fmla="*/ 31 h 151"/>
                <a:gd name="T4" fmla="*/ 48 w 180"/>
                <a:gd name="T5" fmla="*/ 0 h 151"/>
                <a:gd name="T6" fmla="*/ 0 w 180"/>
                <a:gd name="T7" fmla="*/ 151 h 151"/>
              </a:gdLst>
              <a:ahLst/>
              <a:cxnLst>
                <a:cxn ang="0">
                  <a:pos x="T0" y="T1"/>
                </a:cxn>
                <a:cxn ang="0">
                  <a:pos x="T2" y="T3"/>
                </a:cxn>
                <a:cxn ang="0">
                  <a:pos x="T4" y="T5"/>
                </a:cxn>
                <a:cxn ang="0">
                  <a:pos x="T6" y="T7"/>
                </a:cxn>
              </a:cxnLst>
              <a:rect l="0" t="0" r="r" b="b"/>
              <a:pathLst>
                <a:path w="180" h="151">
                  <a:moveTo>
                    <a:pt x="0" y="151"/>
                  </a:moveTo>
                  <a:lnTo>
                    <a:pt x="180" y="31"/>
                  </a:lnTo>
                  <a:lnTo>
                    <a:pt x="48" y="0"/>
                  </a:lnTo>
                  <a:lnTo>
                    <a:pt x="0" y="15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 name="Freeform 8">
              <a:extLst>
                <a:ext uri="{FF2B5EF4-FFF2-40B4-BE49-F238E27FC236}">
                  <a16:creationId xmlns:a16="http://schemas.microsoft.com/office/drawing/2014/main" id="{166B04F2-07CC-AE4B-8B02-E5E1EAE0761F}"/>
                </a:ext>
              </a:extLst>
            </p:cNvPr>
            <p:cNvSpPr>
              <a:spLocks/>
            </p:cNvSpPr>
            <p:nvPr/>
          </p:nvSpPr>
          <p:spPr bwMode="auto">
            <a:xfrm>
              <a:off x="3494088" y="2452688"/>
              <a:ext cx="209550" cy="200025"/>
            </a:xfrm>
            <a:custGeom>
              <a:avLst/>
              <a:gdLst>
                <a:gd name="T0" fmla="*/ 0 w 132"/>
                <a:gd name="T1" fmla="*/ 95 h 126"/>
                <a:gd name="T2" fmla="*/ 132 w 132"/>
                <a:gd name="T3" fmla="*/ 126 h 126"/>
                <a:gd name="T4" fmla="*/ 121 w 132"/>
                <a:gd name="T5" fmla="*/ 0 h 126"/>
                <a:gd name="T6" fmla="*/ 0 w 132"/>
                <a:gd name="T7" fmla="*/ 95 h 126"/>
              </a:gdLst>
              <a:ahLst/>
              <a:cxnLst>
                <a:cxn ang="0">
                  <a:pos x="T0" y="T1"/>
                </a:cxn>
                <a:cxn ang="0">
                  <a:pos x="T2" y="T3"/>
                </a:cxn>
                <a:cxn ang="0">
                  <a:pos x="T4" y="T5"/>
                </a:cxn>
                <a:cxn ang="0">
                  <a:pos x="T6" y="T7"/>
                </a:cxn>
              </a:cxnLst>
              <a:rect l="0" t="0" r="r" b="b"/>
              <a:pathLst>
                <a:path w="132" h="126">
                  <a:moveTo>
                    <a:pt x="0" y="95"/>
                  </a:moveTo>
                  <a:lnTo>
                    <a:pt x="132" y="126"/>
                  </a:lnTo>
                  <a:lnTo>
                    <a:pt x="121" y="0"/>
                  </a:lnTo>
                  <a:lnTo>
                    <a:pt x="0" y="95"/>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 name="Freeform 9">
              <a:extLst>
                <a:ext uri="{FF2B5EF4-FFF2-40B4-BE49-F238E27FC236}">
                  <a16:creationId xmlns:a16="http://schemas.microsoft.com/office/drawing/2014/main" id="{3F0EDDE8-DECE-124C-9FC0-B1DC44A8E97E}"/>
                </a:ext>
              </a:extLst>
            </p:cNvPr>
            <p:cNvSpPr>
              <a:spLocks/>
            </p:cNvSpPr>
            <p:nvPr/>
          </p:nvSpPr>
          <p:spPr bwMode="auto">
            <a:xfrm>
              <a:off x="3686175" y="2365375"/>
              <a:ext cx="266700" cy="287338"/>
            </a:xfrm>
            <a:custGeom>
              <a:avLst/>
              <a:gdLst>
                <a:gd name="T0" fmla="*/ 0 w 168"/>
                <a:gd name="T1" fmla="*/ 55 h 181"/>
                <a:gd name="T2" fmla="*/ 11 w 168"/>
                <a:gd name="T3" fmla="*/ 181 h 181"/>
                <a:gd name="T4" fmla="*/ 168 w 168"/>
                <a:gd name="T5" fmla="*/ 0 h 181"/>
                <a:gd name="T6" fmla="*/ 0 w 168"/>
                <a:gd name="T7" fmla="*/ 55 h 181"/>
              </a:gdLst>
              <a:ahLst/>
              <a:cxnLst>
                <a:cxn ang="0">
                  <a:pos x="T0" y="T1"/>
                </a:cxn>
                <a:cxn ang="0">
                  <a:pos x="T2" y="T3"/>
                </a:cxn>
                <a:cxn ang="0">
                  <a:pos x="T4" y="T5"/>
                </a:cxn>
                <a:cxn ang="0">
                  <a:pos x="T6" y="T7"/>
                </a:cxn>
              </a:cxnLst>
              <a:rect l="0" t="0" r="r" b="b"/>
              <a:pathLst>
                <a:path w="168" h="181">
                  <a:moveTo>
                    <a:pt x="0" y="55"/>
                  </a:moveTo>
                  <a:lnTo>
                    <a:pt x="11" y="181"/>
                  </a:lnTo>
                  <a:lnTo>
                    <a:pt x="168" y="0"/>
                  </a:lnTo>
                  <a:lnTo>
                    <a:pt x="0" y="55"/>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 name="Freeform 10">
              <a:extLst>
                <a:ext uri="{FF2B5EF4-FFF2-40B4-BE49-F238E27FC236}">
                  <a16:creationId xmlns:a16="http://schemas.microsoft.com/office/drawing/2014/main" id="{137D26E6-99D1-DF40-9FCB-15DB7F2D96A8}"/>
                </a:ext>
              </a:extLst>
            </p:cNvPr>
            <p:cNvSpPr>
              <a:spLocks/>
            </p:cNvSpPr>
            <p:nvPr/>
          </p:nvSpPr>
          <p:spPr bwMode="auto">
            <a:xfrm>
              <a:off x="3703638" y="2365375"/>
              <a:ext cx="277812" cy="373063"/>
            </a:xfrm>
            <a:custGeom>
              <a:avLst/>
              <a:gdLst>
                <a:gd name="T0" fmla="*/ 0 w 175"/>
                <a:gd name="T1" fmla="*/ 181 h 235"/>
                <a:gd name="T2" fmla="*/ 175 w 175"/>
                <a:gd name="T3" fmla="*/ 235 h 235"/>
                <a:gd name="T4" fmla="*/ 157 w 175"/>
                <a:gd name="T5" fmla="*/ 0 h 235"/>
                <a:gd name="T6" fmla="*/ 0 w 175"/>
                <a:gd name="T7" fmla="*/ 181 h 235"/>
              </a:gdLst>
              <a:ahLst/>
              <a:cxnLst>
                <a:cxn ang="0">
                  <a:pos x="T0" y="T1"/>
                </a:cxn>
                <a:cxn ang="0">
                  <a:pos x="T2" y="T3"/>
                </a:cxn>
                <a:cxn ang="0">
                  <a:pos x="T4" y="T5"/>
                </a:cxn>
                <a:cxn ang="0">
                  <a:pos x="T6" y="T7"/>
                </a:cxn>
              </a:cxnLst>
              <a:rect l="0" t="0" r="r" b="b"/>
              <a:pathLst>
                <a:path w="175" h="235">
                  <a:moveTo>
                    <a:pt x="0" y="181"/>
                  </a:moveTo>
                  <a:lnTo>
                    <a:pt x="175" y="235"/>
                  </a:lnTo>
                  <a:lnTo>
                    <a:pt x="157" y="0"/>
                  </a:lnTo>
                  <a:lnTo>
                    <a:pt x="0" y="18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 name="Freeform 11">
              <a:extLst>
                <a:ext uri="{FF2B5EF4-FFF2-40B4-BE49-F238E27FC236}">
                  <a16:creationId xmlns:a16="http://schemas.microsoft.com/office/drawing/2014/main" id="{82ABD6DB-BB22-CB47-8B53-B6BDA479E99C}"/>
                </a:ext>
              </a:extLst>
            </p:cNvPr>
            <p:cNvSpPr>
              <a:spLocks/>
            </p:cNvSpPr>
            <p:nvPr/>
          </p:nvSpPr>
          <p:spPr bwMode="auto">
            <a:xfrm>
              <a:off x="3952875" y="2365375"/>
              <a:ext cx="171450" cy="373063"/>
            </a:xfrm>
            <a:custGeom>
              <a:avLst/>
              <a:gdLst>
                <a:gd name="T0" fmla="*/ 0 w 108"/>
                <a:gd name="T1" fmla="*/ 0 h 235"/>
                <a:gd name="T2" fmla="*/ 18 w 108"/>
                <a:gd name="T3" fmla="*/ 235 h 235"/>
                <a:gd name="T4" fmla="*/ 108 w 108"/>
                <a:gd name="T5" fmla="*/ 121 h 235"/>
                <a:gd name="T6" fmla="*/ 0 w 108"/>
                <a:gd name="T7" fmla="*/ 0 h 235"/>
              </a:gdLst>
              <a:ahLst/>
              <a:cxnLst>
                <a:cxn ang="0">
                  <a:pos x="T0" y="T1"/>
                </a:cxn>
                <a:cxn ang="0">
                  <a:pos x="T2" y="T3"/>
                </a:cxn>
                <a:cxn ang="0">
                  <a:pos x="T4" y="T5"/>
                </a:cxn>
                <a:cxn ang="0">
                  <a:pos x="T6" y="T7"/>
                </a:cxn>
              </a:cxnLst>
              <a:rect l="0" t="0" r="r" b="b"/>
              <a:pathLst>
                <a:path w="108" h="235">
                  <a:moveTo>
                    <a:pt x="0" y="0"/>
                  </a:moveTo>
                  <a:lnTo>
                    <a:pt x="18" y="235"/>
                  </a:lnTo>
                  <a:lnTo>
                    <a:pt x="108" y="121"/>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 name="Freeform 12">
              <a:extLst>
                <a:ext uri="{FF2B5EF4-FFF2-40B4-BE49-F238E27FC236}">
                  <a16:creationId xmlns:a16="http://schemas.microsoft.com/office/drawing/2014/main" id="{1C38C95A-DB5E-F342-B2A0-AD9B4B8B941B}"/>
                </a:ext>
              </a:extLst>
            </p:cNvPr>
            <p:cNvSpPr>
              <a:spLocks/>
            </p:cNvSpPr>
            <p:nvPr/>
          </p:nvSpPr>
          <p:spPr bwMode="auto">
            <a:xfrm>
              <a:off x="3952875" y="2365375"/>
              <a:ext cx="342900" cy="192088"/>
            </a:xfrm>
            <a:custGeom>
              <a:avLst/>
              <a:gdLst>
                <a:gd name="T0" fmla="*/ 0 w 216"/>
                <a:gd name="T1" fmla="*/ 0 h 121"/>
                <a:gd name="T2" fmla="*/ 216 w 216"/>
                <a:gd name="T3" fmla="*/ 24 h 121"/>
                <a:gd name="T4" fmla="*/ 108 w 216"/>
                <a:gd name="T5" fmla="*/ 121 h 121"/>
                <a:gd name="T6" fmla="*/ 0 w 216"/>
                <a:gd name="T7" fmla="*/ 0 h 121"/>
              </a:gdLst>
              <a:ahLst/>
              <a:cxnLst>
                <a:cxn ang="0">
                  <a:pos x="T0" y="T1"/>
                </a:cxn>
                <a:cxn ang="0">
                  <a:pos x="T2" y="T3"/>
                </a:cxn>
                <a:cxn ang="0">
                  <a:pos x="T4" y="T5"/>
                </a:cxn>
                <a:cxn ang="0">
                  <a:pos x="T6" y="T7"/>
                </a:cxn>
              </a:cxnLst>
              <a:rect l="0" t="0" r="r" b="b"/>
              <a:pathLst>
                <a:path w="216" h="121">
                  <a:moveTo>
                    <a:pt x="0" y="0"/>
                  </a:moveTo>
                  <a:lnTo>
                    <a:pt x="216" y="24"/>
                  </a:lnTo>
                  <a:lnTo>
                    <a:pt x="108" y="121"/>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1" name="Freeform 13">
              <a:extLst>
                <a:ext uri="{FF2B5EF4-FFF2-40B4-BE49-F238E27FC236}">
                  <a16:creationId xmlns:a16="http://schemas.microsoft.com/office/drawing/2014/main" id="{225730FA-9AC2-4141-AB82-D909D17B136E}"/>
                </a:ext>
              </a:extLst>
            </p:cNvPr>
            <p:cNvSpPr>
              <a:spLocks/>
            </p:cNvSpPr>
            <p:nvPr/>
          </p:nvSpPr>
          <p:spPr bwMode="auto">
            <a:xfrm>
              <a:off x="4124325" y="2403475"/>
              <a:ext cx="382587" cy="153988"/>
            </a:xfrm>
            <a:custGeom>
              <a:avLst/>
              <a:gdLst>
                <a:gd name="T0" fmla="*/ 0 w 241"/>
                <a:gd name="T1" fmla="*/ 97 h 97"/>
                <a:gd name="T2" fmla="*/ 108 w 241"/>
                <a:gd name="T3" fmla="*/ 0 h 97"/>
                <a:gd name="T4" fmla="*/ 241 w 241"/>
                <a:gd name="T5" fmla="*/ 60 h 97"/>
                <a:gd name="T6" fmla="*/ 0 w 241"/>
                <a:gd name="T7" fmla="*/ 97 h 97"/>
              </a:gdLst>
              <a:ahLst/>
              <a:cxnLst>
                <a:cxn ang="0">
                  <a:pos x="T0" y="T1"/>
                </a:cxn>
                <a:cxn ang="0">
                  <a:pos x="T2" y="T3"/>
                </a:cxn>
                <a:cxn ang="0">
                  <a:pos x="T4" y="T5"/>
                </a:cxn>
                <a:cxn ang="0">
                  <a:pos x="T6" y="T7"/>
                </a:cxn>
              </a:cxnLst>
              <a:rect l="0" t="0" r="r" b="b"/>
              <a:pathLst>
                <a:path w="241" h="97">
                  <a:moveTo>
                    <a:pt x="0" y="97"/>
                  </a:moveTo>
                  <a:lnTo>
                    <a:pt x="108" y="0"/>
                  </a:lnTo>
                  <a:lnTo>
                    <a:pt x="241" y="60"/>
                  </a:lnTo>
                  <a:lnTo>
                    <a:pt x="0" y="97"/>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2" name="Freeform 15">
              <a:extLst>
                <a:ext uri="{FF2B5EF4-FFF2-40B4-BE49-F238E27FC236}">
                  <a16:creationId xmlns:a16="http://schemas.microsoft.com/office/drawing/2014/main" id="{19165EE4-DFCE-0741-90A5-60A7D30A0A9C}"/>
                </a:ext>
              </a:extLst>
            </p:cNvPr>
            <p:cNvSpPr>
              <a:spLocks/>
            </p:cNvSpPr>
            <p:nvPr/>
          </p:nvSpPr>
          <p:spPr bwMode="auto">
            <a:xfrm>
              <a:off x="3981450" y="2557463"/>
              <a:ext cx="152400" cy="371475"/>
            </a:xfrm>
            <a:custGeom>
              <a:avLst/>
              <a:gdLst>
                <a:gd name="T0" fmla="*/ 0 w 96"/>
                <a:gd name="T1" fmla="*/ 114 h 234"/>
                <a:gd name="T2" fmla="*/ 90 w 96"/>
                <a:gd name="T3" fmla="*/ 0 h 234"/>
                <a:gd name="T4" fmla="*/ 96 w 96"/>
                <a:gd name="T5" fmla="*/ 234 h 234"/>
                <a:gd name="T6" fmla="*/ 0 w 96"/>
                <a:gd name="T7" fmla="*/ 114 h 234"/>
              </a:gdLst>
              <a:ahLst/>
              <a:cxnLst>
                <a:cxn ang="0">
                  <a:pos x="T0" y="T1"/>
                </a:cxn>
                <a:cxn ang="0">
                  <a:pos x="T2" y="T3"/>
                </a:cxn>
                <a:cxn ang="0">
                  <a:pos x="T4" y="T5"/>
                </a:cxn>
                <a:cxn ang="0">
                  <a:pos x="T6" y="T7"/>
                </a:cxn>
              </a:cxnLst>
              <a:rect l="0" t="0" r="r" b="b"/>
              <a:pathLst>
                <a:path w="96" h="234">
                  <a:moveTo>
                    <a:pt x="0" y="114"/>
                  </a:moveTo>
                  <a:lnTo>
                    <a:pt x="90" y="0"/>
                  </a:lnTo>
                  <a:lnTo>
                    <a:pt x="96" y="234"/>
                  </a:lnTo>
                  <a:lnTo>
                    <a:pt x="0" y="114"/>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3" name="Freeform 16">
              <a:extLst>
                <a:ext uri="{FF2B5EF4-FFF2-40B4-BE49-F238E27FC236}">
                  <a16:creationId xmlns:a16="http://schemas.microsoft.com/office/drawing/2014/main" id="{D0956646-4DD6-0B40-8096-0B26F5FDC79C}"/>
                </a:ext>
              </a:extLst>
            </p:cNvPr>
            <p:cNvSpPr>
              <a:spLocks/>
            </p:cNvSpPr>
            <p:nvPr/>
          </p:nvSpPr>
          <p:spPr bwMode="auto">
            <a:xfrm>
              <a:off x="4124325" y="2557463"/>
              <a:ext cx="342900" cy="371475"/>
            </a:xfrm>
            <a:custGeom>
              <a:avLst/>
              <a:gdLst>
                <a:gd name="T0" fmla="*/ 0 w 216"/>
                <a:gd name="T1" fmla="*/ 0 h 234"/>
                <a:gd name="T2" fmla="*/ 216 w 216"/>
                <a:gd name="T3" fmla="*/ 192 h 234"/>
                <a:gd name="T4" fmla="*/ 6 w 216"/>
                <a:gd name="T5" fmla="*/ 234 h 234"/>
                <a:gd name="T6" fmla="*/ 0 w 216"/>
                <a:gd name="T7" fmla="*/ 0 h 234"/>
              </a:gdLst>
              <a:ahLst/>
              <a:cxnLst>
                <a:cxn ang="0">
                  <a:pos x="T0" y="T1"/>
                </a:cxn>
                <a:cxn ang="0">
                  <a:pos x="T2" y="T3"/>
                </a:cxn>
                <a:cxn ang="0">
                  <a:pos x="T4" y="T5"/>
                </a:cxn>
                <a:cxn ang="0">
                  <a:pos x="T6" y="T7"/>
                </a:cxn>
              </a:cxnLst>
              <a:rect l="0" t="0" r="r" b="b"/>
              <a:pathLst>
                <a:path w="216" h="234">
                  <a:moveTo>
                    <a:pt x="0" y="0"/>
                  </a:moveTo>
                  <a:lnTo>
                    <a:pt x="216" y="192"/>
                  </a:lnTo>
                  <a:lnTo>
                    <a:pt x="6" y="234"/>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4" name="Freeform 17">
              <a:extLst>
                <a:ext uri="{FF2B5EF4-FFF2-40B4-BE49-F238E27FC236}">
                  <a16:creationId xmlns:a16="http://schemas.microsoft.com/office/drawing/2014/main" id="{293A85D1-8334-DD48-8752-D7C27F83DA0D}"/>
                </a:ext>
              </a:extLst>
            </p:cNvPr>
            <p:cNvSpPr>
              <a:spLocks/>
            </p:cNvSpPr>
            <p:nvPr/>
          </p:nvSpPr>
          <p:spPr bwMode="auto">
            <a:xfrm>
              <a:off x="3636963" y="2738438"/>
              <a:ext cx="496887" cy="190500"/>
            </a:xfrm>
            <a:custGeom>
              <a:avLst/>
              <a:gdLst>
                <a:gd name="T0" fmla="*/ 0 w 313"/>
                <a:gd name="T1" fmla="*/ 114 h 120"/>
                <a:gd name="T2" fmla="*/ 217 w 313"/>
                <a:gd name="T3" fmla="*/ 0 h 120"/>
                <a:gd name="T4" fmla="*/ 313 w 313"/>
                <a:gd name="T5" fmla="*/ 120 h 120"/>
                <a:gd name="T6" fmla="*/ 0 w 313"/>
                <a:gd name="T7" fmla="*/ 114 h 120"/>
              </a:gdLst>
              <a:ahLst/>
              <a:cxnLst>
                <a:cxn ang="0">
                  <a:pos x="T0" y="T1"/>
                </a:cxn>
                <a:cxn ang="0">
                  <a:pos x="T2" y="T3"/>
                </a:cxn>
                <a:cxn ang="0">
                  <a:pos x="T4" y="T5"/>
                </a:cxn>
                <a:cxn ang="0">
                  <a:pos x="T6" y="T7"/>
                </a:cxn>
              </a:cxnLst>
              <a:rect l="0" t="0" r="r" b="b"/>
              <a:pathLst>
                <a:path w="313" h="120">
                  <a:moveTo>
                    <a:pt x="0" y="114"/>
                  </a:moveTo>
                  <a:lnTo>
                    <a:pt x="217" y="0"/>
                  </a:lnTo>
                  <a:lnTo>
                    <a:pt x="313" y="120"/>
                  </a:lnTo>
                  <a:lnTo>
                    <a:pt x="0" y="114"/>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5" name="Freeform 18">
              <a:extLst>
                <a:ext uri="{FF2B5EF4-FFF2-40B4-BE49-F238E27FC236}">
                  <a16:creationId xmlns:a16="http://schemas.microsoft.com/office/drawing/2014/main" id="{0198F3E2-CEC5-A246-8226-85E989832A9C}"/>
                </a:ext>
              </a:extLst>
            </p:cNvPr>
            <p:cNvSpPr>
              <a:spLocks/>
            </p:cNvSpPr>
            <p:nvPr/>
          </p:nvSpPr>
          <p:spPr bwMode="auto">
            <a:xfrm>
              <a:off x="3636963" y="2919413"/>
              <a:ext cx="496887" cy="411163"/>
            </a:xfrm>
            <a:custGeom>
              <a:avLst/>
              <a:gdLst>
                <a:gd name="T0" fmla="*/ 0 w 313"/>
                <a:gd name="T1" fmla="*/ 0 h 259"/>
                <a:gd name="T2" fmla="*/ 313 w 313"/>
                <a:gd name="T3" fmla="*/ 6 h 259"/>
                <a:gd name="T4" fmla="*/ 102 w 313"/>
                <a:gd name="T5" fmla="*/ 259 h 259"/>
                <a:gd name="T6" fmla="*/ 0 w 313"/>
                <a:gd name="T7" fmla="*/ 0 h 259"/>
              </a:gdLst>
              <a:ahLst/>
              <a:cxnLst>
                <a:cxn ang="0">
                  <a:pos x="T0" y="T1"/>
                </a:cxn>
                <a:cxn ang="0">
                  <a:pos x="T2" y="T3"/>
                </a:cxn>
                <a:cxn ang="0">
                  <a:pos x="T4" y="T5"/>
                </a:cxn>
                <a:cxn ang="0">
                  <a:pos x="T6" y="T7"/>
                </a:cxn>
              </a:cxnLst>
              <a:rect l="0" t="0" r="r" b="b"/>
              <a:pathLst>
                <a:path w="313" h="259">
                  <a:moveTo>
                    <a:pt x="0" y="0"/>
                  </a:moveTo>
                  <a:lnTo>
                    <a:pt x="313" y="6"/>
                  </a:lnTo>
                  <a:lnTo>
                    <a:pt x="102" y="259"/>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6" name="Freeform 19">
              <a:extLst>
                <a:ext uri="{FF2B5EF4-FFF2-40B4-BE49-F238E27FC236}">
                  <a16:creationId xmlns:a16="http://schemas.microsoft.com/office/drawing/2014/main" id="{9CCEA077-8F17-454C-9E74-04DB6CA8FA4B}"/>
                </a:ext>
              </a:extLst>
            </p:cNvPr>
            <p:cNvSpPr>
              <a:spLocks/>
            </p:cNvSpPr>
            <p:nvPr/>
          </p:nvSpPr>
          <p:spPr bwMode="auto">
            <a:xfrm>
              <a:off x="3417888" y="2843213"/>
              <a:ext cx="219075" cy="392113"/>
            </a:xfrm>
            <a:custGeom>
              <a:avLst/>
              <a:gdLst>
                <a:gd name="T0" fmla="*/ 0 w 138"/>
                <a:gd name="T1" fmla="*/ 0 h 247"/>
                <a:gd name="T2" fmla="*/ 138 w 138"/>
                <a:gd name="T3" fmla="*/ 48 h 247"/>
                <a:gd name="T4" fmla="*/ 6 w 138"/>
                <a:gd name="T5" fmla="*/ 247 h 247"/>
                <a:gd name="T6" fmla="*/ 0 w 138"/>
                <a:gd name="T7" fmla="*/ 0 h 247"/>
              </a:gdLst>
              <a:ahLst/>
              <a:cxnLst>
                <a:cxn ang="0">
                  <a:pos x="T0" y="T1"/>
                </a:cxn>
                <a:cxn ang="0">
                  <a:pos x="T2" y="T3"/>
                </a:cxn>
                <a:cxn ang="0">
                  <a:pos x="T4" y="T5"/>
                </a:cxn>
                <a:cxn ang="0">
                  <a:pos x="T6" y="T7"/>
                </a:cxn>
              </a:cxnLst>
              <a:rect l="0" t="0" r="r" b="b"/>
              <a:pathLst>
                <a:path w="138" h="247">
                  <a:moveTo>
                    <a:pt x="0" y="0"/>
                  </a:moveTo>
                  <a:lnTo>
                    <a:pt x="138" y="48"/>
                  </a:lnTo>
                  <a:lnTo>
                    <a:pt x="6" y="247"/>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7" name="Freeform 20">
              <a:extLst>
                <a:ext uri="{FF2B5EF4-FFF2-40B4-BE49-F238E27FC236}">
                  <a16:creationId xmlns:a16="http://schemas.microsoft.com/office/drawing/2014/main" id="{3400AE32-4A94-034C-ABD5-7AFFB9E8F9F6}"/>
                </a:ext>
              </a:extLst>
            </p:cNvPr>
            <p:cNvSpPr>
              <a:spLocks/>
            </p:cNvSpPr>
            <p:nvPr/>
          </p:nvSpPr>
          <p:spPr bwMode="auto">
            <a:xfrm>
              <a:off x="3427413" y="2919413"/>
              <a:ext cx="371475" cy="411163"/>
            </a:xfrm>
            <a:custGeom>
              <a:avLst/>
              <a:gdLst>
                <a:gd name="T0" fmla="*/ 132 w 234"/>
                <a:gd name="T1" fmla="*/ 0 h 259"/>
                <a:gd name="T2" fmla="*/ 234 w 234"/>
                <a:gd name="T3" fmla="*/ 259 h 259"/>
                <a:gd name="T4" fmla="*/ 0 w 234"/>
                <a:gd name="T5" fmla="*/ 199 h 259"/>
                <a:gd name="T6" fmla="*/ 132 w 234"/>
                <a:gd name="T7" fmla="*/ 0 h 259"/>
              </a:gdLst>
              <a:ahLst/>
              <a:cxnLst>
                <a:cxn ang="0">
                  <a:pos x="T0" y="T1"/>
                </a:cxn>
                <a:cxn ang="0">
                  <a:pos x="T2" y="T3"/>
                </a:cxn>
                <a:cxn ang="0">
                  <a:pos x="T4" y="T5"/>
                </a:cxn>
                <a:cxn ang="0">
                  <a:pos x="T6" y="T7"/>
                </a:cxn>
              </a:cxnLst>
              <a:rect l="0" t="0" r="r" b="b"/>
              <a:pathLst>
                <a:path w="234" h="259">
                  <a:moveTo>
                    <a:pt x="132" y="0"/>
                  </a:moveTo>
                  <a:lnTo>
                    <a:pt x="234" y="259"/>
                  </a:lnTo>
                  <a:lnTo>
                    <a:pt x="0" y="199"/>
                  </a:lnTo>
                  <a:lnTo>
                    <a:pt x="132"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8" name="Freeform 21">
              <a:extLst>
                <a:ext uri="{FF2B5EF4-FFF2-40B4-BE49-F238E27FC236}">
                  <a16:creationId xmlns:a16="http://schemas.microsoft.com/office/drawing/2014/main" id="{F654FBC0-F70A-7C47-902B-6EBBFB7EB11A}"/>
                </a:ext>
              </a:extLst>
            </p:cNvPr>
            <p:cNvSpPr>
              <a:spLocks/>
            </p:cNvSpPr>
            <p:nvPr/>
          </p:nvSpPr>
          <p:spPr bwMode="auto">
            <a:xfrm>
              <a:off x="3208338" y="2843213"/>
              <a:ext cx="219075" cy="392113"/>
            </a:xfrm>
            <a:custGeom>
              <a:avLst/>
              <a:gdLst>
                <a:gd name="T0" fmla="*/ 132 w 138"/>
                <a:gd name="T1" fmla="*/ 0 h 247"/>
                <a:gd name="T2" fmla="*/ 138 w 138"/>
                <a:gd name="T3" fmla="*/ 247 h 247"/>
                <a:gd name="T4" fmla="*/ 0 w 138"/>
                <a:gd name="T5" fmla="*/ 84 h 247"/>
                <a:gd name="T6" fmla="*/ 132 w 138"/>
                <a:gd name="T7" fmla="*/ 0 h 247"/>
              </a:gdLst>
              <a:ahLst/>
              <a:cxnLst>
                <a:cxn ang="0">
                  <a:pos x="T0" y="T1"/>
                </a:cxn>
                <a:cxn ang="0">
                  <a:pos x="T2" y="T3"/>
                </a:cxn>
                <a:cxn ang="0">
                  <a:pos x="T4" y="T5"/>
                </a:cxn>
                <a:cxn ang="0">
                  <a:pos x="T6" y="T7"/>
                </a:cxn>
              </a:cxnLst>
              <a:rect l="0" t="0" r="r" b="b"/>
              <a:pathLst>
                <a:path w="138" h="247">
                  <a:moveTo>
                    <a:pt x="132" y="0"/>
                  </a:moveTo>
                  <a:lnTo>
                    <a:pt x="138" y="247"/>
                  </a:lnTo>
                  <a:lnTo>
                    <a:pt x="0" y="84"/>
                  </a:lnTo>
                  <a:lnTo>
                    <a:pt x="132"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9" name="Freeform 22">
              <a:extLst>
                <a:ext uri="{FF2B5EF4-FFF2-40B4-BE49-F238E27FC236}">
                  <a16:creationId xmlns:a16="http://schemas.microsoft.com/office/drawing/2014/main" id="{909A0D25-DFE1-FE42-B2C2-C446D9B07153}"/>
                </a:ext>
              </a:extLst>
            </p:cNvPr>
            <p:cNvSpPr>
              <a:spLocks/>
            </p:cNvSpPr>
            <p:nvPr/>
          </p:nvSpPr>
          <p:spPr bwMode="auto">
            <a:xfrm>
              <a:off x="3208338" y="2719388"/>
              <a:ext cx="209550" cy="257175"/>
            </a:xfrm>
            <a:custGeom>
              <a:avLst/>
              <a:gdLst>
                <a:gd name="T0" fmla="*/ 0 w 132"/>
                <a:gd name="T1" fmla="*/ 162 h 162"/>
                <a:gd name="T2" fmla="*/ 132 w 132"/>
                <a:gd name="T3" fmla="*/ 78 h 162"/>
                <a:gd name="T4" fmla="*/ 48 w 132"/>
                <a:gd name="T5" fmla="*/ 0 h 162"/>
                <a:gd name="T6" fmla="*/ 0 w 132"/>
                <a:gd name="T7" fmla="*/ 162 h 162"/>
              </a:gdLst>
              <a:ahLst/>
              <a:cxnLst>
                <a:cxn ang="0">
                  <a:pos x="T0" y="T1"/>
                </a:cxn>
                <a:cxn ang="0">
                  <a:pos x="T2" y="T3"/>
                </a:cxn>
                <a:cxn ang="0">
                  <a:pos x="T4" y="T5"/>
                </a:cxn>
                <a:cxn ang="0">
                  <a:pos x="T6" y="T7"/>
                </a:cxn>
              </a:cxnLst>
              <a:rect l="0" t="0" r="r" b="b"/>
              <a:pathLst>
                <a:path w="132" h="162">
                  <a:moveTo>
                    <a:pt x="0" y="162"/>
                  </a:moveTo>
                  <a:lnTo>
                    <a:pt x="132" y="78"/>
                  </a:lnTo>
                  <a:lnTo>
                    <a:pt x="48" y="0"/>
                  </a:lnTo>
                  <a:lnTo>
                    <a:pt x="0" y="162"/>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0" name="Freeform 23">
              <a:extLst>
                <a:ext uri="{FF2B5EF4-FFF2-40B4-BE49-F238E27FC236}">
                  <a16:creationId xmlns:a16="http://schemas.microsoft.com/office/drawing/2014/main" id="{8B6F604E-9108-824B-A01E-F87E03720B63}"/>
                </a:ext>
              </a:extLst>
            </p:cNvPr>
            <p:cNvSpPr>
              <a:spLocks/>
            </p:cNvSpPr>
            <p:nvPr/>
          </p:nvSpPr>
          <p:spPr bwMode="auto">
            <a:xfrm>
              <a:off x="3284538" y="2603500"/>
              <a:ext cx="209550" cy="239713"/>
            </a:xfrm>
            <a:custGeom>
              <a:avLst/>
              <a:gdLst>
                <a:gd name="T0" fmla="*/ 84 w 132"/>
                <a:gd name="T1" fmla="*/ 151 h 151"/>
                <a:gd name="T2" fmla="*/ 132 w 132"/>
                <a:gd name="T3" fmla="*/ 0 h 151"/>
                <a:gd name="T4" fmla="*/ 0 w 132"/>
                <a:gd name="T5" fmla="*/ 73 h 151"/>
                <a:gd name="T6" fmla="*/ 84 w 132"/>
                <a:gd name="T7" fmla="*/ 151 h 151"/>
              </a:gdLst>
              <a:ahLst/>
              <a:cxnLst>
                <a:cxn ang="0">
                  <a:pos x="T0" y="T1"/>
                </a:cxn>
                <a:cxn ang="0">
                  <a:pos x="T2" y="T3"/>
                </a:cxn>
                <a:cxn ang="0">
                  <a:pos x="T4" y="T5"/>
                </a:cxn>
                <a:cxn ang="0">
                  <a:pos x="T6" y="T7"/>
                </a:cxn>
              </a:cxnLst>
              <a:rect l="0" t="0" r="r" b="b"/>
              <a:pathLst>
                <a:path w="132" h="151">
                  <a:moveTo>
                    <a:pt x="84" y="151"/>
                  </a:moveTo>
                  <a:lnTo>
                    <a:pt x="132" y="0"/>
                  </a:lnTo>
                  <a:lnTo>
                    <a:pt x="0" y="73"/>
                  </a:lnTo>
                  <a:lnTo>
                    <a:pt x="84" y="15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1" name="Freeform 24">
              <a:extLst>
                <a:ext uri="{FF2B5EF4-FFF2-40B4-BE49-F238E27FC236}">
                  <a16:creationId xmlns:a16="http://schemas.microsoft.com/office/drawing/2014/main" id="{06FB07F6-F8CF-C24A-ABB3-EC6B234D8ADE}"/>
                </a:ext>
              </a:extLst>
            </p:cNvPr>
            <p:cNvSpPr>
              <a:spLocks/>
            </p:cNvSpPr>
            <p:nvPr/>
          </p:nvSpPr>
          <p:spPr bwMode="auto">
            <a:xfrm>
              <a:off x="3284538" y="2452688"/>
              <a:ext cx="401637" cy="266700"/>
            </a:xfrm>
            <a:custGeom>
              <a:avLst/>
              <a:gdLst>
                <a:gd name="T0" fmla="*/ 132 w 253"/>
                <a:gd name="T1" fmla="*/ 95 h 168"/>
                <a:gd name="T2" fmla="*/ 253 w 253"/>
                <a:gd name="T3" fmla="*/ 0 h 168"/>
                <a:gd name="T4" fmla="*/ 0 w 253"/>
                <a:gd name="T5" fmla="*/ 168 h 168"/>
                <a:gd name="T6" fmla="*/ 132 w 253"/>
                <a:gd name="T7" fmla="*/ 95 h 168"/>
              </a:gdLst>
              <a:ahLst/>
              <a:cxnLst>
                <a:cxn ang="0">
                  <a:pos x="T0" y="T1"/>
                </a:cxn>
                <a:cxn ang="0">
                  <a:pos x="T2" y="T3"/>
                </a:cxn>
                <a:cxn ang="0">
                  <a:pos x="T4" y="T5"/>
                </a:cxn>
                <a:cxn ang="0">
                  <a:pos x="T6" y="T7"/>
                </a:cxn>
              </a:cxnLst>
              <a:rect l="0" t="0" r="r" b="b"/>
              <a:pathLst>
                <a:path w="253" h="168">
                  <a:moveTo>
                    <a:pt x="132" y="95"/>
                  </a:moveTo>
                  <a:lnTo>
                    <a:pt x="253" y="0"/>
                  </a:lnTo>
                  <a:lnTo>
                    <a:pt x="0" y="168"/>
                  </a:lnTo>
                  <a:lnTo>
                    <a:pt x="132" y="95"/>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2" name="Freeform 25">
              <a:extLst>
                <a:ext uri="{FF2B5EF4-FFF2-40B4-BE49-F238E27FC236}">
                  <a16:creationId xmlns:a16="http://schemas.microsoft.com/office/drawing/2014/main" id="{E7D77CDC-4880-0343-B6F2-9292408DD1E0}"/>
                </a:ext>
              </a:extLst>
            </p:cNvPr>
            <p:cNvSpPr>
              <a:spLocks/>
            </p:cNvSpPr>
            <p:nvPr/>
          </p:nvSpPr>
          <p:spPr bwMode="auto">
            <a:xfrm>
              <a:off x="3073400" y="2719388"/>
              <a:ext cx="211137" cy="420688"/>
            </a:xfrm>
            <a:custGeom>
              <a:avLst/>
              <a:gdLst>
                <a:gd name="T0" fmla="*/ 85 w 133"/>
                <a:gd name="T1" fmla="*/ 162 h 265"/>
                <a:gd name="T2" fmla="*/ 133 w 133"/>
                <a:gd name="T3" fmla="*/ 0 h 265"/>
                <a:gd name="T4" fmla="*/ 0 w 133"/>
                <a:gd name="T5" fmla="*/ 265 h 265"/>
                <a:gd name="T6" fmla="*/ 85 w 133"/>
                <a:gd name="T7" fmla="*/ 162 h 265"/>
              </a:gdLst>
              <a:ahLst/>
              <a:cxnLst>
                <a:cxn ang="0">
                  <a:pos x="T0" y="T1"/>
                </a:cxn>
                <a:cxn ang="0">
                  <a:pos x="T2" y="T3"/>
                </a:cxn>
                <a:cxn ang="0">
                  <a:pos x="T4" y="T5"/>
                </a:cxn>
                <a:cxn ang="0">
                  <a:pos x="T6" y="T7"/>
                </a:cxn>
              </a:cxnLst>
              <a:rect l="0" t="0" r="r" b="b"/>
              <a:pathLst>
                <a:path w="133" h="265">
                  <a:moveTo>
                    <a:pt x="85" y="162"/>
                  </a:moveTo>
                  <a:lnTo>
                    <a:pt x="133" y="0"/>
                  </a:lnTo>
                  <a:lnTo>
                    <a:pt x="0" y="265"/>
                  </a:lnTo>
                  <a:lnTo>
                    <a:pt x="85" y="162"/>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3" name="Freeform 26">
              <a:extLst>
                <a:ext uri="{FF2B5EF4-FFF2-40B4-BE49-F238E27FC236}">
                  <a16:creationId xmlns:a16="http://schemas.microsoft.com/office/drawing/2014/main" id="{DE1EEFE9-6110-1249-8E23-2CE2BEA07D2E}"/>
                </a:ext>
              </a:extLst>
            </p:cNvPr>
            <p:cNvSpPr>
              <a:spLocks/>
            </p:cNvSpPr>
            <p:nvPr/>
          </p:nvSpPr>
          <p:spPr bwMode="auto">
            <a:xfrm>
              <a:off x="3073400" y="2976563"/>
              <a:ext cx="354012" cy="258763"/>
            </a:xfrm>
            <a:custGeom>
              <a:avLst/>
              <a:gdLst>
                <a:gd name="T0" fmla="*/ 85 w 223"/>
                <a:gd name="T1" fmla="*/ 0 h 163"/>
                <a:gd name="T2" fmla="*/ 223 w 223"/>
                <a:gd name="T3" fmla="*/ 163 h 163"/>
                <a:gd name="T4" fmla="*/ 0 w 223"/>
                <a:gd name="T5" fmla="*/ 103 h 163"/>
                <a:gd name="T6" fmla="*/ 85 w 223"/>
                <a:gd name="T7" fmla="*/ 0 h 163"/>
              </a:gdLst>
              <a:ahLst/>
              <a:cxnLst>
                <a:cxn ang="0">
                  <a:pos x="T0" y="T1"/>
                </a:cxn>
                <a:cxn ang="0">
                  <a:pos x="T2" y="T3"/>
                </a:cxn>
                <a:cxn ang="0">
                  <a:pos x="T4" y="T5"/>
                </a:cxn>
                <a:cxn ang="0">
                  <a:pos x="T6" y="T7"/>
                </a:cxn>
              </a:cxnLst>
              <a:rect l="0" t="0" r="r" b="b"/>
              <a:pathLst>
                <a:path w="223" h="163">
                  <a:moveTo>
                    <a:pt x="85" y="0"/>
                  </a:moveTo>
                  <a:lnTo>
                    <a:pt x="223" y="163"/>
                  </a:lnTo>
                  <a:lnTo>
                    <a:pt x="0" y="103"/>
                  </a:lnTo>
                  <a:lnTo>
                    <a:pt x="85"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4" name="Freeform 27">
              <a:extLst>
                <a:ext uri="{FF2B5EF4-FFF2-40B4-BE49-F238E27FC236}">
                  <a16:creationId xmlns:a16="http://schemas.microsoft.com/office/drawing/2014/main" id="{B0B2FCC1-37F5-1C4D-AD3B-CFA39F978002}"/>
                </a:ext>
              </a:extLst>
            </p:cNvPr>
            <p:cNvSpPr>
              <a:spLocks/>
            </p:cNvSpPr>
            <p:nvPr/>
          </p:nvSpPr>
          <p:spPr bwMode="auto">
            <a:xfrm>
              <a:off x="3073400" y="3140075"/>
              <a:ext cx="354012" cy="285750"/>
            </a:xfrm>
            <a:custGeom>
              <a:avLst/>
              <a:gdLst>
                <a:gd name="T0" fmla="*/ 0 w 223"/>
                <a:gd name="T1" fmla="*/ 0 h 180"/>
                <a:gd name="T2" fmla="*/ 223 w 223"/>
                <a:gd name="T3" fmla="*/ 60 h 180"/>
                <a:gd name="T4" fmla="*/ 79 w 223"/>
                <a:gd name="T5" fmla="*/ 180 h 180"/>
                <a:gd name="T6" fmla="*/ 0 w 223"/>
                <a:gd name="T7" fmla="*/ 0 h 180"/>
              </a:gdLst>
              <a:ahLst/>
              <a:cxnLst>
                <a:cxn ang="0">
                  <a:pos x="T0" y="T1"/>
                </a:cxn>
                <a:cxn ang="0">
                  <a:pos x="T2" y="T3"/>
                </a:cxn>
                <a:cxn ang="0">
                  <a:pos x="T4" y="T5"/>
                </a:cxn>
                <a:cxn ang="0">
                  <a:pos x="T6" y="T7"/>
                </a:cxn>
              </a:cxnLst>
              <a:rect l="0" t="0" r="r" b="b"/>
              <a:pathLst>
                <a:path w="223" h="180">
                  <a:moveTo>
                    <a:pt x="0" y="0"/>
                  </a:moveTo>
                  <a:lnTo>
                    <a:pt x="223" y="60"/>
                  </a:lnTo>
                  <a:lnTo>
                    <a:pt x="79" y="18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5" name="Freeform 28">
              <a:extLst>
                <a:ext uri="{FF2B5EF4-FFF2-40B4-BE49-F238E27FC236}">
                  <a16:creationId xmlns:a16="http://schemas.microsoft.com/office/drawing/2014/main" id="{542148E3-0404-604A-8C1A-5EC0A6594DA4}"/>
                </a:ext>
              </a:extLst>
            </p:cNvPr>
            <p:cNvSpPr>
              <a:spLocks/>
            </p:cNvSpPr>
            <p:nvPr/>
          </p:nvSpPr>
          <p:spPr bwMode="auto">
            <a:xfrm>
              <a:off x="3198813" y="3235325"/>
              <a:ext cx="314325" cy="390525"/>
            </a:xfrm>
            <a:custGeom>
              <a:avLst/>
              <a:gdLst>
                <a:gd name="T0" fmla="*/ 0 w 198"/>
                <a:gd name="T1" fmla="*/ 120 h 246"/>
                <a:gd name="T2" fmla="*/ 144 w 198"/>
                <a:gd name="T3" fmla="*/ 0 h 246"/>
                <a:gd name="T4" fmla="*/ 198 w 198"/>
                <a:gd name="T5" fmla="*/ 246 h 246"/>
                <a:gd name="T6" fmla="*/ 0 w 198"/>
                <a:gd name="T7" fmla="*/ 120 h 246"/>
              </a:gdLst>
              <a:ahLst/>
              <a:cxnLst>
                <a:cxn ang="0">
                  <a:pos x="T0" y="T1"/>
                </a:cxn>
                <a:cxn ang="0">
                  <a:pos x="T2" y="T3"/>
                </a:cxn>
                <a:cxn ang="0">
                  <a:pos x="T4" y="T5"/>
                </a:cxn>
                <a:cxn ang="0">
                  <a:pos x="T6" y="T7"/>
                </a:cxn>
              </a:cxnLst>
              <a:rect l="0" t="0" r="r" b="b"/>
              <a:pathLst>
                <a:path w="198" h="246">
                  <a:moveTo>
                    <a:pt x="0" y="120"/>
                  </a:moveTo>
                  <a:lnTo>
                    <a:pt x="144" y="0"/>
                  </a:lnTo>
                  <a:lnTo>
                    <a:pt x="198" y="246"/>
                  </a:lnTo>
                  <a:lnTo>
                    <a:pt x="0" y="12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6" name="Freeform 29">
              <a:extLst>
                <a:ext uri="{FF2B5EF4-FFF2-40B4-BE49-F238E27FC236}">
                  <a16:creationId xmlns:a16="http://schemas.microsoft.com/office/drawing/2014/main" id="{87BAF70F-7770-AA47-87FE-FE5267F85764}"/>
                </a:ext>
              </a:extLst>
            </p:cNvPr>
            <p:cNvSpPr>
              <a:spLocks/>
            </p:cNvSpPr>
            <p:nvPr/>
          </p:nvSpPr>
          <p:spPr bwMode="auto">
            <a:xfrm>
              <a:off x="3427413" y="3235325"/>
              <a:ext cx="371475" cy="390525"/>
            </a:xfrm>
            <a:custGeom>
              <a:avLst/>
              <a:gdLst>
                <a:gd name="T0" fmla="*/ 0 w 234"/>
                <a:gd name="T1" fmla="*/ 0 h 246"/>
                <a:gd name="T2" fmla="*/ 234 w 234"/>
                <a:gd name="T3" fmla="*/ 60 h 246"/>
                <a:gd name="T4" fmla="*/ 54 w 234"/>
                <a:gd name="T5" fmla="*/ 246 h 246"/>
                <a:gd name="T6" fmla="*/ 0 w 234"/>
                <a:gd name="T7" fmla="*/ 0 h 246"/>
              </a:gdLst>
              <a:ahLst/>
              <a:cxnLst>
                <a:cxn ang="0">
                  <a:pos x="T0" y="T1"/>
                </a:cxn>
                <a:cxn ang="0">
                  <a:pos x="T2" y="T3"/>
                </a:cxn>
                <a:cxn ang="0">
                  <a:pos x="T4" y="T5"/>
                </a:cxn>
                <a:cxn ang="0">
                  <a:pos x="T6" y="T7"/>
                </a:cxn>
              </a:cxnLst>
              <a:rect l="0" t="0" r="r" b="b"/>
              <a:pathLst>
                <a:path w="234" h="246">
                  <a:moveTo>
                    <a:pt x="0" y="0"/>
                  </a:moveTo>
                  <a:lnTo>
                    <a:pt x="234" y="60"/>
                  </a:lnTo>
                  <a:lnTo>
                    <a:pt x="54" y="246"/>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7" name="Freeform 30">
              <a:extLst>
                <a:ext uri="{FF2B5EF4-FFF2-40B4-BE49-F238E27FC236}">
                  <a16:creationId xmlns:a16="http://schemas.microsoft.com/office/drawing/2014/main" id="{6B4BC94C-142C-7243-B34E-0AE204C1D849}"/>
                </a:ext>
              </a:extLst>
            </p:cNvPr>
            <p:cNvSpPr>
              <a:spLocks/>
            </p:cNvSpPr>
            <p:nvPr/>
          </p:nvSpPr>
          <p:spPr bwMode="auto">
            <a:xfrm>
              <a:off x="3513138" y="3330575"/>
              <a:ext cx="554037" cy="295275"/>
            </a:xfrm>
            <a:custGeom>
              <a:avLst/>
              <a:gdLst>
                <a:gd name="T0" fmla="*/ 0 w 349"/>
                <a:gd name="T1" fmla="*/ 186 h 186"/>
                <a:gd name="T2" fmla="*/ 180 w 349"/>
                <a:gd name="T3" fmla="*/ 0 h 186"/>
                <a:gd name="T4" fmla="*/ 349 w 349"/>
                <a:gd name="T5" fmla="*/ 186 h 186"/>
                <a:gd name="T6" fmla="*/ 0 w 349"/>
                <a:gd name="T7" fmla="*/ 186 h 186"/>
              </a:gdLst>
              <a:ahLst/>
              <a:cxnLst>
                <a:cxn ang="0">
                  <a:pos x="T0" y="T1"/>
                </a:cxn>
                <a:cxn ang="0">
                  <a:pos x="T2" y="T3"/>
                </a:cxn>
                <a:cxn ang="0">
                  <a:pos x="T4" y="T5"/>
                </a:cxn>
                <a:cxn ang="0">
                  <a:pos x="T6" y="T7"/>
                </a:cxn>
              </a:cxnLst>
              <a:rect l="0" t="0" r="r" b="b"/>
              <a:pathLst>
                <a:path w="349" h="186">
                  <a:moveTo>
                    <a:pt x="0" y="186"/>
                  </a:moveTo>
                  <a:lnTo>
                    <a:pt x="180" y="0"/>
                  </a:lnTo>
                  <a:lnTo>
                    <a:pt x="349" y="186"/>
                  </a:lnTo>
                  <a:lnTo>
                    <a:pt x="0" y="186"/>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8" name="Freeform 31">
              <a:extLst>
                <a:ext uri="{FF2B5EF4-FFF2-40B4-BE49-F238E27FC236}">
                  <a16:creationId xmlns:a16="http://schemas.microsoft.com/office/drawing/2014/main" id="{BE5706E3-6434-B942-839C-4F7560502602}"/>
                </a:ext>
              </a:extLst>
            </p:cNvPr>
            <p:cNvSpPr>
              <a:spLocks/>
            </p:cNvSpPr>
            <p:nvPr/>
          </p:nvSpPr>
          <p:spPr bwMode="auto">
            <a:xfrm>
              <a:off x="4467225" y="2862263"/>
              <a:ext cx="277812" cy="501650"/>
            </a:xfrm>
            <a:custGeom>
              <a:avLst/>
              <a:gdLst>
                <a:gd name="T0" fmla="*/ 46 w 175"/>
                <a:gd name="T1" fmla="*/ 316 h 316"/>
                <a:gd name="T2" fmla="*/ 0 w 175"/>
                <a:gd name="T3" fmla="*/ 0 h 316"/>
                <a:gd name="T4" fmla="*/ 175 w 175"/>
                <a:gd name="T5" fmla="*/ 235 h 316"/>
                <a:gd name="T6" fmla="*/ 46 w 175"/>
                <a:gd name="T7" fmla="*/ 316 h 316"/>
              </a:gdLst>
              <a:ahLst/>
              <a:cxnLst>
                <a:cxn ang="0">
                  <a:pos x="T0" y="T1"/>
                </a:cxn>
                <a:cxn ang="0">
                  <a:pos x="T2" y="T3"/>
                </a:cxn>
                <a:cxn ang="0">
                  <a:pos x="T4" y="T5"/>
                </a:cxn>
                <a:cxn ang="0">
                  <a:pos x="T6" y="T7"/>
                </a:cxn>
              </a:cxnLst>
              <a:rect l="0" t="0" r="r" b="b"/>
              <a:pathLst>
                <a:path w="175" h="316">
                  <a:moveTo>
                    <a:pt x="46" y="316"/>
                  </a:moveTo>
                  <a:lnTo>
                    <a:pt x="0" y="0"/>
                  </a:lnTo>
                  <a:lnTo>
                    <a:pt x="175" y="235"/>
                  </a:lnTo>
                  <a:lnTo>
                    <a:pt x="46" y="316"/>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29" name="Freeform 32">
              <a:extLst>
                <a:ext uri="{FF2B5EF4-FFF2-40B4-BE49-F238E27FC236}">
                  <a16:creationId xmlns:a16="http://schemas.microsoft.com/office/drawing/2014/main" id="{51DD7E79-5911-E042-95AF-7972A22B20BF}"/>
                </a:ext>
              </a:extLst>
            </p:cNvPr>
            <p:cNvSpPr>
              <a:spLocks/>
            </p:cNvSpPr>
            <p:nvPr/>
          </p:nvSpPr>
          <p:spPr bwMode="auto">
            <a:xfrm>
              <a:off x="4467225" y="2862263"/>
              <a:ext cx="439737" cy="373063"/>
            </a:xfrm>
            <a:custGeom>
              <a:avLst/>
              <a:gdLst>
                <a:gd name="T0" fmla="*/ 0 w 277"/>
                <a:gd name="T1" fmla="*/ 0 h 235"/>
                <a:gd name="T2" fmla="*/ 175 w 277"/>
                <a:gd name="T3" fmla="*/ 235 h 235"/>
                <a:gd name="T4" fmla="*/ 277 w 277"/>
                <a:gd name="T5" fmla="*/ 78 h 235"/>
                <a:gd name="T6" fmla="*/ 0 w 277"/>
                <a:gd name="T7" fmla="*/ 0 h 235"/>
              </a:gdLst>
              <a:ahLst/>
              <a:cxnLst>
                <a:cxn ang="0">
                  <a:pos x="T0" y="T1"/>
                </a:cxn>
                <a:cxn ang="0">
                  <a:pos x="T2" y="T3"/>
                </a:cxn>
                <a:cxn ang="0">
                  <a:pos x="T4" y="T5"/>
                </a:cxn>
                <a:cxn ang="0">
                  <a:pos x="T6" y="T7"/>
                </a:cxn>
              </a:cxnLst>
              <a:rect l="0" t="0" r="r" b="b"/>
              <a:pathLst>
                <a:path w="277" h="235">
                  <a:moveTo>
                    <a:pt x="0" y="0"/>
                  </a:moveTo>
                  <a:lnTo>
                    <a:pt x="175" y="235"/>
                  </a:lnTo>
                  <a:lnTo>
                    <a:pt x="277" y="78"/>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0" name="Freeform 33">
              <a:extLst>
                <a:ext uri="{FF2B5EF4-FFF2-40B4-BE49-F238E27FC236}">
                  <a16:creationId xmlns:a16="http://schemas.microsoft.com/office/drawing/2014/main" id="{D82C520F-7EBA-814E-90AF-2089C3FE1163}"/>
                </a:ext>
              </a:extLst>
            </p:cNvPr>
            <p:cNvSpPr>
              <a:spLocks/>
            </p:cNvSpPr>
            <p:nvPr/>
          </p:nvSpPr>
          <p:spPr bwMode="auto">
            <a:xfrm>
              <a:off x="4467225" y="2689225"/>
              <a:ext cx="401637" cy="173038"/>
            </a:xfrm>
            <a:custGeom>
              <a:avLst/>
              <a:gdLst>
                <a:gd name="T0" fmla="*/ 0 w 253"/>
                <a:gd name="T1" fmla="*/ 109 h 109"/>
                <a:gd name="T2" fmla="*/ 175 w 253"/>
                <a:gd name="T3" fmla="*/ 0 h 109"/>
                <a:gd name="T4" fmla="*/ 253 w 253"/>
                <a:gd name="T5" fmla="*/ 79 h 109"/>
                <a:gd name="T6" fmla="*/ 0 w 253"/>
                <a:gd name="T7" fmla="*/ 109 h 109"/>
              </a:gdLst>
              <a:ahLst/>
              <a:cxnLst>
                <a:cxn ang="0">
                  <a:pos x="T0" y="T1"/>
                </a:cxn>
                <a:cxn ang="0">
                  <a:pos x="T2" y="T3"/>
                </a:cxn>
                <a:cxn ang="0">
                  <a:pos x="T4" y="T5"/>
                </a:cxn>
                <a:cxn ang="0">
                  <a:pos x="T6" y="T7"/>
                </a:cxn>
              </a:cxnLst>
              <a:rect l="0" t="0" r="r" b="b"/>
              <a:pathLst>
                <a:path w="253" h="109">
                  <a:moveTo>
                    <a:pt x="0" y="109"/>
                  </a:moveTo>
                  <a:lnTo>
                    <a:pt x="175" y="0"/>
                  </a:lnTo>
                  <a:lnTo>
                    <a:pt x="253" y="79"/>
                  </a:lnTo>
                  <a:lnTo>
                    <a:pt x="0" y="109"/>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1" name="Freeform 34">
              <a:extLst>
                <a:ext uri="{FF2B5EF4-FFF2-40B4-BE49-F238E27FC236}">
                  <a16:creationId xmlns:a16="http://schemas.microsoft.com/office/drawing/2014/main" id="{6B3B7661-DC0E-4C43-B0D3-134E693E9B4A}"/>
                </a:ext>
              </a:extLst>
            </p:cNvPr>
            <p:cNvSpPr>
              <a:spLocks/>
            </p:cNvSpPr>
            <p:nvPr/>
          </p:nvSpPr>
          <p:spPr bwMode="auto">
            <a:xfrm>
              <a:off x="4467225" y="2814638"/>
              <a:ext cx="439737" cy="171450"/>
            </a:xfrm>
            <a:custGeom>
              <a:avLst/>
              <a:gdLst>
                <a:gd name="T0" fmla="*/ 0 w 277"/>
                <a:gd name="T1" fmla="*/ 30 h 108"/>
                <a:gd name="T2" fmla="*/ 277 w 277"/>
                <a:gd name="T3" fmla="*/ 108 h 108"/>
                <a:gd name="T4" fmla="*/ 253 w 277"/>
                <a:gd name="T5" fmla="*/ 0 h 108"/>
                <a:gd name="T6" fmla="*/ 0 w 277"/>
                <a:gd name="T7" fmla="*/ 30 h 108"/>
              </a:gdLst>
              <a:ahLst/>
              <a:cxnLst>
                <a:cxn ang="0">
                  <a:pos x="T0" y="T1"/>
                </a:cxn>
                <a:cxn ang="0">
                  <a:pos x="T2" y="T3"/>
                </a:cxn>
                <a:cxn ang="0">
                  <a:pos x="T4" y="T5"/>
                </a:cxn>
                <a:cxn ang="0">
                  <a:pos x="T6" y="T7"/>
                </a:cxn>
              </a:cxnLst>
              <a:rect l="0" t="0" r="r" b="b"/>
              <a:pathLst>
                <a:path w="277" h="108">
                  <a:moveTo>
                    <a:pt x="0" y="30"/>
                  </a:moveTo>
                  <a:lnTo>
                    <a:pt x="277" y="108"/>
                  </a:lnTo>
                  <a:lnTo>
                    <a:pt x="253" y="0"/>
                  </a:lnTo>
                  <a:lnTo>
                    <a:pt x="0" y="3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2" name="Freeform 35">
              <a:extLst>
                <a:ext uri="{FF2B5EF4-FFF2-40B4-BE49-F238E27FC236}">
                  <a16:creationId xmlns:a16="http://schemas.microsoft.com/office/drawing/2014/main" id="{1D97FC56-F0FF-E849-969D-77B9B9A37D73}"/>
                </a:ext>
              </a:extLst>
            </p:cNvPr>
            <p:cNvSpPr>
              <a:spLocks/>
            </p:cNvSpPr>
            <p:nvPr/>
          </p:nvSpPr>
          <p:spPr bwMode="auto">
            <a:xfrm>
              <a:off x="4745038" y="2986088"/>
              <a:ext cx="258762" cy="249238"/>
            </a:xfrm>
            <a:custGeom>
              <a:avLst/>
              <a:gdLst>
                <a:gd name="T0" fmla="*/ 0 w 163"/>
                <a:gd name="T1" fmla="*/ 157 h 157"/>
                <a:gd name="T2" fmla="*/ 102 w 163"/>
                <a:gd name="T3" fmla="*/ 0 h 157"/>
                <a:gd name="T4" fmla="*/ 163 w 163"/>
                <a:gd name="T5" fmla="*/ 97 h 157"/>
                <a:gd name="T6" fmla="*/ 0 w 163"/>
                <a:gd name="T7" fmla="*/ 157 h 157"/>
              </a:gdLst>
              <a:ahLst/>
              <a:cxnLst>
                <a:cxn ang="0">
                  <a:pos x="T0" y="T1"/>
                </a:cxn>
                <a:cxn ang="0">
                  <a:pos x="T2" y="T3"/>
                </a:cxn>
                <a:cxn ang="0">
                  <a:pos x="T4" y="T5"/>
                </a:cxn>
                <a:cxn ang="0">
                  <a:pos x="T6" y="T7"/>
                </a:cxn>
              </a:cxnLst>
              <a:rect l="0" t="0" r="r" b="b"/>
              <a:pathLst>
                <a:path w="163" h="157">
                  <a:moveTo>
                    <a:pt x="0" y="157"/>
                  </a:moveTo>
                  <a:lnTo>
                    <a:pt x="102" y="0"/>
                  </a:lnTo>
                  <a:lnTo>
                    <a:pt x="163" y="97"/>
                  </a:lnTo>
                  <a:lnTo>
                    <a:pt x="0" y="157"/>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3" name="Freeform 36">
              <a:extLst>
                <a:ext uri="{FF2B5EF4-FFF2-40B4-BE49-F238E27FC236}">
                  <a16:creationId xmlns:a16="http://schemas.microsoft.com/office/drawing/2014/main" id="{B45F496C-E1AA-9A41-9BDB-BD8BA0E6E1DD}"/>
                </a:ext>
              </a:extLst>
            </p:cNvPr>
            <p:cNvSpPr>
              <a:spLocks/>
            </p:cNvSpPr>
            <p:nvPr/>
          </p:nvSpPr>
          <p:spPr bwMode="auto">
            <a:xfrm>
              <a:off x="4868863" y="2814638"/>
              <a:ext cx="134937" cy="325438"/>
            </a:xfrm>
            <a:custGeom>
              <a:avLst/>
              <a:gdLst>
                <a:gd name="T0" fmla="*/ 0 w 85"/>
                <a:gd name="T1" fmla="*/ 0 h 205"/>
                <a:gd name="T2" fmla="*/ 24 w 85"/>
                <a:gd name="T3" fmla="*/ 108 h 205"/>
                <a:gd name="T4" fmla="*/ 85 w 85"/>
                <a:gd name="T5" fmla="*/ 205 h 205"/>
                <a:gd name="T6" fmla="*/ 0 w 85"/>
                <a:gd name="T7" fmla="*/ 0 h 205"/>
              </a:gdLst>
              <a:ahLst/>
              <a:cxnLst>
                <a:cxn ang="0">
                  <a:pos x="T0" y="T1"/>
                </a:cxn>
                <a:cxn ang="0">
                  <a:pos x="T2" y="T3"/>
                </a:cxn>
                <a:cxn ang="0">
                  <a:pos x="T4" y="T5"/>
                </a:cxn>
                <a:cxn ang="0">
                  <a:pos x="T6" y="T7"/>
                </a:cxn>
              </a:cxnLst>
              <a:rect l="0" t="0" r="r" b="b"/>
              <a:pathLst>
                <a:path w="85" h="205">
                  <a:moveTo>
                    <a:pt x="0" y="0"/>
                  </a:moveTo>
                  <a:lnTo>
                    <a:pt x="24" y="108"/>
                  </a:lnTo>
                  <a:lnTo>
                    <a:pt x="85" y="205"/>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4" name="Freeform 37">
              <a:extLst>
                <a:ext uri="{FF2B5EF4-FFF2-40B4-BE49-F238E27FC236}">
                  <a16:creationId xmlns:a16="http://schemas.microsoft.com/office/drawing/2014/main" id="{3BF5B61F-165C-C44C-9FC0-CC861C75B2E7}"/>
                </a:ext>
              </a:extLst>
            </p:cNvPr>
            <p:cNvSpPr>
              <a:spLocks/>
            </p:cNvSpPr>
            <p:nvPr/>
          </p:nvSpPr>
          <p:spPr bwMode="auto">
            <a:xfrm>
              <a:off x="4745038" y="3140075"/>
              <a:ext cx="258762" cy="447675"/>
            </a:xfrm>
            <a:custGeom>
              <a:avLst/>
              <a:gdLst>
                <a:gd name="T0" fmla="*/ 0 w 163"/>
                <a:gd name="T1" fmla="*/ 60 h 282"/>
                <a:gd name="T2" fmla="*/ 163 w 163"/>
                <a:gd name="T3" fmla="*/ 0 h 282"/>
                <a:gd name="T4" fmla="*/ 163 w 163"/>
                <a:gd name="T5" fmla="*/ 282 h 282"/>
                <a:gd name="T6" fmla="*/ 0 w 163"/>
                <a:gd name="T7" fmla="*/ 60 h 282"/>
              </a:gdLst>
              <a:ahLst/>
              <a:cxnLst>
                <a:cxn ang="0">
                  <a:pos x="T0" y="T1"/>
                </a:cxn>
                <a:cxn ang="0">
                  <a:pos x="T2" y="T3"/>
                </a:cxn>
                <a:cxn ang="0">
                  <a:pos x="T4" y="T5"/>
                </a:cxn>
                <a:cxn ang="0">
                  <a:pos x="T6" y="T7"/>
                </a:cxn>
              </a:cxnLst>
              <a:rect l="0" t="0" r="r" b="b"/>
              <a:pathLst>
                <a:path w="163" h="282">
                  <a:moveTo>
                    <a:pt x="0" y="60"/>
                  </a:moveTo>
                  <a:lnTo>
                    <a:pt x="163" y="0"/>
                  </a:lnTo>
                  <a:lnTo>
                    <a:pt x="163" y="282"/>
                  </a:lnTo>
                  <a:lnTo>
                    <a:pt x="0" y="6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5" name="Freeform 38">
              <a:extLst>
                <a:ext uri="{FF2B5EF4-FFF2-40B4-BE49-F238E27FC236}">
                  <a16:creationId xmlns:a16="http://schemas.microsoft.com/office/drawing/2014/main" id="{7ACC0FFA-CB7B-5B49-ACD3-5C908FD6F532}"/>
                </a:ext>
              </a:extLst>
            </p:cNvPr>
            <p:cNvSpPr>
              <a:spLocks/>
            </p:cNvSpPr>
            <p:nvPr/>
          </p:nvSpPr>
          <p:spPr bwMode="auto">
            <a:xfrm>
              <a:off x="4540250" y="3235325"/>
              <a:ext cx="204787" cy="485775"/>
            </a:xfrm>
            <a:custGeom>
              <a:avLst/>
              <a:gdLst>
                <a:gd name="T0" fmla="*/ 0 w 129"/>
                <a:gd name="T1" fmla="*/ 81 h 306"/>
                <a:gd name="T2" fmla="*/ 129 w 129"/>
                <a:gd name="T3" fmla="*/ 0 h 306"/>
                <a:gd name="T4" fmla="*/ 99 w 129"/>
                <a:gd name="T5" fmla="*/ 306 h 306"/>
                <a:gd name="T6" fmla="*/ 0 w 129"/>
                <a:gd name="T7" fmla="*/ 81 h 306"/>
              </a:gdLst>
              <a:ahLst/>
              <a:cxnLst>
                <a:cxn ang="0">
                  <a:pos x="T0" y="T1"/>
                </a:cxn>
                <a:cxn ang="0">
                  <a:pos x="T2" y="T3"/>
                </a:cxn>
                <a:cxn ang="0">
                  <a:pos x="T4" y="T5"/>
                </a:cxn>
                <a:cxn ang="0">
                  <a:pos x="T6" y="T7"/>
                </a:cxn>
              </a:cxnLst>
              <a:rect l="0" t="0" r="r" b="b"/>
              <a:pathLst>
                <a:path w="129" h="306">
                  <a:moveTo>
                    <a:pt x="0" y="81"/>
                  </a:moveTo>
                  <a:lnTo>
                    <a:pt x="129" y="0"/>
                  </a:lnTo>
                  <a:lnTo>
                    <a:pt x="99" y="306"/>
                  </a:lnTo>
                  <a:lnTo>
                    <a:pt x="0" y="8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6" name="Freeform 39">
              <a:extLst>
                <a:ext uri="{FF2B5EF4-FFF2-40B4-BE49-F238E27FC236}">
                  <a16:creationId xmlns:a16="http://schemas.microsoft.com/office/drawing/2014/main" id="{7CD16905-E4BE-D545-8959-F2F7C3242169}"/>
                </a:ext>
              </a:extLst>
            </p:cNvPr>
            <p:cNvSpPr>
              <a:spLocks/>
            </p:cNvSpPr>
            <p:nvPr/>
          </p:nvSpPr>
          <p:spPr bwMode="auto">
            <a:xfrm>
              <a:off x="4697413" y="3721100"/>
              <a:ext cx="209550" cy="382588"/>
            </a:xfrm>
            <a:custGeom>
              <a:avLst/>
              <a:gdLst>
                <a:gd name="T0" fmla="*/ 6 w 132"/>
                <a:gd name="T1" fmla="*/ 241 h 241"/>
                <a:gd name="T2" fmla="*/ 132 w 132"/>
                <a:gd name="T3" fmla="*/ 84 h 241"/>
                <a:gd name="T4" fmla="*/ 0 w 132"/>
                <a:gd name="T5" fmla="*/ 0 h 241"/>
                <a:gd name="T6" fmla="*/ 6 w 132"/>
                <a:gd name="T7" fmla="*/ 241 h 241"/>
              </a:gdLst>
              <a:ahLst/>
              <a:cxnLst>
                <a:cxn ang="0">
                  <a:pos x="T0" y="T1"/>
                </a:cxn>
                <a:cxn ang="0">
                  <a:pos x="T2" y="T3"/>
                </a:cxn>
                <a:cxn ang="0">
                  <a:pos x="T4" y="T5"/>
                </a:cxn>
                <a:cxn ang="0">
                  <a:pos x="T6" y="T7"/>
                </a:cxn>
              </a:cxnLst>
              <a:rect l="0" t="0" r="r" b="b"/>
              <a:pathLst>
                <a:path w="132" h="241">
                  <a:moveTo>
                    <a:pt x="6" y="241"/>
                  </a:moveTo>
                  <a:lnTo>
                    <a:pt x="132" y="84"/>
                  </a:lnTo>
                  <a:lnTo>
                    <a:pt x="0" y="0"/>
                  </a:lnTo>
                  <a:lnTo>
                    <a:pt x="6" y="24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7" name="Freeform 40">
              <a:extLst>
                <a:ext uri="{FF2B5EF4-FFF2-40B4-BE49-F238E27FC236}">
                  <a16:creationId xmlns:a16="http://schemas.microsoft.com/office/drawing/2014/main" id="{0639563D-2CFA-F748-8A7A-28D08C3698CD}"/>
                </a:ext>
              </a:extLst>
            </p:cNvPr>
            <p:cNvSpPr>
              <a:spLocks/>
            </p:cNvSpPr>
            <p:nvPr/>
          </p:nvSpPr>
          <p:spPr bwMode="auto">
            <a:xfrm>
              <a:off x="4697413" y="3235325"/>
              <a:ext cx="306387" cy="485775"/>
            </a:xfrm>
            <a:custGeom>
              <a:avLst/>
              <a:gdLst>
                <a:gd name="T0" fmla="*/ 30 w 193"/>
                <a:gd name="T1" fmla="*/ 0 h 306"/>
                <a:gd name="T2" fmla="*/ 193 w 193"/>
                <a:gd name="T3" fmla="*/ 222 h 306"/>
                <a:gd name="T4" fmla="*/ 0 w 193"/>
                <a:gd name="T5" fmla="*/ 306 h 306"/>
                <a:gd name="T6" fmla="*/ 30 w 193"/>
                <a:gd name="T7" fmla="*/ 0 h 306"/>
              </a:gdLst>
              <a:ahLst/>
              <a:cxnLst>
                <a:cxn ang="0">
                  <a:pos x="T0" y="T1"/>
                </a:cxn>
                <a:cxn ang="0">
                  <a:pos x="T2" y="T3"/>
                </a:cxn>
                <a:cxn ang="0">
                  <a:pos x="T4" y="T5"/>
                </a:cxn>
                <a:cxn ang="0">
                  <a:pos x="T6" y="T7"/>
                </a:cxn>
              </a:cxnLst>
              <a:rect l="0" t="0" r="r" b="b"/>
              <a:pathLst>
                <a:path w="193" h="306">
                  <a:moveTo>
                    <a:pt x="30" y="0"/>
                  </a:moveTo>
                  <a:lnTo>
                    <a:pt x="193" y="222"/>
                  </a:lnTo>
                  <a:lnTo>
                    <a:pt x="0" y="306"/>
                  </a:lnTo>
                  <a:lnTo>
                    <a:pt x="3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8" name="Freeform 41">
              <a:extLst>
                <a:ext uri="{FF2B5EF4-FFF2-40B4-BE49-F238E27FC236}">
                  <a16:creationId xmlns:a16="http://schemas.microsoft.com/office/drawing/2014/main" id="{95340B3A-936A-464E-B5EE-3DE059568DFA}"/>
                </a:ext>
              </a:extLst>
            </p:cNvPr>
            <p:cNvSpPr>
              <a:spLocks/>
            </p:cNvSpPr>
            <p:nvPr/>
          </p:nvSpPr>
          <p:spPr bwMode="auto">
            <a:xfrm>
              <a:off x="4697413" y="3587750"/>
              <a:ext cx="306387" cy="266700"/>
            </a:xfrm>
            <a:custGeom>
              <a:avLst/>
              <a:gdLst>
                <a:gd name="T0" fmla="*/ 132 w 193"/>
                <a:gd name="T1" fmla="*/ 168 h 168"/>
                <a:gd name="T2" fmla="*/ 193 w 193"/>
                <a:gd name="T3" fmla="*/ 0 h 168"/>
                <a:gd name="T4" fmla="*/ 0 w 193"/>
                <a:gd name="T5" fmla="*/ 84 h 168"/>
                <a:gd name="T6" fmla="*/ 132 w 193"/>
                <a:gd name="T7" fmla="*/ 168 h 168"/>
              </a:gdLst>
              <a:ahLst/>
              <a:cxnLst>
                <a:cxn ang="0">
                  <a:pos x="T0" y="T1"/>
                </a:cxn>
                <a:cxn ang="0">
                  <a:pos x="T2" y="T3"/>
                </a:cxn>
                <a:cxn ang="0">
                  <a:pos x="T4" y="T5"/>
                </a:cxn>
                <a:cxn ang="0">
                  <a:pos x="T6" y="T7"/>
                </a:cxn>
              </a:cxnLst>
              <a:rect l="0" t="0" r="r" b="b"/>
              <a:pathLst>
                <a:path w="193" h="168">
                  <a:moveTo>
                    <a:pt x="132" y="168"/>
                  </a:moveTo>
                  <a:lnTo>
                    <a:pt x="193" y="0"/>
                  </a:lnTo>
                  <a:lnTo>
                    <a:pt x="0" y="84"/>
                  </a:lnTo>
                  <a:lnTo>
                    <a:pt x="132" y="16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39" name="Freeform 42">
              <a:extLst>
                <a:ext uri="{FF2B5EF4-FFF2-40B4-BE49-F238E27FC236}">
                  <a16:creationId xmlns:a16="http://schemas.microsoft.com/office/drawing/2014/main" id="{AC6F9F4E-C41E-8C48-9602-044D33048CAF}"/>
                </a:ext>
              </a:extLst>
            </p:cNvPr>
            <p:cNvSpPr>
              <a:spLocks/>
            </p:cNvSpPr>
            <p:nvPr/>
          </p:nvSpPr>
          <p:spPr bwMode="auto">
            <a:xfrm>
              <a:off x="4430713" y="3721100"/>
              <a:ext cx="276225" cy="382588"/>
            </a:xfrm>
            <a:custGeom>
              <a:avLst/>
              <a:gdLst>
                <a:gd name="T0" fmla="*/ 168 w 174"/>
                <a:gd name="T1" fmla="*/ 0 h 241"/>
                <a:gd name="T2" fmla="*/ 174 w 174"/>
                <a:gd name="T3" fmla="*/ 241 h 241"/>
                <a:gd name="T4" fmla="*/ 0 w 174"/>
                <a:gd name="T5" fmla="*/ 151 h 241"/>
                <a:gd name="T6" fmla="*/ 168 w 174"/>
                <a:gd name="T7" fmla="*/ 0 h 241"/>
              </a:gdLst>
              <a:ahLst/>
              <a:cxnLst>
                <a:cxn ang="0">
                  <a:pos x="T0" y="T1"/>
                </a:cxn>
                <a:cxn ang="0">
                  <a:pos x="T2" y="T3"/>
                </a:cxn>
                <a:cxn ang="0">
                  <a:pos x="T4" y="T5"/>
                </a:cxn>
                <a:cxn ang="0">
                  <a:pos x="T6" y="T7"/>
                </a:cxn>
              </a:cxnLst>
              <a:rect l="0" t="0" r="r" b="b"/>
              <a:pathLst>
                <a:path w="174" h="241">
                  <a:moveTo>
                    <a:pt x="168" y="0"/>
                  </a:moveTo>
                  <a:lnTo>
                    <a:pt x="174" y="241"/>
                  </a:lnTo>
                  <a:lnTo>
                    <a:pt x="0" y="151"/>
                  </a:lnTo>
                  <a:lnTo>
                    <a:pt x="168"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0" name="Freeform 43">
              <a:extLst>
                <a:ext uri="{FF2B5EF4-FFF2-40B4-BE49-F238E27FC236}">
                  <a16:creationId xmlns:a16="http://schemas.microsoft.com/office/drawing/2014/main" id="{194FADB1-185A-4341-BC3D-F026C4EFC517}"/>
                </a:ext>
              </a:extLst>
            </p:cNvPr>
            <p:cNvSpPr>
              <a:spLocks/>
            </p:cNvSpPr>
            <p:nvPr/>
          </p:nvSpPr>
          <p:spPr bwMode="auto">
            <a:xfrm>
              <a:off x="3933825" y="3625850"/>
              <a:ext cx="496887" cy="411163"/>
            </a:xfrm>
            <a:custGeom>
              <a:avLst/>
              <a:gdLst>
                <a:gd name="T0" fmla="*/ 84 w 313"/>
                <a:gd name="T1" fmla="*/ 0 h 259"/>
                <a:gd name="T2" fmla="*/ 313 w 313"/>
                <a:gd name="T3" fmla="*/ 211 h 259"/>
                <a:gd name="T4" fmla="*/ 0 w 313"/>
                <a:gd name="T5" fmla="*/ 259 h 259"/>
                <a:gd name="T6" fmla="*/ 84 w 313"/>
                <a:gd name="T7" fmla="*/ 0 h 259"/>
              </a:gdLst>
              <a:ahLst/>
              <a:cxnLst>
                <a:cxn ang="0">
                  <a:pos x="T0" y="T1"/>
                </a:cxn>
                <a:cxn ang="0">
                  <a:pos x="T2" y="T3"/>
                </a:cxn>
                <a:cxn ang="0">
                  <a:pos x="T4" y="T5"/>
                </a:cxn>
                <a:cxn ang="0">
                  <a:pos x="T6" y="T7"/>
                </a:cxn>
              </a:cxnLst>
              <a:rect l="0" t="0" r="r" b="b"/>
              <a:pathLst>
                <a:path w="313" h="259">
                  <a:moveTo>
                    <a:pt x="84" y="0"/>
                  </a:moveTo>
                  <a:lnTo>
                    <a:pt x="313" y="211"/>
                  </a:lnTo>
                  <a:lnTo>
                    <a:pt x="0" y="259"/>
                  </a:lnTo>
                  <a:lnTo>
                    <a:pt x="84"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1" name="Freeform 44">
              <a:extLst>
                <a:ext uri="{FF2B5EF4-FFF2-40B4-BE49-F238E27FC236}">
                  <a16:creationId xmlns:a16="http://schemas.microsoft.com/office/drawing/2014/main" id="{C4C58774-C150-6D47-8A8A-F9602AC33C1D}"/>
                </a:ext>
              </a:extLst>
            </p:cNvPr>
            <p:cNvSpPr>
              <a:spLocks/>
            </p:cNvSpPr>
            <p:nvPr/>
          </p:nvSpPr>
          <p:spPr bwMode="auto">
            <a:xfrm>
              <a:off x="3513138" y="3625850"/>
              <a:ext cx="554037" cy="258763"/>
            </a:xfrm>
            <a:custGeom>
              <a:avLst/>
              <a:gdLst>
                <a:gd name="T0" fmla="*/ 0 w 349"/>
                <a:gd name="T1" fmla="*/ 0 h 163"/>
                <a:gd name="T2" fmla="*/ 349 w 349"/>
                <a:gd name="T3" fmla="*/ 0 h 163"/>
                <a:gd name="T4" fmla="*/ 36 w 349"/>
                <a:gd name="T5" fmla="*/ 163 h 163"/>
                <a:gd name="T6" fmla="*/ 0 w 349"/>
                <a:gd name="T7" fmla="*/ 0 h 163"/>
              </a:gdLst>
              <a:ahLst/>
              <a:cxnLst>
                <a:cxn ang="0">
                  <a:pos x="T0" y="T1"/>
                </a:cxn>
                <a:cxn ang="0">
                  <a:pos x="T2" y="T3"/>
                </a:cxn>
                <a:cxn ang="0">
                  <a:pos x="T4" y="T5"/>
                </a:cxn>
                <a:cxn ang="0">
                  <a:pos x="T6" y="T7"/>
                </a:cxn>
              </a:cxnLst>
              <a:rect l="0" t="0" r="r" b="b"/>
              <a:pathLst>
                <a:path w="349" h="163">
                  <a:moveTo>
                    <a:pt x="0" y="0"/>
                  </a:moveTo>
                  <a:lnTo>
                    <a:pt x="349" y="0"/>
                  </a:lnTo>
                  <a:lnTo>
                    <a:pt x="36" y="163"/>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2" name="Freeform 45">
              <a:extLst>
                <a:ext uri="{FF2B5EF4-FFF2-40B4-BE49-F238E27FC236}">
                  <a16:creationId xmlns:a16="http://schemas.microsoft.com/office/drawing/2014/main" id="{75A0D7D1-FDA3-2E4B-AA5E-49DB406CD88F}"/>
                </a:ext>
              </a:extLst>
            </p:cNvPr>
            <p:cNvSpPr>
              <a:spLocks/>
            </p:cNvSpPr>
            <p:nvPr/>
          </p:nvSpPr>
          <p:spPr bwMode="auto">
            <a:xfrm>
              <a:off x="3570288" y="3625850"/>
              <a:ext cx="496887" cy="411163"/>
            </a:xfrm>
            <a:custGeom>
              <a:avLst/>
              <a:gdLst>
                <a:gd name="T0" fmla="*/ 229 w 313"/>
                <a:gd name="T1" fmla="*/ 259 h 259"/>
                <a:gd name="T2" fmla="*/ 313 w 313"/>
                <a:gd name="T3" fmla="*/ 0 h 259"/>
                <a:gd name="T4" fmla="*/ 0 w 313"/>
                <a:gd name="T5" fmla="*/ 163 h 259"/>
                <a:gd name="T6" fmla="*/ 229 w 313"/>
                <a:gd name="T7" fmla="*/ 259 h 259"/>
              </a:gdLst>
              <a:ahLst/>
              <a:cxnLst>
                <a:cxn ang="0">
                  <a:pos x="T0" y="T1"/>
                </a:cxn>
                <a:cxn ang="0">
                  <a:pos x="T2" y="T3"/>
                </a:cxn>
                <a:cxn ang="0">
                  <a:pos x="T4" y="T5"/>
                </a:cxn>
                <a:cxn ang="0">
                  <a:pos x="T6" y="T7"/>
                </a:cxn>
              </a:cxnLst>
              <a:rect l="0" t="0" r="r" b="b"/>
              <a:pathLst>
                <a:path w="313" h="259">
                  <a:moveTo>
                    <a:pt x="229" y="259"/>
                  </a:moveTo>
                  <a:lnTo>
                    <a:pt x="313" y="0"/>
                  </a:lnTo>
                  <a:lnTo>
                    <a:pt x="0" y="163"/>
                  </a:lnTo>
                  <a:lnTo>
                    <a:pt x="229" y="259"/>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3" name="Freeform 46">
              <a:extLst>
                <a:ext uri="{FF2B5EF4-FFF2-40B4-BE49-F238E27FC236}">
                  <a16:creationId xmlns:a16="http://schemas.microsoft.com/office/drawing/2014/main" id="{72136410-7A89-DB4F-8F04-106A408EFD88}"/>
                </a:ext>
              </a:extLst>
            </p:cNvPr>
            <p:cNvSpPr>
              <a:spLocks/>
            </p:cNvSpPr>
            <p:nvPr/>
          </p:nvSpPr>
          <p:spPr bwMode="auto">
            <a:xfrm>
              <a:off x="3198813" y="3425825"/>
              <a:ext cx="314325" cy="333375"/>
            </a:xfrm>
            <a:custGeom>
              <a:avLst/>
              <a:gdLst>
                <a:gd name="T0" fmla="*/ 0 w 198"/>
                <a:gd name="T1" fmla="*/ 0 h 210"/>
                <a:gd name="T2" fmla="*/ 198 w 198"/>
                <a:gd name="T3" fmla="*/ 126 h 210"/>
                <a:gd name="T4" fmla="*/ 54 w 198"/>
                <a:gd name="T5" fmla="*/ 210 h 210"/>
                <a:gd name="T6" fmla="*/ 0 w 198"/>
                <a:gd name="T7" fmla="*/ 0 h 210"/>
              </a:gdLst>
              <a:ahLst/>
              <a:cxnLst>
                <a:cxn ang="0">
                  <a:pos x="T0" y="T1"/>
                </a:cxn>
                <a:cxn ang="0">
                  <a:pos x="T2" y="T3"/>
                </a:cxn>
                <a:cxn ang="0">
                  <a:pos x="T4" y="T5"/>
                </a:cxn>
                <a:cxn ang="0">
                  <a:pos x="T6" y="T7"/>
                </a:cxn>
              </a:cxnLst>
              <a:rect l="0" t="0" r="r" b="b"/>
              <a:pathLst>
                <a:path w="198" h="210">
                  <a:moveTo>
                    <a:pt x="0" y="0"/>
                  </a:moveTo>
                  <a:lnTo>
                    <a:pt x="198" y="126"/>
                  </a:lnTo>
                  <a:lnTo>
                    <a:pt x="54" y="21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4" name="Freeform 47">
              <a:extLst>
                <a:ext uri="{FF2B5EF4-FFF2-40B4-BE49-F238E27FC236}">
                  <a16:creationId xmlns:a16="http://schemas.microsoft.com/office/drawing/2014/main" id="{9564EA06-AFAA-AA4F-B3F1-D8CB6BA1B3F2}"/>
                </a:ext>
              </a:extLst>
            </p:cNvPr>
            <p:cNvSpPr>
              <a:spLocks/>
            </p:cNvSpPr>
            <p:nvPr/>
          </p:nvSpPr>
          <p:spPr bwMode="auto">
            <a:xfrm>
              <a:off x="3284538" y="3625850"/>
              <a:ext cx="285750" cy="258763"/>
            </a:xfrm>
            <a:custGeom>
              <a:avLst/>
              <a:gdLst>
                <a:gd name="T0" fmla="*/ 144 w 180"/>
                <a:gd name="T1" fmla="*/ 0 h 163"/>
                <a:gd name="T2" fmla="*/ 180 w 180"/>
                <a:gd name="T3" fmla="*/ 163 h 163"/>
                <a:gd name="T4" fmla="*/ 0 w 180"/>
                <a:gd name="T5" fmla="*/ 84 h 163"/>
                <a:gd name="T6" fmla="*/ 144 w 180"/>
                <a:gd name="T7" fmla="*/ 0 h 163"/>
              </a:gdLst>
              <a:ahLst/>
              <a:cxnLst>
                <a:cxn ang="0">
                  <a:pos x="T0" y="T1"/>
                </a:cxn>
                <a:cxn ang="0">
                  <a:pos x="T2" y="T3"/>
                </a:cxn>
                <a:cxn ang="0">
                  <a:pos x="T4" y="T5"/>
                </a:cxn>
                <a:cxn ang="0">
                  <a:pos x="T6" y="T7"/>
                </a:cxn>
              </a:cxnLst>
              <a:rect l="0" t="0" r="r" b="b"/>
              <a:pathLst>
                <a:path w="180" h="163">
                  <a:moveTo>
                    <a:pt x="144" y="0"/>
                  </a:moveTo>
                  <a:lnTo>
                    <a:pt x="180" y="163"/>
                  </a:lnTo>
                  <a:lnTo>
                    <a:pt x="0" y="84"/>
                  </a:lnTo>
                  <a:lnTo>
                    <a:pt x="144"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5" name="Freeform 48">
              <a:extLst>
                <a:ext uri="{FF2B5EF4-FFF2-40B4-BE49-F238E27FC236}">
                  <a16:creationId xmlns:a16="http://schemas.microsoft.com/office/drawing/2014/main" id="{7E1DEEDE-247E-684B-9CAA-C686B0366A82}"/>
                </a:ext>
              </a:extLst>
            </p:cNvPr>
            <p:cNvSpPr>
              <a:spLocks/>
            </p:cNvSpPr>
            <p:nvPr/>
          </p:nvSpPr>
          <p:spPr bwMode="auto">
            <a:xfrm>
              <a:off x="3122613" y="3425825"/>
              <a:ext cx="161925" cy="333375"/>
            </a:xfrm>
            <a:custGeom>
              <a:avLst/>
              <a:gdLst>
                <a:gd name="T0" fmla="*/ 48 w 102"/>
                <a:gd name="T1" fmla="*/ 0 h 210"/>
                <a:gd name="T2" fmla="*/ 102 w 102"/>
                <a:gd name="T3" fmla="*/ 210 h 210"/>
                <a:gd name="T4" fmla="*/ 0 w 102"/>
                <a:gd name="T5" fmla="*/ 150 h 210"/>
                <a:gd name="T6" fmla="*/ 48 w 102"/>
                <a:gd name="T7" fmla="*/ 0 h 210"/>
              </a:gdLst>
              <a:ahLst/>
              <a:cxnLst>
                <a:cxn ang="0">
                  <a:pos x="T0" y="T1"/>
                </a:cxn>
                <a:cxn ang="0">
                  <a:pos x="T2" y="T3"/>
                </a:cxn>
                <a:cxn ang="0">
                  <a:pos x="T4" y="T5"/>
                </a:cxn>
                <a:cxn ang="0">
                  <a:pos x="T6" y="T7"/>
                </a:cxn>
              </a:cxnLst>
              <a:rect l="0" t="0" r="r" b="b"/>
              <a:pathLst>
                <a:path w="102" h="210">
                  <a:moveTo>
                    <a:pt x="48" y="0"/>
                  </a:moveTo>
                  <a:lnTo>
                    <a:pt x="102" y="210"/>
                  </a:lnTo>
                  <a:lnTo>
                    <a:pt x="0" y="150"/>
                  </a:lnTo>
                  <a:lnTo>
                    <a:pt x="48"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6" name="Freeform 49">
              <a:extLst>
                <a:ext uri="{FF2B5EF4-FFF2-40B4-BE49-F238E27FC236}">
                  <a16:creationId xmlns:a16="http://schemas.microsoft.com/office/drawing/2014/main" id="{0837C1A0-0C82-604C-A3D5-4B737D77CA52}"/>
                </a:ext>
              </a:extLst>
            </p:cNvPr>
            <p:cNvSpPr>
              <a:spLocks/>
            </p:cNvSpPr>
            <p:nvPr/>
          </p:nvSpPr>
          <p:spPr bwMode="auto">
            <a:xfrm>
              <a:off x="3063875" y="3425825"/>
              <a:ext cx="134937" cy="238125"/>
            </a:xfrm>
            <a:custGeom>
              <a:avLst/>
              <a:gdLst>
                <a:gd name="T0" fmla="*/ 37 w 85"/>
                <a:gd name="T1" fmla="*/ 150 h 150"/>
                <a:gd name="T2" fmla="*/ 85 w 85"/>
                <a:gd name="T3" fmla="*/ 0 h 150"/>
                <a:gd name="T4" fmla="*/ 0 w 85"/>
                <a:gd name="T5" fmla="*/ 0 h 150"/>
                <a:gd name="T6" fmla="*/ 37 w 85"/>
                <a:gd name="T7" fmla="*/ 150 h 150"/>
              </a:gdLst>
              <a:ahLst/>
              <a:cxnLst>
                <a:cxn ang="0">
                  <a:pos x="T0" y="T1"/>
                </a:cxn>
                <a:cxn ang="0">
                  <a:pos x="T2" y="T3"/>
                </a:cxn>
                <a:cxn ang="0">
                  <a:pos x="T4" y="T5"/>
                </a:cxn>
                <a:cxn ang="0">
                  <a:pos x="T6" y="T7"/>
                </a:cxn>
              </a:cxnLst>
              <a:rect l="0" t="0" r="r" b="b"/>
              <a:pathLst>
                <a:path w="85" h="150">
                  <a:moveTo>
                    <a:pt x="37" y="150"/>
                  </a:moveTo>
                  <a:lnTo>
                    <a:pt x="85" y="0"/>
                  </a:lnTo>
                  <a:lnTo>
                    <a:pt x="0" y="0"/>
                  </a:lnTo>
                  <a:lnTo>
                    <a:pt x="37" y="15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7" name="Freeform 50">
              <a:extLst>
                <a:ext uri="{FF2B5EF4-FFF2-40B4-BE49-F238E27FC236}">
                  <a16:creationId xmlns:a16="http://schemas.microsoft.com/office/drawing/2014/main" id="{DECEB890-E617-F64B-96F1-85662E8FE7F3}"/>
                </a:ext>
              </a:extLst>
            </p:cNvPr>
            <p:cNvSpPr>
              <a:spLocks/>
            </p:cNvSpPr>
            <p:nvPr/>
          </p:nvSpPr>
          <p:spPr bwMode="auto">
            <a:xfrm>
              <a:off x="3063875" y="3140075"/>
              <a:ext cx="134937" cy="285750"/>
            </a:xfrm>
            <a:custGeom>
              <a:avLst/>
              <a:gdLst>
                <a:gd name="T0" fmla="*/ 6 w 85"/>
                <a:gd name="T1" fmla="*/ 0 h 180"/>
                <a:gd name="T2" fmla="*/ 85 w 85"/>
                <a:gd name="T3" fmla="*/ 180 h 180"/>
                <a:gd name="T4" fmla="*/ 0 w 85"/>
                <a:gd name="T5" fmla="*/ 180 h 180"/>
                <a:gd name="T6" fmla="*/ 6 w 85"/>
                <a:gd name="T7" fmla="*/ 0 h 180"/>
              </a:gdLst>
              <a:ahLst/>
              <a:cxnLst>
                <a:cxn ang="0">
                  <a:pos x="T0" y="T1"/>
                </a:cxn>
                <a:cxn ang="0">
                  <a:pos x="T2" y="T3"/>
                </a:cxn>
                <a:cxn ang="0">
                  <a:pos x="T4" y="T5"/>
                </a:cxn>
                <a:cxn ang="0">
                  <a:pos x="T6" y="T7"/>
                </a:cxn>
              </a:cxnLst>
              <a:rect l="0" t="0" r="r" b="b"/>
              <a:pathLst>
                <a:path w="85" h="180">
                  <a:moveTo>
                    <a:pt x="6" y="0"/>
                  </a:moveTo>
                  <a:lnTo>
                    <a:pt x="85" y="180"/>
                  </a:lnTo>
                  <a:lnTo>
                    <a:pt x="0" y="180"/>
                  </a:lnTo>
                  <a:lnTo>
                    <a:pt x="6"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8" name="Freeform 51">
              <a:extLst>
                <a:ext uri="{FF2B5EF4-FFF2-40B4-BE49-F238E27FC236}">
                  <a16:creationId xmlns:a16="http://schemas.microsoft.com/office/drawing/2014/main" id="{D15D6849-6D33-CC46-A328-25AE41174796}"/>
                </a:ext>
              </a:extLst>
            </p:cNvPr>
            <p:cNvSpPr>
              <a:spLocks/>
            </p:cNvSpPr>
            <p:nvPr/>
          </p:nvSpPr>
          <p:spPr bwMode="auto">
            <a:xfrm>
              <a:off x="3122613" y="3663950"/>
              <a:ext cx="161925" cy="306388"/>
            </a:xfrm>
            <a:custGeom>
              <a:avLst/>
              <a:gdLst>
                <a:gd name="T0" fmla="*/ 0 w 102"/>
                <a:gd name="T1" fmla="*/ 0 h 193"/>
                <a:gd name="T2" fmla="*/ 102 w 102"/>
                <a:gd name="T3" fmla="*/ 60 h 193"/>
                <a:gd name="T4" fmla="*/ 84 w 102"/>
                <a:gd name="T5" fmla="*/ 193 h 193"/>
                <a:gd name="T6" fmla="*/ 0 w 102"/>
                <a:gd name="T7" fmla="*/ 0 h 193"/>
              </a:gdLst>
              <a:ahLst/>
              <a:cxnLst>
                <a:cxn ang="0">
                  <a:pos x="T0" y="T1"/>
                </a:cxn>
                <a:cxn ang="0">
                  <a:pos x="T2" y="T3"/>
                </a:cxn>
                <a:cxn ang="0">
                  <a:pos x="T4" y="T5"/>
                </a:cxn>
                <a:cxn ang="0">
                  <a:pos x="T6" y="T7"/>
                </a:cxn>
              </a:cxnLst>
              <a:rect l="0" t="0" r="r" b="b"/>
              <a:pathLst>
                <a:path w="102" h="193">
                  <a:moveTo>
                    <a:pt x="0" y="0"/>
                  </a:moveTo>
                  <a:lnTo>
                    <a:pt x="102" y="60"/>
                  </a:lnTo>
                  <a:lnTo>
                    <a:pt x="84" y="193"/>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49" name="Freeform 52">
              <a:extLst>
                <a:ext uri="{FF2B5EF4-FFF2-40B4-BE49-F238E27FC236}">
                  <a16:creationId xmlns:a16="http://schemas.microsoft.com/office/drawing/2014/main" id="{0DE7E370-E3D9-904A-9918-3DB4CA62F761}"/>
                </a:ext>
              </a:extLst>
            </p:cNvPr>
            <p:cNvSpPr>
              <a:spLocks/>
            </p:cNvSpPr>
            <p:nvPr/>
          </p:nvSpPr>
          <p:spPr bwMode="auto">
            <a:xfrm>
              <a:off x="3255963" y="3759200"/>
              <a:ext cx="314325" cy="211138"/>
            </a:xfrm>
            <a:custGeom>
              <a:avLst/>
              <a:gdLst>
                <a:gd name="T0" fmla="*/ 18 w 198"/>
                <a:gd name="T1" fmla="*/ 0 h 133"/>
                <a:gd name="T2" fmla="*/ 198 w 198"/>
                <a:gd name="T3" fmla="*/ 79 h 133"/>
                <a:gd name="T4" fmla="*/ 0 w 198"/>
                <a:gd name="T5" fmla="*/ 133 h 133"/>
                <a:gd name="T6" fmla="*/ 18 w 198"/>
                <a:gd name="T7" fmla="*/ 0 h 133"/>
              </a:gdLst>
              <a:ahLst/>
              <a:cxnLst>
                <a:cxn ang="0">
                  <a:pos x="T0" y="T1"/>
                </a:cxn>
                <a:cxn ang="0">
                  <a:pos x="T2" y="T3"/>
                </a:cxn>
                <a:cxn ang="0">
                  <a:pos x="T4" y="T5"/>
                </a:cxn>
                <a:cxn ang="0">
                  <a:pos x="T6" y="T7"/>
                </a:cxn>
              </a:cxnLst>
              <a:rect l="0" t="0" r="r" b="b"/>
              <a:pathLst>
                <a:path w="198" h="133">
                  <a:moveTo>
                    <a:pt x="18" y="0"/>
                  </a:moveTo>
                  <a:lnTo>
                    <a:pt x="198" y="79"/>
                  </a:lnTo>
                  <a:lnTo>
                    <a:pt x="0" y="133"/>
                  </a:lnTo>
                  <a:lnTo>
                    <a:pt x="18"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0" name="Freeform 53">
              <a:extLst>
                <a:ext uri="{FF2B5EF4-FFF2-40B4-BE49-F238E27FC236}">
                  <a16:creationId xmlns:a16="http://schemas.microsoft.com/office/drawing/2014/main" id="{0CEA35AD-7B33-6748-BC1F-9371ECAFD2F9}"/>
                </a:ext>
              </a:extLst>
            </p:cNvPr>
            <p:cNvSpPr>
              <a:spLocks/>
            </p:cNvSpPr>
            <p:nvPr/>
          </p:nvSpPr>
          <p:spPr bwMode="auto">
            <a:xfrm>
              <a:off x="3255963" y="3884613"/>
              <a:ext cx="314325" cy="285750"/>
            </a:xfrm>
            <a:custGeom>
              <a:avLst/>
              <a:gdLst>
                <a:gd name="T0" fmla="*/ 0 w 198"/>
                <a:gd name="T1" fmla="*/ 54 h 180"/>
                <a:gd name="T2" fmla="*/ 198 w 198"/>
                <a:gd name="T3" fmla="*/ 0 h 180"/>
                <a:gd name="T4" fmla="*/ 120 w 198"/>
                <a:gd name="T5" fmla="*/ 180 h 180"/>
                <a:gd name="T6" fmla="*/ 0 w 198"/>
                <a:gd name="T7" fmla="*/ 54 h 180"/>
              </a:gdLst>
              <a:ahLst/>
              <a:cxnLst>
                <a:cxn ang="0">
                  <a:pos x="T0" y="T1"/>
                </a:cxn>
                <a:cxn ang="0">
                  <a:pos x="T2" y="T3"/>
                </a:cxn>
                <a:cxn ang="0">
                  <a:pos x="T4" y="T5"/>
                </a:cxn>
                <a:cxn ang="0">
                  <a:pos x="T6" y="T7"/>
                </a:cxn>
              </a:cxnLst>
              <a:rect l="0" t="0" r="r" b="b"/>
              <a:pathLst>
                <a:path w="198" h="180">
                  <a:moveTo>
                    <a:pt x="0" y="54"/>
                  </a:moveTo>
                  <a:lnTo>
                    <a:pt x="198" y="0"/>
                  </a:lnTo>
                  <a:lnTo>
                    <a:pt x="120" y="180"/>
                  </a:lnTo>
                  <a:lnTo>
                    <a:pt x="0" y="54"/>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1" name="Freeform 54">
              <a:extLst>
                <a:ext uri="{FF2B5EF4-FFF2-40B4-BE49-F238E27FC236}">
                  <a16:creationId xmlns:a16="http://schemas.microsoft.com/office/drawing/2014/main" id="{2B334531-B6B7-754D-BEA9-1B43B317A180}"/>
                </a:ext>
              </a:extLst>
            </p:cNvPr>
            <p:cNvSpPr>
              <a:spLocks/>
            </p:cNvSpPr>
            <p:nvPr/>
          </p:nvSpPr>
          <p:spPr bwMode="auto">
            <a:xfrm>
              <a:off x="3446463" y="3884613"/>
              <a:ext cx="230187" cy="428625"/>
            </a:xfrm>
            <a:custGeom>
              <a:avLst/>
              <a:gdLst>
                <a:gd name="T0" fmla="*/ 0 w 145"/>
                <a:gd name="T1" fmla="*/ 180 h 270"/>
                <a:gd name="T2" fmla="*/ 78 w 145"/>
                <a:gd name="T3" fmla="*/ 0 h 270"/>
                <a:gd name="T4" fmla="*/ 145 w 145"/>
                <a:gd name="T5" fmla="*/ 270 h 270"/>
                <a:gd name="T6" fmla="*/ 0 w 145"/>
                <a:gd name="T7" fmla="*/ 180 h 270"/>
              </a:gdLst>
              <a:ahLst/>
              <a:cxnLst>
                <a:cxn ang="0">
                  <a:pos x="T0" y="T1"/>
                </a:cxn>
                <a:cxn ang="0">
                  <a:pos x="T2" y="T3"/>
                </a:cxn>
                <a:cxn ang="0">
                  <a:pos x="T4" y="T5"/>
                </a:cxn>
                <a:cxn ang="0">
                  <a:pos x="T6" y="T7"/>
                </a:cxn>
              </a:cxnLst>
              <a:rect l="0" t="0" r="r" b="b"/>
              <a:pathLst>
                <a:path w="145" h="270">
                  <a:moveTo>
                    <a:pt x="0" y="180"/>
                  </a:moveTo>
                  <a:lnTo>
                    <a:pt x="78" y="0"/>
                  </a:lnTo>
                  <a:lnTo>
                    <a:pt x="145" y="270"/>
                  </a:lnTo>
                  <a:lnTo>
                    <a:pt x="0" y="18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2" name="Freeform 55">
              <a:extLst>
                <a:ext uri="{FF2B5EF4-FFF2-40B4-BE49-F238E27FC236}">
                  <a16:creationId xmlns:a16="http://schemas.microsoft.com/office/drawing/2014/main" id="{DEC4C052-3A82-6949-883C-015268276312}"/>
                </a:ext>
              </a:extLst>
            </p:cNvPr>
            <p:cNvSpPr>
              <a:spLocks/>
            </p:cNvSpPr>
            <p:nvPr/>
          </p:nvSpPr>
          <p:spPr bwMode="auto">
            <a:xfrm>
              <a:off x="3570288" y="3884613"/>
              <a:ext cx="363537" cy="428625"/>
            </a:xfrm>
            <a:custGeom>
              <a:avLst/>
              <a:gdLst>
                <a:gd name="T0" fmla="*/ 0 w 229"/>
                <a:gd name="T1" fmla="*/ 0 h 270"/>
                <a:gd name="T2" fmla="*/ 229 w 229"/>
                <a:gd name="T3" fmla="*/ 96 h 270"/>
                <a:gd name="T4" fmla="*/ 67 w 229"/>
                <a:gd name="T5" fmla="*/ 270 h 270"/>
                <a:gd name="T6" fmla="*/ 0 w 229"/>
                <a:gd name="T7" fmla="*/ 0 h 270"/>
              </a:gdLst>
              <a:ahLst/>
              <a:cxnLst>
                <a:cxn ang="0">
                  <a:pos x="T0" y="T1"/>
                </a:cxn>
                <a:cxn ang="0">
                  <a:pos x="T2" y="T3"/>
                </a:cxn>
                <a:cxn ang="0">
                  <a:pos x="T4" y="T5"/>
                </a:cxn>
                <a:cxn ang="0">
                  <a:pos x="T6" y="T7"/>
                </a:cxn>
              </a:cxnLst>
              <a:rect l="0" t="0" r="r" b="b"/>
              <a:pathLst>
                <a:path w="229" h="270">
                  <a:moveTo>
                    <a:pt x="0" y="0"/>
                  </a:moveTo>
                  <a:lnTo>
                    <a:pt x="229" y="96"/>
                  </a:lnTo>
                  <a:lnTo>
                    <a:pt x="67" y="27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3" name="Freeform 56">
              <a:extLst>
                <a:ext uri="{FF2B5EF4-FFF2-40B4-BE49-F238E27FC236}">
                  <a16:creationId xmlns:a16="http://schemas.microsoft.com/office/drawing/2014/main" id="{CCAC098C-31F1-914F-A9BD-16CA8AABE853}"/>
                </a:ext>
              </a:extLst>
            </p:cNvPr>
            <p:cNvSpPr>
              <a:spLocks/>
            </p:cNvSpPr>
            <p:nvPr/>
          </p:nvSpPr>
          <p:spPr bwMode="auto">
            <a:xfrm>
              <a:off x="3676650" y="4037013"/>
              <a:ext cx="438150" cy="314325"/>
            </a:xfrm>
            <a:custGeom>
              <a:avLst/>
              <a:gdLst>
                <a:gd name="T0" fmla="*/ 0 w 276"/>
                <a:gd name="T1" fmla="*/ 174 h 198"/>
                <a:gd name="T2" fmla="*/ 162 w 276"/>
                <a:gd name="T3" fmla="*/ 0 h 198"/>
                <a:gd name="T4" fmla="*/ 276 w 276"/>
                <a:gd name="T5" fmla="*/ 198 h 198"/>
                <a:gd name="T6" fmla="*/ 0 w 276"/>
                <a:gd name="T7" fmla="*/ 174 h 198"/>
              </a:gdLst>
              <a:ahLst/>
              <a:cxnLst>
                <a:cxn ang="0">
                  <a:pos x="T0" y="T1"/>
                </a:cxn>
                <a:cxn ang="0">
                  <a:pos x="T2" y="T3"/>
                </a:cxn>
                <a:cxn ang="0">
                  <a:pos x="T4" y="T5"/>
                </a:cxn>
                <a:cxn ang="0">
                  <a:pos x="T6" y="T7"/>
                </a:cxn>
              </a:cxnLst>
              <a:rect l="0" t="0" r="r" b="b"/>
              <a:pathLst>
                <a:path w="276" h="198">
                  <a:moveTo>
                    <a:pt x="0" y="174"/>
                  </a:moveTo>
                  <a:lnTo>
                    <a:pt x="162" y="0"/>
                  </a:lnTo>
                  <a:lnTo>
                    <a:pt x="276" y="198"/>
                  </a:lnTo>
                  <a:lnTo>
                    <a:pt x="0" y="174"/>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4" name="Freeform 57">
              <a:extLst>
                <a:ext uri="{FF2B5EF4-FFF2-40B4-BE49-F238E27FC236}">
                  <a16:creationId xmlns:a16="http://schemas.microsoft.com/office/drawing/2014/main" id="{73047B96-F476-B947-A81F-ABE3CFE81C41}"/>
                </a:ext>
              </a:extLst>
            </p:cNvPr>
            <p:cNvSpPr>
              <a:spLocks/>
            </p:cNvSpPr>
            <p:nvPr/>
          </p:nvSpPr>
          <p:spPr bwMode="auto">
            <a:xfrm>
              <a:off x="4430713" y="3960813"/>
              <a:ext cx="276225" cy="323850"/>
            </a:xfrm>
            <a:custGeom>
              <a:avLst/>
              <a:gdLst>
                <a:gd name="T0" fmla="*/ 0 w 174"/>
                <a:gd name="T1" fmla="*/ 0 h 204"/>
                <a:gd name="T2" fmla="*/ 174 w 174"/>
                <a:gd name="T3" fmla="*/ 90 h 204"/>
                <a:gd name="T4" fmla="*/ 35 w 174"/>
                <a:gd name="T5" fmla="*/ 204 h 204"/>
                <a:gd name="T6" fmla="*/ 0 w 174"/>
                <a:gd name="T7" fmla="*/ 0 h 204"/>
              </a:gdLst>
              <a:ahLst/>
              <a:cxnLst>
                <a:cxn ang="0">
                  <a:pos x="T0" y="T1"/>
                </a:cxn>
                <a:cxn ang="0">
                  <a:pos x="T2" y="T3"/>
                </a:cxn>
                <a:cxn ang="0">
                  <a:pos x="T4" y="T5"/>
                </a:cxn>
                <a:cxn ang="0">
                  <a:pos x="T6" y="T7"/>
                </a:cxn>
              </a:cxnLst>
              <a:rect l="0" t="0" r="r" b="b"/>
              <a:pathLst>
                <a:path w="174" h="204">
                  <a:moveTo>
                    <a:pt x="0" y="0"/>
                  </a:moveTo>
                  <a:lnTo>
                    <a:pt x="174" y="90"/>
                  </a:lnTo>
                  <a:lnTo>
                    <a:pt x="35" y="204"/>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5" name="Freeform 58">
              <a:extLst>
                <a:ext uri="{FF2B5EF4-FFF2-40B4-BE49-F238E27FC236}">
                  <a16:creationId xmlns:a16="http://schemas.microsoft.com/office/drawing/2014/main" id="{54DB6A8C-A4E7-D147-B5C3-090BF751DB4D}"/>
                </a:ext>
              </a:extLst>
            </p:cNvPr>
            <p:cNvSpPr>
              <a:spLocks/>
            </p:cNvSpPr>
            <p:nvPr/>
          </p:nvSpPr>
          <p:spPr bwMode="auto">
            <a:xfrm>
              <a:off x="4114800" y="4179888"/>
              <a:ext cx="371475" cy="171450"/>
            </a:xfrm>
            <a:custGeom>
              <a:avLst/>
              <a:gdLst>
                <a:gd name="T0" fmla="*/ 0 w 234"/>
                <a:gd name="T1" fmla="*/ 108 h 108"/>
                <a:gd name="T2" fmla="*/ 234 w 234"/>
                <a:gd name="T3" fmla="*/ 66 h 108"/>
                <a:gd name="T4" fmla="*/ 60 w 234"/>
                <a:gd name="T5" fmla="*/ 0 h 108"/>
                <a:gd name="T6" fmla="*/ 0 w 234"/>
                <a:gd name="T7" fmla="*/ 108 h 108"/>
              </a:gdLst>
              <a:ahLst/>
              <a:cxnLst>
                <a:cxn ang="0">
                  <a:pos x="T0" y="T1"/>
                </a:cxn>
                <a:cxn ang="0">
                  <a:pos x="T2" y="T3"/>
                </a:cxn>
                <a:cxn ang="0">
                  <a:pos x="T4" y="T5"/>
                </a:cxn>
                <a:cxn ang="0">
                  <a:pos x="T6" y="T7"/>
                </a:cxn>
              </a:cxnLst>
              <a:rect l="0" t="0" r="r" b="b"/>
              <a:pathLst>
                <a:path w="234" h="108">
                  <a:moveTo>
                    <a:pt x="0" y="108"/>
                  </a:moveTo>
                  <a:lnTo>
                    <a:pt x="234" y="66"/>
                  </a:lnTo>
                  <a:lnTo>
                    <a:pt x="60" y="0"/>
                  </a:lnTo>
                  <a:lnTo>
                    <a:pt x="0" y="10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6" name="Freeform 59">
              <a:extLst>
                <a:ext uri="{FF2B5EF4-FFF2-40B4-BE49-F238E27FC236}">
                  <a16:creationId xmlns:a16="http://schemas.microsoft.com/office/drawing/2014/main" id="{694115BD-A733-734A-824A-49DA6DC11B45}"/>
                </a:ext>
              </a:extLst>
            </p:cNvPr>
            <p:cNvSpPr>
              <a:spLocks/>
            </p:cNvSpPr>
            <p:nvPr/>
          </p:nvSpPr>
          <p:spPr bwMode="auto">
            <a:xfrm>
              <a:off x="4210050" y="3960813"/>
              <a:ext cx="276225" cy="323850"/>
            </a:xfrm>
            <a:custGeom>
              <a:avLst/>
              <a:gdLst>
                <a:gd name="T0" fmla="*/ 139 w 174"/>
                <a:gd name="T1" fmla="*/ 0 h 204"/>
                <a:gd name="T2" fmla="*/ 174 w 174"/>
                <a:gd name="T3" fmla="*/ 204 h 204"/>
                <a:gd name="T4" fmla="*/ 0 w 174"/>
                <a:gd name="T5" fmla="*/ 138 h 204"/>
                <a:gd name="T6" fmla="*/ 139 w 174"/>
                <a:gd name="T7" fmla="*/ 0 h 204"/>
              </a:gdLst>
              <a:ahLst/>
              <a:cxnLst>
                <a:cxn ang="0">
                  <a:pos x="T0" y="T1"/>
                </a:cxn>
                <a:cxn ang="0">
                  <a:pos x="T2" y="T3"/>
                </a:cxn>
                <a:cxn ang="0">
                  <a:pos x="T4" y="T5"/>
                </a:cxn>
                <a:cxn ang="0">
                  <a:pos x="T6" y="T7"/>
                </a:cxn>
              </a:cxnLst>
              <a:rect l="0" t="0" r="r" b="b"/>
              <a:pathLst>
                <a:path w="174" h="204">
                  <a:moveTo>
                    <a:pt x="139" y="0"/>
                  </a:moveTo>
                  <a:lnTo>
                    <a:pt x="174" y="204"/>
                  </a:lnTo>
                  <a:lnTo>
                    <a:pt x="0" y="138"/>
                  </a:lnTo>
                  <a:lnTo>
                    <a:pt x="139"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7" name="Freeform 60">
              <a:extLst>
                <a:ext uri="{FF2B5EF4-FFF2-40B4-BE49-F238E27FC236}">
                  <a16:creationId xmlns:a16="http://schemas.microsoft.com/office/drawing/2014/main" id="{9FD0A841-4793-AC4E-A1F0-22E23A2EFF91}"/>
                </a:ext>
              </a:extLst>
            </p:cNvPr>
            <p:cNvSpPr>
              <a:spLocks/>
            </p:cNvSpPr>
            <p:nvPr/>
          </p:nvSpPr>
          <p:spPr bwMode="auto">
            <a:xfrm>
              <a:off x="3933825" y="4037013"/>
              <a:ext cx="276225" cy="314325"/>
            </a:xfrm>
            <a:custGeom>
              <a:avLst/>
              <a:gdLst>
                <a:gd name="T0" fmla="*/ 0 w 174"/>
                <a:gd name="T1" fmla="*/ 0 h 198"/>
                <a:gd name="T2" fmla="*/ 114 w 174"/>
                <a:gd name="T3" fmla="*/ 198 h 198"/>
                <a:gd name="T4" fmla="*/ 174 w 174"/>
                <a:gd name="T5" fmla="*/ 90 h 198"/>
                <a:gd name="T6" fmla="*/ 0 w 174"/>
                <a:gd name="T7" fmla="*/ 0 h 198"/>
              </a:gdLst>
              <a:ahLst/>
              <a:cxnLst>
                <a:cxn ang="0">
                  <a:pos x="T0" y="T1"/>
                </a:cxn>
                <a:cxn ang="0">
                  <a:pos x="T2" y="T3"/>
                </a:cxn>
                <a:cxn ang="0">
                  <a:pos x="T4" y="T5"/>
                </a:cxn>
                <a:cxn ang="0">
                  <a:pos x="T6" y="T7"/>
                </a:cxn>
              </a:cxnLst>
              <a:rect l="0" t="0" r="r" b="b"/>
              <a:pathLst>
                <a:path w="174" h="198">
                  <a:moveTo>
                    <a:pt x="0" y="0"/>
                  </a:moveTo>
                  <a:lnTo>
                    <a:pt x="114" y="198"/>
                  </a:lnTo>
                  <a:lnTo>
                    <a:pt x="174" y="9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8" name="Freeform 61">
              <a:extLst>
                <a:ext uri="{FF2B5EF4-FFF2-40B4-BE49-F238E27FC236}">
                  <a16:creationId xmlns:a16="http://schemas.microsoft.com/office/drawing/2014/main" id="{506E5102-7756-DF4D-8770-F266E4E190C8}"/>
                </a:ext>
              </a:extLst>
            </p:cNvPr>
            <p:cNvSpPr>
              <a:spLocks/>
            </p:cNvSpPr>
            <p:nvPr/>
          </p:nvSpPr>
          <p:spPr bwMode="auto">
            <a:xfrm>
              <a:off x="3933825" y="3960813"/>
              <a:ext cx="496887" cy="219075"/>
            </a:xfrm>
            <a:custGeom>
              <a:avLst/>
              <a:gdLst>
                <a:gd name="T0" fmla="*/ 0 w 313"/>
                <a:gd name="T1" fmla="*/ 48 h 138"/>
                <a:gd name="T2" fmla="*/ 313 w 313"/>
                <a:gd name="T3" fmla="*/ 0 h 138"/>
                <a:gd name="T4" fmla="*/ 174 w 313"/>
                <a:gd name="T5" fmla="*/ 138 h 138"/>
                <a:gd name="T6" fmla="*/ 0 w 313"/>
                <a:gd name="T7" fmla="*/ 48 h 138"/>
              </a:gdLst>
              <a:ahLst/>
              <a:cxnLst>
                <a:cxn ang="0">
                  <a:pos x="T0" y="T1"/>
                </a:cxn>
                <a:cxn ang="0">
                  <a:pos x="T2" y="T3"/>
                </a:cxn>
                <a:cxn ang="0">
                  <a:pos x="T4" y="T5"/>
                </a:cxn>
                <a:cxn ang="0">
                  <a:pos x="T6" y="T7"/>
                </a:cxn>
              </a:cxnLst>
              <a:rect l="0" t="0" r="r" b="b"/>
              <a:pathLst>
                <a:path w="313" h="138">
                  <a:moveTo>
                    <a:pt x="0" y="48"/>
                  </a:moveTo>
                  <a:lnTo>
                    <a:pt x="313" y="0"/>
                  </a:lnTo>
                  <a:lnTo>
                    <a:pt x="174" y="138"/>
                  </a:lnTo>
                  <a:lnTo>
                    <a:pt x="0" y="4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59" name="Freeform 62">
              <a:extLst>
                <a:ext uri="{FF2B5EF4-FFF2-40B4-BE49-F238E27FC236}">
                  <a16:creationId xmlns:a16="http://schemas.microsoft.com/office/drawing/2014/main" id="{F127657E-4DAB-3A4B-B0C3-6627CDAAA65B}"/>
                </a:ext>
              </a:extLst>
            </p:cNvPr>
            <p:cNvSpPr>
              <a:spLocks/>
            </p:cNvSpPr>
            <p:nvPr/>
          </p:nvSpPr>
          <p:spPr bwMode="auto">
            <a:xfrm>
              <a:off x="4067175" y="3625850"/>
              <a:ext cx="382587" cy="334963"/>
            </a:xfrm>
            <a:custGeom>
              <a:avLst/>
              <a:gdLst>
                <a:gd name="T0" fmla="*/ 0 w 241"/>
                <a:gd name="T1" fmla="*/ 0 h 211"/>
                <a:gd name="T2" fmla="*/ 229 w 241"/>
                <a:gd name="T3" fmla="*/ 211 h 211"/>
                <a:gd name="T4" fmla="*/ 241 w 241"/>
                <a:gd name="T5" fmla="*/ 0 h 211"/>
                <a:gd name="T6" fmla="*/ 0 w 241"/>
                <a:gd name="T7" fmla="*/ 0 h 211"/>
              </a:gdLst>
              <a:ahLst/>
              <a:cxnLst>
                <a:cxn ang="0">
                  <a:pos x="T0" y="T1"/>
                </a:cxn>
                <a:cxn ang="0">
                  <a:pos x="T2" y="T3"/>
                </a:cxn>
                <a:cxn ang="0">
                  <a:pos x="T4" y="T5"/>
                </a:cxn>
                <a:cxn ang="0">
                  <a:pos x="T6" y="T7"/>
                </a:cxn>
              </a:cxnLst>
              <a:rect l="0" t="0" r="r" b="b"/>
              <a:pathLst>
                <a:path w="241" h="211">
                  <a:moveTo>
                    <a:pt x="0" y="0"/>
                  </a:moveTo>
                  <a:lnTo>
                    <a:pt x="229" y="211"/>
                  </a:lnTo>
                  <a:lnTo>
                    <a:pt x="241" y="0"/>
                  </a:lnTo>
                  <a:lnTo>
                    <a:pt x="0"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0" name="Freeform 63">
              <a:extLst>
                <a:ext uri="{FF2B5EF4-FFF2-40B4-BE49-F238E27FC236}">
                  <a16:creationId xmlns:a16="http://schemas.microsoft.com/office/drawing/2014/main" id="{022F8782-676C-E945-B32D-014B46081E20}"/>
                </a:ext>
              </a:extLst>
            </p:cNvPr>
            <p:cNvSpPr>
              <a:spLocks/>
            </p:cNvSpPr>
            <p:nvPr/>
          </p:nvSpPr>
          <p:spPr bwMode="auto">
            <a:xfrm>
              <a:off x="4430713" y="3625850"/>
              <a:ext cx="266700" cy="334963"/>
            </a:xfrm>
            <a:custGeom>
              <a:avLst/>
              <a:gdLst>
                <a:gd name="T0" fmla="*/ 0 w 168"/>
                <a:gd name="T1" fmla="*/ 211 h 211"/>
                <a:gd name="T2" fmla="*/ 168 w 168"/>
                <a:gd name="T3" fmla="*/ 60 h 211"/>
                <a:gd name="T4" fmla="*/ 12 w 168"/>
                <a:gd name="T5" fmla="*/ 0 h 211"/>
                <a:gd name="T6" fmla="*/ 0 w 168"/>
                <a:gd name="T7" fmla="*/ 211 h 211"/>
              </a:gdLst>
              <a:ahLst/>
              <a:cxnLst>
                <a:cxn ang="0">
                  <a:pos x="T0" y="T1"/>
                </a:cxn>
                <a:cxn ang="0">
                  <a:pos x="T2" y="T3"/>
                </a:cxn>
                <a:cxn ang="0">
                  <a:pos x="T4" y="T5"/>
                </a:cxn>
                <a:cxn ang="0">
                  <a:pos x="T6" y="T7"/>
                </a:cxn>
              </a:cxnLst>
              <a:rect l="0" t="0" r="r" b="b"/>
              <a:pathLst>
                <a:path w="168" h="211">
                  <a:moveTo>
                    <a:pt x="0" y="211"/>
                  </a:moveTo>
                  <a:lnTo>
                    <a:pt x="168" y="60"/>
                  </a:lnTo>
                  <a:lnTo>
                    <a:pt x="12" y="0"/>
                  </a:lnTo>
                  <a:lnTo>
                    <a:pt x="0" y="211"/>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1" name="Freeform 64">
              <a:extLst>
                <a:ext uri="{FF2B5EF4-FFF2-40B4-BE49-F238E27FC236}">
                  <a16:creationId xmlns:a16="http://schemas.microsoft.com/office/drawing/2014/main" id="{9CF0904A-0289-0C43-AE86-C0C656B5D565}"/>
                </a:ext>
              </a:extLst>
            </p:cNvPr>
            <p:cNvSpPr>
              <a:spLocks/>
            </p:cNvSpPr>
            <p:nvPr/>
          </p:nvSpPr>
          <p:spPr bwMode="auto">
            <a:xfrm>
              <a:off x="4449763" y="3363913"/>
              <a:ext cx="247650" cy="357188"/>
            </a:xfrm>
            <a:custGeom>
              <a:avLst/>
              <a:gdLst>
                <a:gd name="T0" fmla="*/ 57 w 156"/>
                <a:gd name="T1" fmla="*/ 0 h 225"/>
                <a:gd name="T2" fmla="*/ 156 w 156"/>
                <a:gd name="T3" fmla="*/ 225 h 225"/>
                <a:gd name="T4" fmla="*/ 0 w 156"/>
                <a:gd name="T5" fmla="*/ 165 h 225"/>
                <a:gd name="T6" fmla="*/ 57 w 156"/>
                <a:gd name="T7" fmla="*/ 0 h 225"/>
              </a:gdLst>
              <a:ahLst/>
              <a:cxnLst>
                <a:cxn ang="0">
                  <a:pos x="T0" y="T1"/>
                </a:cxn>
                <a:cxn ang="0">
                  <a:pos x="T2" y="T3"/>
                </a:cxn>
                <a:cxn ang="0">
                  <a:pos x="T4" y="T5"/>
                </a:cxn>
                <a:cxn ang="0">
                  <a:pos x="T6" y="T7"/>
                </a:cxn>
              </a:cxnLst>
              <a:rect l="0" t="0" r="r" b="b"/>
              <a:pathLst>
                <a:path w="156" h="225">
                  <a:moveTo>
                    <a:pt x="57" y="0"/>
                  </a:moveTo>
                  <a:lnTo>
                    <a:pt x="156" y="225"/>
                  </a:lnTo>
                  <a:lnTo>
                    <a:pt x="0" y="165"/>
                  </a:lnTo>
                  <a:lnTo>
                    <a:pt x="57"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2" name="Freeform 65">
              <a:extLst>
                <a:ext uri="{FF2B5EF4-FFF2-40B4-BE49-F238E27FC236}">
                  <a16:creationId xmlns:a16="http://schemas.microsoft.com/office/drawing/2014/main" id="{A61C7264-F2FE-724C-B0D8-ADE0A19B7E1D}"/>
                </a:ext>
              </a:extLst>
            </p:cNvPr>
            <p:cNvSpPr>
              <a:spLocks/>
            </p:cNvSpPr>
            <p:nvPr/>
          </p:nvSpPr>
          <p:spPr bwMode="auto">
            <a:xfrm>
              <a:off x="4067175" y="3311525"/>
              <a:ext cx="382587" cy="314325"/>
            </a:xfrm>
            <a:custGeom>
              <a:avLst/>
              <a:gdLst>
                <a:gd name="T0" fmla="*/ 0 w 241"/>
                <a:gd name="T1" fmla="*/ 198 h 198"/>
                <a:gd name="T2" fmla="*/ 241 w 241"/>
                <a:gd name="T3" fmla="*/ 198 h 198"/>
                <a:gd name="T4" fmla="*/ 96 w 241"/>
                <a:gd name="T5" fmla="*/ 0 h 198"/>
                <a:gd name="T6" fmla="*/ 0 w 241"/>
                <a:gd name="T7" fmla="*/ 198 h 198"/>
              </a:gdLst>
              <a:ahLst/>
              <a:cxnLst>
                <a:cxn ang="0">
                  <a:pos x="T0" y="T1"/>
                </a:cxn>
                <a:cxn ang="0">
                  <a:pos x="T2" y="T3"/>
                </a:cxn>
                <a:cxn ang="0">
                  <a:pos x="T4" y="T5"/>
                </a:cxn>
                <a:cxn ang="0">
                  <a:pos x="T6" y="T7"/>
                </a:cxn>
              </a:cxnLst>
              <a:rect l="0" t="0" r="r" b="b"/>
              <a:pathLst>
                <a:path w="241" h="198">
                  <a:moveTo>
                    <a:pt x="0" y="198"/>
                  </a:moveTo>
                  <a:lnTo>
                    <a:pt x="241" y="198"/>
                  </a:lnTo>
                  <a:lnTo>
                    <a:pt x="96" y="0"/>
                  </a:lnTo>
                  <a:lnTo>
                    <a:pt x="0" y="19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3" name="Freeform 66">
              <a:extLst>
                <a:ext uri="{FF2B5EF4-FFF2-40B4-BE49-F238E27FC236}">
                  <a16:creationId xmlns:a16="http://schemas.microsoft.com/office/drawing/2014/main" id="{FCDA4A68-4776-404B-9667-D4FDFC2C2816}"/>
                </a:ext>
              </a:extLst>
            </p:cNvPr>
            <p:cNvSpPr>
              <a:spLocks/>
            </p:cNvSpPr>
            <p:nvPr/>
          </p:nvSpPr>
          <p:spPr bwMode="auto">
            <a:xfrm>
              <a:off x="4133850" y="2862263"/>
              <a:ext cx="333375" cy="449263"/>
            </a:xfrm>
            <a:custGeom>
              <a:avLst/>
              <a:gdLst>
                <a:gd name="T0" fmla="*/ 0 w 210"/>
                <a:gd name="T1" fmla="*/ 42 h 283"/>
                <a:gd name="T2" fmla="*/ 210 w 210"/>
                <a:gd name="T3" fmla="*/ 0 h 283"/>
                <a:gd name="T4" fmla="*/ 54 w 210"/>
                <a:gd name="T5" fmla="*/ 283 h 283"/>
                <a:gd name="T6" fmla="*/ 0 w 210"/>
                <a:gd name="T7" fmla="*/ 42 h 283"/>
              </a:gdLst>
              <a:ahLst/>
              <a:cxnLst>
                <a:cxn ang="0">
                  <a:pos x="T0" y="T1"/>
                </a:cxn>
                <a:cxn ang="0">
                  <a:pos x="T2" y="T3"/>
                </a:cxn>
                <a:cxn ang="0">
                  <a:pos x="T4" y="T5"/>
                </a:cxn>
                <a:cxn ang="0">
                  <a:pos x="T6" y="T7"/>
                </a:cxn>
              </a:cxnLst>
              <a:rect l="0" t="0" r="r" b="b"/>
              <a:pathLst>
                <a:path w="210" h="283">
                  <a:moveTo>
                    <a:pt x="0" y="42"/>
                  </a:moveTo>
                  <a:lnTo>
                    <a:pt x="210" y="0"/>
                  </a:lnTo>
                  <a:lnTo>
                    <a:pt x="54" y="283"/>
                  </a:lnTo>
                  <a:lnTo>
                    <a:pt x="0" y="42"/>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4" name="Freeform 67">
              <a:extLst>
                <a:ext uri="{FF2B5EF4-FFF2-40B4-BE49-F238E27FC236}">
                  <a16:creationId xmlns:a16="http://schemas.microsoft.com/office/drawing/2014/main" id="{76E467C8-7079-8B42-8A57-637EA00D52F2}"/>
                </a:ext>
              </a:extLst>
            </p:cNvPr>
            <p:cNvSpPr>
              <a:spLocks/>
            </p:cNvSpPr>
            <p:nvPr/>
          </p:nvSpPr>
          <p:spPr bwMode="auto">
            <a:xfrm>
              <a:off x="4219575" y="3311525"/>
              <a:ext cx="320675" cy="314325"/>
            </a:xfrm>
            <a:custGeom>
              <a:avLst/>
              <a:gdLst>
                <a:gd name="T0" fmla="*/ 145 w 202"/>
                <a:gd name="T1" fmla="*/ 198 h 198"/>
                <a:gd name="T2" fmla="*/ 202 w 202"/>
                <a:gd name="T3" fmla="*/ 33 h 198"/>
                <a:gd name="T4" fmla="*/ 0 w 202"/>
                <a:gd name="T5" fmla="*/ 0 h 198"/>
                <a:gd name="T6" fmla="*/ 145 w 202"/>
                <a:gd name="T7" fmla="*/ 198 h 198"/>
              </a:gdLst>
              <a:ahLst/>
              <a:cxnLst>
                <a:cxn ang="0">
                  <a:pos x="T0" y="T1"/>
                </a:cxn>
                <a:cxn ang="0">
                  <a:pos x="T2" y="T3"/>
                </a:cxn>
                <a:cxn ang="0">
                  <a:pos x="T4" y="T5"/>
                </a:cxn>
                <a:cxn ang="0">
                  <a:pos x="T6" y="T7"/>
                </a:cxn>
              </a:cxnLst>
              <a:rect l="0" t="0" r="r" b="b"/>
              <a:pathLst>
                <a:path w="202" h="198">
                  <a:moveTo>
                    <a:pt x="145" y="198"/>
                  </a:moveTo>
                  <a:lnTo>
                    <a:pt x="202" y="33"/>
                  </a:lnTo>
                  <a:lnTo>
                    <a:pt x="0" y="0"/>
                  </a:lnTo>
                  <a:lnTo>
                    <a:pt x="145" y="198"/>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5" name="Freeform 68">
              <a:extLst>
                <a:ext uri="{FF2B5EF4-FFF2-40B4-BE49-F238E27FC236}">
                  <a16:creationId xmlns:a16="http://schemas.microsoft.com/office/drawing/2014/main" id="{1A2032BE-B0BB-AF4A-A31D-6E757E213F97}"/>
                </a:ext>
              </a:extLst>
            </p:cNvPr>
            <p:cNvSpPr>
              <a:spLocks/>
            </p:cNvSpPr>
            <p:nvPr/>
          </p:nvSpPr>
          <p:spPr bwMode="auto">
            <a:xfrm>
              <a:off x="4219575" y="2862263"/>
              <a:ext cx="320675" cy="501650"/>
            </a:xfrm>
            <a:custGeom>
              <a:avLst/>
              <a:gdLst>
                <a:gd name="T0" fmla="*/ 202 w 202"/>
                <a:gd name="T1" fmla="*/ 316 h 316"/>
                <a:gd name="T2" fmla="*/ 156 w 202"/>
                <a:gd name="T3" fmla="*/ 0 h 316"/>
                <a:gd name="T4" fmla="*/ 0 w 202"/>
                <a:gd name="T5" fmla="*/ 283 h 316"/>
                <a:gd name="T6" fmla="*/ 202 w 202"/>
                <a:gd name="T7" fmla="*/ 316 h 316"/>
              </a:gdLst>
              <a:ahLst/>
              <a:cxnLst>
                <a:cxn ang="0">
                  <a:pos x="T0" y="T1"/>
                </a:cxn>
                <a:cxn ang="0">
                  <a:pos x="T2" y="T3"/>
                </a:cxn>
                <a:cxn ang="0">
                  <a:pos x="T4" y="T5"/>
                </a:cxn>
                <a:cxn ang="0">
                  <a:pos x="T6" y="T7"/>
                </a:cxn>
              </a:cxnLst>
              <a:rect l="0" t="0" r="r" b="b"/>
              <a:pathLst>
                <a:path w="202" h="316">
                  <a:moveTo>
                    <a:pt x="202" y="316"/>
                  </a:moveTo>
                  <a:lnTo>
                    <a:pt x="156" y="0"/>
                  </a:lnTo>
                  <a:lnTo>
                    <a:pt x="0" y="283"/>
                  </a:lnTo>
                  <a:lnTo>
                    <a:pt x="202" y="316"/>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6" name="Freeform 69">
              <a:extLst>
                <a:ext uri="{FF2B5EF4-FFF2-40B4-BE49-F238E27FC236}">
                  <a16:creationId xmlns:a16="http://schemas.microsoft.com/office/drawing/2014/main" id="{59276F1A-D45F-944D-A406-0C56D4E5713B}"/>
                </a:ext>
              </a:extLst>
            </p:cNvPr>
            <p:cNvSpPr>
              <a:spLocks/>
            </p:cNvSpPr>
            <p:nvPr/>
          </p:nvSpPr>
          <p:spPr bwMode="auto">
            <a:xfrm>
              <a:off x="3798888" y="3311525"/>
              <a:ext cx="420687" cy="314325"/>
            </a:xfrm>
            <a:custGeom>
              <a:avLst/>
              <a:gdLst>
                <a:gd name="T0" fmla="*/ 0 w 265"/>
                <a:gd name="T1" fmla="*/ 12 h 198"/>
                <a:gd name="T2" fmla="*/ 169 w 265"/>
                <a:gd name="T3" fmla="*/ 198 h 198"/>
                <a:gd name="T4" fmla="*/ 265 w 265"/>
                <a:gd name="T5" fmla="*/ 0 h 198"/>
                <a:gd name="T6" fmla="*/ 0 w 265"/>
                <a:gd name="T7" fmla="*/ 12 h 198"/>
              </a:gdLst>
              <a:ahLst/>
              <a:cxnLst>
                <a:cxn ang="0">
                  <a:pos x="T0" y="T1"/>
                </a:cxn>
                <a:cxn ang="0">
                  <a:pos x="T2" y="T3"/>
                </a:cxn>
                <a:cxn ang="0">
                  <a:pos x="T4" y="T5"/>
                </a:cxn>
                <a:cxn ang="0">
                  <a:pos x="T6" y="T7"/>
                </a:cxn>
              </a:cxnLst>
              <a:rect l="0" t="0" r="r" b="b"/>
              <a:pathLst>
                <a:path w="265" h="198">
                  <a:moveTo>
                    <a:pt x="0" y="12"/>
                  </a:moveTo>
                  <a:lnTo>
                    <a:pt x="169" y="198"/>
                  </a:lnTo>
                  <a:lnTo>
                    <a:pt x="265" y="0"/>
                  </a:lnTo>
                  <a:lnTo>
                    <a:pt x="0" y="12"/>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7" name="Freeform 70">
              <a:extLst>
                <a:ext uri="{FF2B5EF4-FFF2-40B4-BE49-F238E27FC236}">
                  <a16:creationId xmlns:a16="http://schemas.microsoft.com/office/drawing/2014/main" id="{926D0543-9165-8A40-9695-F1355859B0A2}"/>
                </a:ext>
              </a:extLst>
            </p:cNvPr>
            <p:cNvSpPr>
              <a:spLocks/>
            </p:cNvSpPr>
            <p:nvPr/>
          </p:nvSpPr>
          <p:spPr bwMode="auto">
            <a:xfrm>
              <a:off x="3798888" y="2928938"/>
              <a:ext cx="420687" cy="401638"/>
            </a:xfrm>
            <a:custGeom>
              <a:avLst/>
              <a:gdLst>
                <a:gd name="T0" fmla="*/ 0 w 265"/>
                <a:gd name="T1" fmla="*/ 253 h 253"/>
                <a:gd name="T2" fmla="*/ 211 w 265"/>
                <a:gd name="T3" fmla="*/ 0 h 253"/>
                <a:gd name="T4" fmla="*/ 265 w 265"/>
                <a:gd name="T5" fmla="*/ 241 h 253"/>
                <a:gd name="T6" fmla="*/ 0 w 265"/>
                <a:gd name="T7" fmla="*/ 253 h 253"/>
              </a:gdLst>
              <a:ahLst/>
              <a:cxnLst>
                <a:cxn ang="0">
                  <a:pos x="T0" y="T1"/>
                </a:cxn>
                <a:cxn ang="0">
                  <a:pos x="T2" y="T3"/>
                </a:cxn>
                <a:cxn ang="0">
                  <a:pos x="T4" y="T5"/>
                </a:cxn>
                <a:cxn ang="0">
                  <a:pos x="T6" y="T7"/>
                </a:cxn>
              </a:cxnLst>
              <a:rect l="0" t="0" r="r" b="b"/>
              <a:pathLst>
                <a:path w="265" h="253">
                  <a:moveTo>
                    <a:pt x="0" y="253"/>
                  </a:moveTo>
                  <a:lnTo>
                    <a:pt x="211" y="0"/>
                  </a:lnTo>
                  <a:lnTo>
                    <a:pt x="265" y="241"/>
                  </a:lnTo>
                  <a:lnTo>
                    <a:pt x="0" y="253"/>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8" name="Freeform 71">
              <a:extLst>
                <a:ext uri="{FF2B5EF4-FFF2-40B4-BE49-F238E27FC236}">
                  <a16:creationId xmlns:a16="http://schemas.microsoft.com/office/drawing/2014/main" id="{C0427976-87A7-7D47-9ADD-1A9E7F4A0C1D}"/>
                </a:ext>
              </a:extLst>
            </p:cNvPr>
            <p:cNvSpPr>
              <a:spLocks/>
            </p:cNvSpPr>
            <p:nvPr/>
          </p:nvSpPr>
          <p:spPr bwMode="auto">
            <a:xfrm>
              <a:off x="4467225" y="2498725"/>
              <a:ext cx="277812" cy="363538"/>
            </a:xfrm>
            <a:custGeom>
              <a:avLst/>
              <a:gdLst>
                <a:gd name="T0" fmla="*/ 25 w 175"/>
                <a:gd name="T1" fmla="*/ 0 h 229"/>
                <a:gd name="T2" fmla="*/ 175 w 175"/>
                <a:gd name="T3" fmla="*/ 120 h 229"/>
                <a:gd name="T4" fmla="*/ 0 w 175"/>
                <a:gd name="T5" fmla="*/ 229 h 229"/>
                <a:gd name="T6" fmla="*/ 25 w 175"/>
                <a:gd name="T7" fmla="*/ 0 h 229"/>
              </a:gdLst>
              <a:ahLst/>
              <a:cxnLst>
                <a:cxn ang="0">
                  <a:pos x="T0" y="T1"/>
                </a:cxn>
                <a:cxn ang="0">
                  <a:pos x="T2" y="T3"/>
                </a:cxn>
                <a:cxn ang="0">
                  <a:pos x="T4" y="T5"/>
                </a:cxn>
                <a:cxn ang="0">
                  <a:pos x="T6" y="T7"/>
                </a:cxn>
              </a:cxnLst>
              <a:rect l="0" t="0" r="r" b="b"/>
              <a:pathLst>
                <a:path w="175" h="229">
                  <a:moveTo>
                    <a:pt x="25" y="0"/>
                  </a:moveTo>
                  <a:lnTo>
                    <a:pt x="175" y="120"/>
                  </a:lnTo>
                  <a:lnTo>
                    <a:pt x="0" y="229"/>
                  </a:lnTo>
                  <a:lnTo>
                    <a:pt x="25" y="0"/>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69" name="Oval 72">
              <a:extLst>
                <a:ext uri="{FF2B5EF4-FFF2-40B4-BE49-F238E27FC236}">
                  <a16:creationId xmlns:a16="http://schemas.microsoft.com/office/drawing/2014/main" id="{8F247849-DF81-A94B-836A-428874E0DAAD}"/>
                </a:ext>
              </a:extLst>
            </p:cNvPr>
            <p:cNvSpPr>
              <a:spLocks noChangeArrowheads="1"/>
            </p:cNvSpPr>
            <p:nvPr/>
          </p:nvSpPr>
          <p:spPr bwMode="auto">
            <a:xfrm>
              <a:off x="4106863" y="2901950"/>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0" name="Oval 73">
              <a:extLst>
                <a:ext uri="{FF2B5EF4-FFF2-40B4-BE49-F238E27FC236}">
                  <a16:creationId xmlns:a16="http://schemas.microsoft.com/office/drawing/2014/main" id="{BFAE9203-1D00-EE48-A530-E6B2EE35D3C8}"/>
                </a:ext>
              </a:extLst>
            </p:cNvPr>
            <p:cNvSpPr>
              <a:spLocks noChangeArrowheads="1"/>
            </p:cNvSpPr>
            <p:nvPr/>
          </p:nvSpPr>
          <p:spPr bwMode="auto">
            <a:xfrm>
              <a:off x="3390900" y="2816225"/>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1" name="Oval 74">
              <a:extLst>
                <a:ext uri="{FF2B5EF4-FFF2-40B4-BE49-F238E27FC236}">
                  <a16:creationId xmlns:a16="http://schemas.microsoft.com/office/drawing/2014/main" id="{09EC247B-4D52-F64E-8C07-59D75B049C84}"/>
                </a:ext>
              </a:extLst>
            </p:cNvPr>
            <p:cNvSpPr>
              <a:spLocks noChangeArrowheads="1"/>
            </p:cNvSpPr>
            <p:nvPr/>
          </p:nvSpPr>
          <p:spPr bwMode="auto">
            <a:xfrm>
              <a:off x="3041651" y="3108325"/>
              <a:ext cx="73025"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2" name="Oval 75">
              <a:extLst>
                <a:ext uri="{FF2B5EF4-FFF2-40B4-BE49-F238E27FC236}">
                  <a16:creationId xmlns:a16="http://schemas.microsoft.com/office/drawing/2014/main" id="{E00E1A14-C57B-2545-BC62-5A839953EDF5}"/>
                </a:ext>
              </a:extLst>
            </p:cNvPr>
            <p:cNvSpPr>
              <a:spLocks noChangeArrowheads="1"/>
            </p:cNvSpPr>
            <p:nvPr/>
          </p:nvSpPr>
          <p:spPr bwMode="auto">
            <a:xfrm>
              <a:off x="3459163" y="2574925"/>
              <a:ext cx="73025"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3" name="Oval 76">
              <a:extLst>
                <a:ext uri="{FF2B5EF4-FFF2-40B4-BE49-F238E27FC236}">
                  <a16:creationId xmlns:a16="http://schemas.microsoft.com/office/drawing/2014/main" id="{3FF1E2E1-956A-364C-A480-5204EB943354}"/>
                </a:ext>
              </a:extLst>
            </p:cNvPr>
            <p:cNvSpPr>
              <a:spLocks noChangeArrowheads="1"/>
            </p:cNvSpPr>
            <p:nvPr/>
          </p:nvSpPr>
          <p:spPr bwMode="auto">
            <a:xfrm>
              <a:off x="3536950" y="3856038"/>
              <a:ext cx="71437"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4" name="Oval 77">
              <a:extLst>
                <a:ext uri="{FF2B5EF4-FFF2-40B4-BE49-F238E27FC236}">
                  <a16:creationId xmlns:a16="http://schemas.microsoft.com/office/drawing/2014/main" id="{C35A6E28-F0CC-F74D-8EC4-4D544601EC99}"/>
                </a:ext>
              </a:extLst>
            </p:cNvPr>
            <p:cNvSpPr>
              <a:spLocks noChangeArrowheads="1"/>
            </p:cNvSpPr>
            <p:nvPr/>
          </p:nvSpPr>
          <p:spPr bwMode="auto">
            <a:xfrm>
              <a:off x="3087688" y="3629025"/>
              <a:ext cx="74612"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5" name="Oval 78">
              <a:extLst>
                <a:ext uri="{FF2B5EF4-FFF2-40B4-BE49-F238E27FC236}">
                  <a16:creationId xmlns:a16="http://schemas.microsoft.com/office/drawing/2014/main" id="{94D04D7D-1F03-754E-8952-3168CBB2DB34}"/>
                </a:ext>
              </a:extLst>
            </p:cNvPr>
            <p:cNvSpPr>
              <a:spLocks noChangeArrowheads="1"/>
            </p:cNvSpPr>
            <p:nvPr/>
          </p:nvSpPr>
          <p:spPr bwMode="auto">
            <a:xfrm>
              <a:off x="3946525" y="2706688"/>
              <a:ext cx="71437"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6" name="Oval 79">
              <a:extLst>
                <a:ext uri="{FF2B5EF4-FFF2-40B4-BE49-F238E27FC236}">
                  <a16:creationId xmlns:a16="http://schemas.microsoft.com/office/drawing/2014/main" id="{F6F248A5-9481-054B-B008-3A72E8C32184}"/>
                </a:ext>
              </a:extLst>
            </p:cNvPr>
            <p:cNvSpPr>
              <a:spLocks noChangeArrowheads="1"/>
            </p:cNvSpPr>
            <p:nvPr/>
          </p:nvSpPr>
          <p:spPr bwMode="auto">
            <a:xfrm>
              <a:off x="4433888" y="2828925"/>
              <a:ext cx="71437"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7" name="Oval 80">
              <a:extLst>
                <a:ext uri="{FF2B5EF4-FFF2-40B4-BE49-F238E27FC236}">
                  <a16:creationId xmlns:a16="http://schemas.microsoft.com/office/drawing/2014/main" id="{AD5D8CA9-FB68-9342-B065-3F02F811BD52}"/>
                </a:ext>
              </a:extLst>
            </p:cNvPr>
            <p:cNvSpPr>
              <a:spLocks noChangeArrowheads="1"/>
            </p:cNvSpPr>
            <p:nvPr/>
          </p:nvSpPr>
          <p:spPr bwMode="auto">
            <a:xfrm>
              <a:off x="4830763" y="2781300"/>
              <a:ext cx="73025"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8" name="Oval 81">
              <a:extLst>
                <a:ext uri="{FF2B5EF4-FFF2-40B4-BE49-F238E27FC236}">
                  <a16:creationId xmlns:a16="http://schemas.microsoft.com/office/drawing/2014/main" id="{EEF2F512-D2D5-DB4E-9221-F60173B1E1AE}"/>
                </a:ext>
              </a:extLst>
            </p:cNvPr>
            <p:cNvSpPr>
              <a:spLocks noChangeArrowheads="1"/>
            </p:cNvSpPr>
            <p:nvPr/>
          </p:nvSpPr>
          <p:spPr bwMode="auto">
            <a:xfrm>
              <a:off x="4870450" y="3825875"/>
              <a:ext cx="73025"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79" name="Oval 82">
              <a:extLst>
                <a:ext uri="{FF2B5EF4-FFF2-40B4-BE49-F238E27FC236}">
                  <a16:creationId xmlns:a16="http://schemas.microsoft.com/office/drawing/2014/main" id="{2806C07D-D81C-4B49-AB29-B6887A48202E}"/>
                </a:ext>
              </a:extLst>
            </p:cNvPr>
            <p:cNvSpPr>
              <a:spLocks noChangeArrowheads="1"/>
            </p:cNvSpPr>
            <p:nvPr/>
          </p:nvSpPr>
          <p:spPr bwMode="auto">
            <a:xfrm>
              <a:off x="4394200" y="3925888"/>
              <a:ext cx="71437"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0" name="Oval 83">
              <a:extLst>
                <a:ext uri="{FF2B5EF4-FFF2-40B4-BE49-F238E27FC236}">
                  <a16:creationId xmlns:a16="http://schemas.microsoft.com/office/drawing/2014/main" id="{59953DD2-D893-3D4B-82F8-6D84DE205AA3}"/>
                </a:ext>
              </a:extLst>
            </p:cNvPr>
            <p:cNvSpPr>
              <a:spLocks noChangeArrowheads="1"/>
            </p:cNvSpPr>
            <p:nvPr/>
          </p:nvSpPr>
          <p:spPr bwMode="auto">
            <a:xfrm>
              <a:off x="4667250" y="4062413"/>
              <a:ext cx="73025" cy="7143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1" name="Oval 84">
              <a:extLst>
                <a:ext uri="{FF2B5EF4-FFF2-40B4-BE49-F238E27FC236}">
                  <a16:creationId xmlns:a16="http://schemas.microsoft.com/office/drawing/2014/main" id="{5C29FF00-41D8-4249-9E45-0EBCAD666B44}"/>
                </a:ext>
              </a:extLst>
            </p:cNvPr>
            <p:cNvSpPr>
              <a:spLocks noChangeArrowheads="1"/>
            </p:cNvSpPr>
            <p:nvPr/>
          </p:nvSpPr>
          <p:spPr bwMode="auto">
            <a:xfrm>
              <a:off x="4710113" y="3197225"/>
              <a:ext cx="71437"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2" name="Oval 85">
              <a:extLst>
                <a:ext uri="{FF2B5EF4-FFF2-40B4-BE49-F238E27FC236}">
                  <a16:creationId xmlns:a16="http://schemas.microsoft.com/office/drawing/2014/main" id="{225DF5B6-400C-8842-ACE1-EBCABA6B3FB7}"/>
                </a:ext>
              </a:extLst>
            </p:cNvPr>
            <p:cNvSpPr>
              <a:spLocks noChangeArrowheads="1"/>
            </p:cNvSpPr>
            <p:nvPr/>
          </p:nvSpPr>
          <p:spPr bwMode="auto">
            <a:xfrm>
              <a:off x="4470400" y="2462213"/>
              <a:ext cx="73025" cy="7302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3" name="Oval 86">
              <a:extLst>
                <a:ext uri="{FF2B5EF4-FFF2-40B4-BE49-F238E27FC236}">
                  <a16:creationId xmlns:a16="http://schemas.microsoft.com/office/drawing/2014/main" id="{453E55A7-05DF-CE48-9463-2ED5CC4DF007}"/>
                </a:ext>
              </a:extLst>
            </p:cNvPr>
            <p:cNvSpPr>
              <a:spLocks noChangeArrowheads="1"/>
            </p:cNvSpPr>
            <p:nvPr/>
          </p:nvSpPr>
          <p:spPr bwMode="auto">
            <a:xfrm>
              <a:off x="4106863" y="2544763"/>
              <a:ext cx="31750"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4" name="Oval 87">
              <a:extLst>
                <a:ext uri="{FF2B5EF4-FFF2-40B4-BE49-F238E27FC236}">
                  <a16:creationId xmlns:a16="http://schemas.microsoft.com/office/drawing/2014/main" id="{E77DDAB6-9061-E446-A54A-B62999410887}"/>
                </a:ext>
              </a:extLst>
            </p:cNvPr>
            <p:cNvSpPr>
              <a:spLocks noChangeArrowheads="1"/>
            </p:cNvSpPr>
            <p:nvPr/>
          </p:nvSpPr>
          <p:spPr bwMode="auto">
            <a:xfrm>
              <a:off x="3929063" y="2343150"/>
              <a:ext cx="46037" cy="44450"/>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5" name="Oval 88">
              <a:extLst>
                <a:ext uri="{FF2B5EF4-FFF2-40B4-BE49-F238E27FC236}">
                  <a16:creationId xmlns:a16="http://schemas.microsoft.com/office/drawing/2014/main" id="{720ABC59-919F-C34D-B59E-ACDD349410C8}"/>
                </a:ext>
              </a:extLst>
            </p:cNvPr>
            <p:cNvSpPr>
              <a:spLocks noChangeArrowheads="1"/>
            </p:cNvSpPr>
            <p:nvPr/>
          </p:nvSpPr>
          <p:spPr bwMode="auto">
            <a:xfrm>
              <a:off x="4187825" y="4157663"/>
              <a:ext cx="46037" cy="44450"/>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6" name="Oval 89">
              <a:extLst>
                <a:ext uri="{FF2B5EF4-FFF2-40B4-BE49-F238E27FC236}">
                  <a16:creationId xmlns:a16="http://schemas.microsoft.com/office/drawing/2014/main" id="{A166116D-3423-D44F-AF2A-6517776FB9AC}"/>
                </a:ext>
              </a:extLst>
            </p:cNvPr>
            <p:cNvSpPr>
              <a:spLocks noChangeArrowheads="1"/>
            </p:cNvSpPr>
            <p:nvPr/>
          </p:nvSpPr>
          <p:spPr bwMode="auto">
            <a:xfrm>
              <a:off x="4205288" y="3295650"/>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7" name="Oval 90">
              <a:extLst>
                <a:ext uri="{FF2B5EF4-FFF2-40B4-BE49-F238E27FC236}">
                  <a16:creationId xmlns:a16="http://schemas.microsoft.com/office/drawing/2014/main" id="{9DA81519-43D2-304D-B98B-537080168E7F}"/>
                </a:ext>
              </a:extLst>
            </p:cNvPr>
            <p:cNvSpPr>
              <a:spLocks noChangeArrowheads="1"/>
            </p:cNvSpPr>
            <p:nvPr/>
          </p:nvSpPr>
          <p:spPr bwMode="auto">
            <a:xfrm>
              <a:off x="4987925" y="3573463"/>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8" name="Oval 91">
              <a:extLst>
                <a:ext uri="{FF2B5EF4-FFF2-40B4-BE49-F238E27FC236}">
                  <a16:creationId xmlns:a16="http://schemas.microsoft.com/office/drawing/2014/main" id="{BD9E9DAC-17C4-E747-B712-958B19CD691E}"/>
                </a:ext>
              </a:extLst>
            </p:cNvPr>
            <p:cNvSpPr>
              <a:spLocks noChangeArrowheads="1"/>
            </p:cNvSpPr>
            <p:nvPr/>
          </p:nvSpPr>
          <p:spPr bwMode="auto">
            <a:xfrm>
              <a:off x="4524375" y="3348038"/>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89" name="Oval 92">
              <a:extLst>
                <a:ext uri="{FF2B5EF4-FFF2-40B4-BE49-F238E27FC236}">
                  <a16:creationId xmlns:a16="http://schemas.microsoft.com/office/drawing/2014/main" id="{7C4396F6-BD5F-1149-AADD-24AD93322340}"/>
                </a:ext>
              </a:extLst>
            </p:cNvPr>
            <p:cNvSpPr>
              <a:spLocks noChangeArrowheads="1"/>
            </p:cNvSpPr>
            <p:nvPr/>
          </p:nvSpPr>
          <p:spPr bwMode="auto">
            <a:xfrm>
              <a:off x="4475163" y="4268788"/>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0" name="Oval 93">
              <a:extLst>
                <a:ext uri="{FF2B5EF4-FFF2-40B4-BE49-F238E27FC236}">
                  <a16:creationId xmlns:a16="http://schemas.microsoft.com/office/drawing/2014/main" id="{3D854696-C97A-3E49-838F-468837088E9F}"/>
                </a:ext>
              </a:extLst>
            </p:cNvPr>
            <p:cNvSpPr>
              <a:spLocks noChangeArrowheads="1"/>
            </p:cNvSpPr>
            <p:nvPr/>
          </p:nvSpPr>
          <p:spPr bwMode="auto">
            <a:xfrm>
              <a:off x="3411538" y="3219450"/>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1" name="Oval 94">
              <a:extLst>
                <a:ext uri="{FF2B5EF4-FFF2-40B4-BE49-F238E27FC236}">
                  <a16:creationId xmlns:a16="http://schemas.microsoft.com/office/drawing/2014/main" id="{7C7508B8-4C76-0F40-B1B4-935EB9CAFCBC}"/>
                </a:ext>
              </a:extLst>
            </p:cNvPr>
            <p:cNvSpPr>
              <a:spLocks noChangeArrowheads="1"/>
            </p:cNvSpPr>
            <p:nvPr/>
          </p:nvSpPr>
          <p:spPr bwMode="auto">
            <a:xfrm>
              <a:off x="3689350" y="2636838"/>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2" name="Oval 95">
              <a:extLst>
                <a:ext uri="{FF2B5EF4-FFF2-40B4-BE49-F238E27FC236}">
                  <a16:creationId xmlns:a16="http://schemas.microsoft.com/office/drawing/2014/main" id="{037D9134-D20E-A84E-8134-C9D333FEE9E8}"/>
                </a:ext>
              </a:extLst>
            </p:cNvPr>
            <p:cNvSpPr>
              <a:spLocks noChangeArrowheads="1"/>
            </p:cNvSpPr>
            <p:nvPr/>
          </p:nvSpPr>
          <p:spPr bwMode="auto">
            <a:xfrm>
              <a:off x="3668713" y="2439988"/>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3" name="Oval 96">
              <a:extLst>
                <a:ext uri="{FF2B5EF4-FFF2-40B4-BE49-F238E27FC236}">
                  <a16:creationId xmlns:a16="http://schemas.microsoft.com/office/drawing/2014/main" id="{E9F1B688-32A2-334C-A20D-794F3BE08C4C}"/>
                </a:ext>
              </a:extLst>
            </p:cNvPr>
            <p:cNvSpPr>
              <a:spLocks noChangeArrowheads="1"/>
            </p:cNvSpPr>
            <p:nvPr/>
          </p:nvSpPr>
          <p:spPr bwMode="auto">
            <a:xfrm>
              <a:off x="3430588" y="4156075"/>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4" name="Oval 97">
              <a:extLst>
                <a:ext uri="{FF2B5EF4-FFF2-40B4-BE49-F238E27FC236}">
                  <a16:creationId xmlns:a16="http://schemas.microsoft.com/office/drawing/2014/main" id="{FEFB44BD-D8C5-DD46-8248-344F13EF1210}"/>
                </a:ext>
              </a:extLst>
            </p:cNvPr>
            <p:cNvSpPr>
              <a:spLocks noChangeArrowheads="1"/>
            </p:cNvSpPr>
            <p:nvPr/>
          </p:nvSpPr>
          <p:spPr bwMode="auto">
            <a:xfrm>
              <a:off x="4098925" y="4337050"/>
              <a:ext cx="30162" cy="30163"/>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5" name="Oval 98">
              <a:extLst>
                <a:ext uri="{FF2B5EF4-FFF2-40B4-BE49-F238E27FC236}">
                  <a16:creationId xmlns:a16="http://schemas.microsoft.com/office/drawing/2014/main" id="{08D36F93-A425-C844-8EA4-2BA746571549}"/>
                </a:ext>
              </a:extLst>
            </p:cNvPr>
            <p:cNvSpPr>
              <a:spLocks noChangeArrowheads="1"/>
            </p:cNvSpPr>
            <p:nvPr/>
          </p:nvSpPr>
          <p:spPr bwMode="auto">
            <a:xfrm>
              <a:off x="3611563" y="2892425"/>
              <a:ext cx="52387"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6" name="Oval 99">
              <a:extLst>
                <a:ext uri="{FF2B5EF4-FFF2-40B4-BE49-F238E27FC236}">
                  <a16:creationId xmlns:a16="http://schemas.microsoft.com/office/drawing/2014/main" id="{3E5A7FC6-9F29-814E-A0DC-B7F1484C7B5B}"/>
                </a:ext>
              </a:extLst>
            </p:cNvPr>
            <p:cNvSpPr>
              <a:spLocks noChangeArrowheads="1"/>
            </p:cNvSpPr>
            <p:nvPr/>
          </p:nvSpPr>
          <p:spPr bwMode="auto">
            <a:xfrm>
              <a:off x="3171825" y="3398838"/>
              <a:ext cx="52387"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7" name="Oval 100">
              <a:extLst>
                <a:ext uri="{FF2B5EF4-FFF2-40B4-BE49-F238E27FC236}">
                  <a16:creationId xmlns:a16="http://schemas.microsoft.com/office/drawing/2014/main" id="{AF910476-13A4-5349-9941-B68342BF31DF}"/>
                </a:ext>
              </a:extLst>
            </p:cNvPr>
            <p:cNvSpPr>
              <a:spLocks noChangeArrowheads="1"/>
            </p:cNvSpPr>
            <p:nvPr/>
          </p:nvSpPr>
          <p:spPr bwMode="auto">
            <a:xfrm>
              <a:off x="4421188" y="3598863"/>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8" name="Oval 101">
              <a:extLst>
                <a:ext uri="{FF2B5EF4-FFF2-40B4-BE49-F238E27FC236}">
                  <a16:creationId xmlns:a16="http://schemas.microsoft.com/office/drawing/2014/main" id="{3E3D29AE-54A0-2340-9964-52BA122656F4}"/>
                </a:ext>
              </a:extLst>
            </p:cNvPr>
            <p:cNvSpPr>
              <a:spLocks noChangeArrowheads="1"/>
            </p:cNvSpPr>
            <p:nvPr/>
          </p:nvSpPr>
          <p:spPr bwMode="auto">
            <a:xfrm>
              <a:off x="4667250" y="3700463"/>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99" name="Oval 102">
              <a:extLst>
                <a:ext uri="{FF2B5EF4-FFF2-40B4-BE49-F238E27FC236}">
                  <a16:creationId xmlns:a16="http://schemas.microsoft.com/office/drawing/2014/main" id="{08DF964F-84F7-5A41-8ED3-DBF2C88A8718}"/>
                </a:ext>
              </a:extLst>
            </p:cNvPr>
            <p:cNvSpPr>
              <a:spLocks noChangeArrowheads="1"/>
            </p:cNvSpPr>
            <p:nvPr/>
          </p:nvSpPr>
          <p:spPr bwMode="auto">
            <a:xfrm>
              <a:off x="4040188" y="3597275"/>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0" name="Oval 103">
              <a:extLst>
                <a:ext uri="{FF2B5EF4-FFF2-40B4-BE49-F238E27FC236}">
                  <a16:creationId xmlns:a16="http://schemas.microsoft.com/office/drawing/2014/main" id="{373AFA88-D706-7047-90D9-ADFB2FAB8F30}"/>
                </a:ext>
              </a:extLst>
            </p:cNvPr>
            <p:cNvSpPr>
              <a:spLocks noChangeArrowheads="1"/>
            </p:cNvSpPr>
            <p:nvPr/>
          </p:nvSpPr>
          <p:spPr bwMode="auto">
            <a:xfrm>
              <a:off x="3648075" y="4286250"/>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1" name="Oval 104">
              <a:extLst>
                <a:ext uri="{FF2B5EF4-FFF2-40B4-BE49-F238E27FC236}">
                  <a16:creationId xmlns:a16="http://schemas.microsoft.com/office/drawing/2014/main" id="{39A8A2C2-0150-684D-853B-A46EE38261A1}"/>
                </a:ext>
              </a:extLst>
            </p:cNvPr>
            <p:cNvSpPr>
              <a:spLocks noChangeArrowheads="1"/>
            </p:cNvSpPr>
            <p:nvPr/>
          </p:nvSpPr>
          <p:spPr bwMode="auto">
            <a:xfrm>
              <a:off x="4879975" y="2963863"/>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2" name="Oval 105">
              <a:extLst>
                <a:ext uri="{FF2B5EF4-FFF2-40B4-BE49-F238E27FC236}">
                  <a16:creationId xmlns:a16="http://schemas.microsoft.com/office/drawing/2014/main" id="{ECC4AF73-DE20-3443-B5DB-7E86DCA7F0A3}"/>
                </a:ext>
              </a:extLst>
            </p:cNvPr>
            <p:cNvSpPr>
              <a:spLocks noChangeArrowheads="1"/>
            </p:cNvSpPr>
            <p:nvPr/>
          </p:nvSpPr>
          <p:spPr bwMode="auto">
            <a:xfrm>
              <a:off x="4975225" y="3111500"/>
              <a:ext cx="53975"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3" name="Oval 106">
              <a:extLst>
                <a:ext uri="{FF2B5EF4-FFF2-40B4-BE49-F238E27FC236}">
                  <a16:creationId xmlns:a16="http://schemas.microsoft.com/office/drawing/2014/main" id="{68ED50F7-2FF5-0E4F-87E8-DEA403D8049E}"/>
                </a:ext>
              </a:extLst>
            </p:cNvPr>
            <p:cNvSpPr>
              <a:spLocks noChangeArrowheads="1"/>
            </p:cNvSpPr>
            <p:nvPr/>
          </p:nvSpPr>
          <p:spPr bwMode="auto">
            <a:xfrm>
              <a:off x="3486150" y="3598863"/>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4" name="Oval 107">
              <a:extLst>
                <a:ext uri="{FF2B5EF4-FFF2-40B4-BE49-F238E27FC236}">
                  <a16:creationId xmlns:a16="http://schemas.microsoft.com/office/drawing/2014/main" id="{7A8A1F1B-0234-0045-82B9-3006A5ED4E74}"/>
                </a:ext>
              </a:extLst>
            </p:cNvPr>
            <p:cNvSpPr>
              <a:spLocks noChangeArrowheads="1"/>
            </p:cNvSpPr>
            <p:nvPr/>
          </p:nvSpPr>
          <p:spPr bwMode="auto">
            <a:xfrm>
              <a:off x="3228975" y="3943350"/>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5" name="Oval 108">
              <a:extLst>
                <a:ext uri="{FF2B5EF4-FFF2-40B4-BE49-F238E27FC236}">
                  <a16:creationId xmlns:a16="http://schemas.microsoft.com/office/drawing/2014/main" id="{0312FB0B-93E4-3D42-A47E-FFC048A97579}"/>
                </a:ext>
              </a:extLst>
            </p:cNvPr>
            <p:cNvSpPr>
              <a:spLocks noChangeArrowheads="1"/>
            </p:cNvSpPr>
            <p:nvPr/>
          </p:nvSpPr>
          <p:spPr bwMode="auto">
            <a:xfrm>
              <a:off x="3778250" y="3308350"/>
              <a:ext cx="52387" cy="53975"/>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6" name="Oval 109">
              <a:extLst>
                <a:ext uri="{FF2B5EF4-FFF2-40B4-BE49-F238E27FC236}">
                  <a16:creationId xmlns:a16="http://schemas.microsoft.com/office/drawing/2014/main" id="{A646BCCA-8C08-F844-90E8-549AFC68284A}"/>
                </a:ext>
              </a:extLst>
            </p:cNvPr>
            <p:cNvSpPr>
              <a:spLocks noChangeArrowheads="1"/>
            </p:cNvSpPr>
            <p:nvPr/>
          </p:nvSpPr>
          <p:spPr bwMode="auto">
            <a:xfrm>
              <a:off x="3257550" y="2692400"/>
              <a:ext cx="52387"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7" name="Oval 110">
              <a:extLst>
                <a:ext uri="{FF2B5EF4-FFF2-40B4-BE49-F238E27FC236}">
                  <a16:creationId xmlns:a16="http://schemas.microsoft.com/office/drawing/2014/main" id="{C59CAF3A-94BE-E840-AA43-63774ECC3F03}"/>
                </a:ext>
              </a:extLst>
            </p:cNvPr>
            <p:cNvSpPr>
              <a:spLocks noChangeArrowheads="1"/>
            </p:cNvSpPr>
            <p:nvPr/>
          </p:nvSpPr>
          <p:spPr bwMode="auto">
            <a:xfrm>
              <a:off x="3913188" y="4011613"/>
              <a:ext cx="53975" cy="52388"/>
            </a:xfrm>
            <a:prstGeom prst="ellipse">
              <a:avLst/>
            </a:prstGeom>
            <a:grpFill/>
            <a:ln w="9525">
              <a:solidFill>
                <a:srgbClr val="006567"/>
              </a:solidFill>
              <a:round/>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sp>
          <p:nvSpPr>
            <p:cNvPr id="108" name="Freeform 14">
              <a:extLst>
                <a:ext uri="{FF2B5EF4-FFF2-40B4-BE49-F238E27FC236}">
                  <a16:creationId xmlns:a16="http://schemas.microsoft.com/office/drawing/2014/main" id="{6E499F50-AE3B-FE43-A6C0-7FA32E0708EF}"/>
                </a:ext>
              </a:extLst>
            </p:cNvPr>
            <p:cNvSpPr>
              <a:spLocks/>
            </p:cNvSpPr>
            <p:nvPr/>
          </p:nvSpPr>
          <p:spPr bwMode="auto">
            <a:xfrm>
              <a:off x="4124325" y="2498725"/>
              <a:ext cx="382587" cy="363538"/>
            </a:xfrm>
            <a:custGeom>
              <a:avLst/>
              <a:gdLst>
                <a:gd name="T0" fmla="*/ 0 w 241"/>
                <a:gd name="T1" fmla="*/ 37 h 229"/>
                <a:gd name="T2" fmla="*/ 241 w 241"/>
                <a:gd name="T3" fmla="*/ 0 h 229"/>
                <a:gd name="T4" fmla="*/ 216 w 241"/>
                <a:gd name="T5" fmla="*/ 229 h 229"/>
                <a:gd name="T6" fmla="*/ 0 w 241"/>
                <a:gd name="T7" fmla="*/ 37 h 229"/>
              </a:gdLst>
              <a:ahLst/>
              <a:cxnLst>
                <a:cxn ang="0">
                  <a:pos x="T0" y="T1"/>
                </a:cxn>
                <a:cxn ang="0">
                  <a:pos x="T2" y="T3"/>
                </a:cxn>
                <a:cxn ang="0">
                  <a:pos x="T4" y="T5"/>
                </a:cxn>
                <a:cxn ang="0">
                  <a:pos x="T6" y="T7"/>
                </a:cxn>
              </a:cxnLst>
              <a:rect l="0" t="0" r="r" b="b"/>
              <a:pathLst>
                <a:path w="241" h="229">
                  <a:moveTo>
                    <a:pt x="0" y="37"/>
                  </a:moveTo>
                  <a:lnTo>
                    <a:pt x="241" y="0"/>
                  </a:lnTo>
                  <a:lnTo>
                    <a:pt x="216" y="229"/>
                  </a:lnTo>
                  <a:lnTo>
                    <a:pt x="0" y="37"/>
                  </a:lnTo>
                  <a:close/>
                </a:path>
              </a:pathLst>
            </a:custGeom>
            <a:grpFill/>
            <a:ln w="19050" cap="flat">
              <a:solidFill>
                <a:srgbClr val="006567"/>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latin typeface="Calibri"/>
                <a:cs typeface="Calibri"/>
              </a:endParaRPr>
            </a:p>
          </p:txBody>
        </p:sp>
      </p:grpSp>
      <p:pic>
        <p:nvPicPr>
          <p:cNvPr id="109" name="Image 108">
            <a:extLst>
              <a:ext uri="{FF2B5EF4-FFF2-40B4-BE49-F238E27FC236}">
                <a16:creationId xmlns:a16="http://schemas.microsoft.com/office/drawing/2014/main" id="{71552A3D-0DBF-F448-AEC0-206DEE6C0AB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24" t="45277" r="11624" b="24947"/>
          <a:stretch/>
        </p:blipFill>
        <p:spPr>
          <a:xfrm>
            <a:off x="1910853" y="-20784"/>
            <a:ext cx="10287000" cy="2042034"/>
          </a:xfrm>
          <a:prstGeom prst="rect">
            <a:avLst/>
          </a:prstGeom>
        </p:spPr>
      </p:pic>
      <p:sp>
        <p:nvSpPr>
          <p:cNvPr id="110" name="Rectangle 109">
            <a:extLst>
              <a:ext uri="{FF2B5EF4-FFF2-40B4-BE49-F238E27FC236}">
                <a16:creationId xmlns:a16="http://schemas.microsoft.com/office/drawing/2014/main" id="{2D279C89-9783-0F4F-AD8A-95E0B1551CD6}"/>
              </a:ext>
            </a:extLst>
          </p:cNvPr>
          <p:cNvSpPr/>
          <p:nvPr/>
        </p:nvSpPr>
        <p:spPr>
          <a:xfrm>
            <a:off x="-62196" y="-3000"/>
            <a:ext cx="4536851" cy="6864000"/>
          </a:xfrm>
          <a:prstGeom prst="rect">
            <a:avLst/>
          </a:prstGeom>
          <a:solidFill>
            <a:srgbClr val="006D90"/>
          </a:solidFill>
          <a:ln>
            <a:noFill/>
          </a:ln>
          <a:effectLst/>
        </p:spPr>
        <p:style>
          <a:lnRef idx="1">
            <a:schemeClr val="accent1"/>
          </a:lnRef>
          <a:fillRef idx="3">
            <a:schemeClr val="accent1"/>
          </a:fillRef>
          <a:effectRef idx="2">
            <a:schemeClr val="accent1"/>
          </a:effectRef>
          <a:fontRef idx="minor">
            <a:schemeClr val="lt1"/>
          </a:fontRef>
        </p:style>
        <p:txBody>
          <a:bodyPr lIns="95385" tIns="47693" rIns="95385" bIns="47693" rtlCol="0" anchor="ctr"/>
          <a:lstStyle/>
          <a:p>
            <a:pPr algn="ctr"/>
            <a:endParaRPr lang="fr-FR" sz="2400" dirty="0">
              <a:latin typeface="Proxima Nova Rg" panose="02000506030000020004" pitchFamily="2" charset="0"/>
            </a:endParaRPr>
          </a:p>
        </p:txBody>
      </p:sp>
      <p:sp>
        <p:nvSpPr>
          <p:cNvPr id="111" name="Titre 1">
            <a:extLst>
              <a:ext uri="{FF2B5EF4-FFF2-40B4-BE49-F238E27FC236}">
                <a16:creationId xmlns:a16="http://schemas.microsoft.com/office/drawing/2014/main" id="{1BE8F8B1-F02E-1545-BC02-B3152B41ECAF}"/>
              </a:ext>
            </a:extLst>
          </p:cNvPr>
          <p:cNvSpPr txBox="1">
            <a:spLocks/>
          </p:cNvSpPr>
          <p:nvPr/>
        </p:nvSpPr>
        <p:spPr>
          <a:xfrm>
            <a:off x="372206" y="793253"/>
            <a:ext cx="3765217" cy="275371"/>
          </a:xfrm>
          <a:prstGeom prst="rect">
            <a:avLst/>
          </a:prstGeom>
        </p:spPr>
        <p:txBody>
          <a:bodyPr vert="horz" lIns="94445" tIns="47223" rIns="94445" bIns="47223" rtlCol="0" anchor="ctr">
            <a:noAutofit/>
          </a:bodyPr>
          <a:lstStyle>
            <a:lvl1pPr algn="l" defTabSz="1042744" rtl="0" eaLnBrk="1" latinLnBrk="0" hangingPunct="1">
              <a:lnSpc>
                <a:spcPct val="90000"/>
              </a:lnSpc>
              <a:spcBef>
                <a:spcPct val="0"/>
              </a:spcBef>
              <a:buNone/>
              <a:defRPr sz="2700" b="1" i="0" kern="1200">
                <a:solidFill>
                  <a:schemeClr val="bg1"/>
                </a:solidFill>
                <a:latin typeface="Myriad Pro"/>
                <a:ea typeface="+mj-ea"/>
                <a:cs typeface="Myriad Pro"/>
              </a:defRPr>
            </a:lvl1pPr>
          </a:lstStyle>
          <a:p>
            <a:r>
              <a:rPr lang="en-GB" sz="1600" dirty="0">
                <a:solidFill>
                  <a:srgbClr val="FFFFFF"/>
                </a:solidFill>
                <a:latin typeface="Proxima Nova Rg" panose="02000506030000020004" pitchFamily="2" charset="0"/>
                <a:cs typeface="Calibri"/>
              </a:rPr>
              <a:t>DESIGNED FOR</a:t>
            </a:r>
          </a:p>
        </p:txBody>
      </p:sp>
      <p:pic>
        <p:nvPicPr>
          <p:cNvPr id="112" name="Image 111" descr="Nouveau Logo AGN-CMJN.png">
            <a:extLst>
              <a:ext uri="{FF2B5EF4-FFF2-40B4-BE49-F238E27FC236}">
                <a16:creationId xmlns:a16="http://schemas.microsoft.com/office/drawing/2014/main" id="{D81EDE5F-7808-734B-B880-6AB2D3430D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948" y="501021"/>
            <a:ext cx="2857848" cy="848463"/>
          </a:xfrm>
          <a:prstGeom prst="rect">
            <a:avLst/>
          </a:prstGeom>
        </p:spPr>
      </p:pic>
      <p:sp>
        <p:nvSpPr>
          <p:cNvPr id="113" name="ZoneTexte 112">
            <a:extLst>
              <a:ext uri="{FF2B5EF4-FFF2-40B4-BE49-F238E27FC236}">
                <a16:creationId xmlns:a16="http://schemas.microsoft.com/office/drawing/2014/main" id="{0CB6962E-7812-8F41-A66A-A8427F6DA90D}"/>
              </a:ext>
            </a:extLst>
          </p:cNvPr>
          <p:cNvSpPr txBox="1"/>
          <p:nvPr/>
        </p:nvSpPr>
        <p:spPr>
          <a:xfrm>
            <a:off x="0" y="3166164"/>
            <a:ext cx="5235557" cy="879068"/>
          </a:xfrm>
          <a:prstGeom prst="rect">
            <a:avLst/>
          </a:prstGeom>
          <a:noFill/>
        </p:spPr>
        <p:txBody>
          <a:bodyPr wrap="square" lIns="139041" tIns="69523" rIns="139041" bIns="69523" rtlCol="0">
            <a:spAutoFit/>
          </a:bodyPr>
          <a:lstStyle/>
          <a:p>
            <a:pPr>
              <a:lnSpc>
                <a:spcPct val="80000"/>
              </a:lnSpc>
            </a:pPr>
            <a:r>
              <a:rPr lang="en-GB" sz="6000" b="1" dirty="0">
                <a:solidFill>
                  <a:srgbClr val="FFFFFF"/>
                </a:solidFill>
                <a:latin typeface="Proxima Nova Alt Bd"/>
                <a:cs typeface="Proxima Nova Alt Bd"/>
              </a:rPr>
              <a:t>GLUCONE</a:t>
            </a:r>
            <a:r>
              <a:rPr lang="pl-PL" sz="6000" b="1" dirty="0">
                <a:solidFill>
                  <a:srgbClr val="FFFFFF"/>
                </a:solidFill>
                <a:latin typeface="Proxima Nova Alt Bd"/>
                <a:cs typeface="Proxima Nova Alt Bd"/>
              </a:rPr>
              <a:t>N</a:t>
            </a:r>
            <a:endParaRPr lang="en-GB" sz="6000" b="1" dirty="0">
              <a:solidFill>
                <a:srgbClr val="FFFFFF"/>
              </a:solidFill>
              <a:latin typeface="Proxima Nova Alt Bd"/>
              <a:cs typeface="Proxima Nova Alt Bd"/>
            </a:endParaRPr>
          </a:p>
        </p:txBody>
      </p:sp>
      <p:sp>
        <p:nvSpPr>
          <p:cNvPr id="114" name="Rectangle 113">
            <a:extLst>
              <a:ext uri="{FF2B5EF4-FFF2-40B4-BE49-F238E27FC236}">
                <a16:creationId xmlns:a16="http://schemas.microsoft.com/office/drawing/2014/main" id="{491F5A74-6EE7-D14A-8202-BCCE9BA875C6}"/>
              </a:ext>
            </a:extLst>
          </p:cNvPr>
          <p:cNvSpPr/>
          <p:nvPr/>
        </p:nvSpPr>
        <p:spPr>
          <a:xfrm rot="10800000" flipH="1">
            <a:off x="4496856" y="-4"/>
            <a:ext cx="24000" cy="68640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95323" tIns="47660" rIns="95323" bIns="47660" rtlCol="0" anchor="ctr"/>
          <a:lstStyle/>
          <a:p>
            <a:pPr algn="ctr"/>
            <a:endParaRPr lang="fr-FR" sz="2400" dirty="0">
              <a:solidFill>
                <a:schemeClr val="tx1">
                  <a:lumMod val="75000"/>
                  <a:lumOff val="25000"/>
                </a:schemeClr>
              </a:solidFill>
              <a:latin typeface="Proxima Nova Rg" panose="02000506030000020004" pitchFamily="2" charset="0"/>
              <a:cs typeface="Calibri"/>
            </a:endParaRPr>
          </a:p>
        </p:txBody>
      </p:sp>
      <p:sp>
        <p:nvSpPr>
          <p:cNvPr id="115" name="Rectangle 114">
            <a:extLst>
              <a:ext uri="{FF2B5EF4-FFF2-40B4-BE49-F238E27FC236}">
                <a16:creationId xmlns:a16="http://schemas.microsoft.com/office/drawing/2014/main" id="{B7CFC8F0-C65F-9A42-AB8A-2EB592642032}"/>
              </a:ext>
            </a:extLst>
          </p:cNvPr>
          <p:cNvSpPr/>
          <p:nvPr/>
        </p:nvSpPr>
        <p:spPr>
          <a:xfrm>
            <a:off x="130477" y="2386474"/>
            <a:ext cx="3834668" cy="2215991"/>
          </a:xfrm>
          <a:prstGeom prst="rect">
            <a:avLst/>
          </a:prstGeom>
        </p:spPr>
        <p:txBody>
          <a:bodyPr wrap="square">
            <a:spAutoFit/>
          </a:bodyPr>
          <a:lstStyle/>
          <a:p>
            <a:r>
              <a:rPr lang="pl-PL" sz="2000" dirty="0">
                <a:latin typeface="Proxima Nova Alt Bd"/>
                <a:cs typeface="Proxima Nova Alt Bd"/>
              </a:rPr>
              <a:t>Połączenie miedzi i siarki ze złożoną matrycą organiczną</a:t>
            </a:r>
            <a:endParaRPr lang="fr-FR" sz="2000" dirty="0">
              <a:latin typeface="Proxima Nova Alt Bd"/>
              <a:cs typeface="Proxima Nova Alt Bd"/>
            </a:endParaRPr>
          </a:p>
          <a:p>
            <a:endParaRPr lang="en-GB" sz="2000" dirty="0">
              <a:solidFill>
                <a:schemeClr val="bg1"/>
              </a:solidFill>
              <a:latin typeface="Proxima Nova Rg" panose="02000506030000020004" pitchFamily="2" charset="0"/>
              <a:cs typeface="Calibri"/>
            </a:endParaRPr>
          </a:p>
          <a:p>
            <a:endParaRPr lang="fr-FR" sz="2000" dirty="0">
              <a:solidFill>
                <a:schemeClr val="bg1"/>
              </a:solidFill>
              <a:latin typeface="Proxima Nova Rg" panose="02000506030000020004" pitchFamily="2" charset="0"/>
              <a:cs typeface="Calibri"/>
            </a:endParaRPr>
          </a:p>
          <a:p>
            <a:endParaRPr lang="pl-PL" sz="2000" dirty="0">
              <a:solidFill>
                <a:schemeClr val="bg1"/>
              </a:solidFill>
              <a:latin typeface="Proxima Nova Rg" panose="02000506030000020004" pitchFamily="2" charset="0"/>
              <a:cs typeface="Calibri"/>
            </a:endParaRPr>
          </a:p>
          <a:p>
            <a:endParaRPr lang="fr-FR" sz="2000" dirty="0">
              <a:solidFill>
                <a:schemeClr val="bg1"/>
              </a:solidFill>
              <a:latin typeface="Proxima Nova Rg" panose="02000506030000020004" pitchFamily="2" charset="0"/>
              <a:cs typeface="Calibri"/>
            </a:endParaRPr>
          </a:p>
          <a:p>
            <a:r>
              <a:rPr lang="pl-PL" dirty="0">
                <a:latin typeface="Proxima Nova Rg" panose="02000506030000020004" pitchFamily="2" charset="0"/>
                <a:cs typeface="Calibri"/>
              </a:rPr>
              <a:t>Na bazie kwasu </a:t>
            </a:r>
            <a:r>
              <a:rPr lang="pl-PL" dirty="0" err="1">
                <a:latin typeface="Proxima Nova Rg" panose="02000506030000020004" pitchFamily="2" charset="0"/>
                <a:cs typeface="Calibri"/>
              </a:rPr>
              <a:t>glukonowego</a:t>
            </a:r>
            <a:endParaRPr lang="en-GB" dirty="0">
              <a:latin typeface="Proxima Nova Rg" panose="02000506030000020004" pitchFamily="2" charset="0"/>
              <a:cs typeface="Calibri"/>
            </a:endParaRPr>
          </a:p>
        </p:txBody>
      </p:sp>
      <p:sp>
        <p:nvSpPr>
          <p:cNvPr id="116" name="Rectangle 115">
            <a:extLst>
              <a:ext uri="{FF2B5EF4-FFF2-40B4-BE49-F238E27FC236}">
                <a16:creationId xmlns:a16="http://schemas.microsoft.com/office/drawing/2014/main" id="{A6EB906E-84DE-E544-AD75-376A577AB5C8}"/>
              </a:ext>
            </a:extLst>
          </p:cNvPr>
          <p:cNvSpPr/>
          <p:nvPr/>
        </p:nvSpPr>
        <p:spPr>
          <a:xfrm>
            <a:off x="4799415" y="2278081"/>
            <a:ext cx="4759487" cy="3416320"/>
          </a:xfrm>
          <a:prstGeom prst="rect">
            <a:avLst/>
          </a:prstGeom>
        </p:spPr>
        <p:txBody>
          <a:bodyPr wrap="square">
            <a:spAutoFit/>
          </a:bodyPr>
          <a:lstStyle/>
          <a:p>
            <a:pPr marL="285750" indent="-285750">
              <a:buFont typeface="Arial" panose="020B0604020202020204" pitchFamily="34" charset="0"/>
              <a:buChar char="•"/>
            </a:pPr>
            <a:r>
              <a:rPr lang="pl-PL" dirty="0">
                <a:solidFill>
                  <a:srgbClr val="006D90"/>
                </a:solidFill>
                <a:latin typeface="Proxima Nova Rg" panose="02000506030000020004" pitchFamily="2" charset="0"/>
                <a:cs typeface="Calibri"/>
              </a:rPr>
              <a:t>Bezpieczeństwo i jakość opryskiwania </a:t>
            </a:r>
            <a:r>
              <a:rPr lang="pl-PL" dirty="0" err="1">
                <a:solidFill>
                  <a:srgbClr val="006D90"/>
                </a:solidFill>
                <a:latin typeface="Proxima Nova Rg" panose="02000506030000020004" pitchFamily="2" charset="0"/>
                <a:cs typeface="Calibri"/>
              </a:rPr>
              <a:t>dolistnego</a:t>
            </a:r>
            <a:endParaRPr lang="en-GB" dirty="0">
              <a:solidFill>
                <a:srgbClr val="006D90"/>
              </a:solidFill>
              <a:latin typeface="Proxima Nova Rg" panose="02000506030000020004" pitchFamily="2" charset="0"/>
              <a:cs typeface="Calibri"/>
            </a:endParaRPr>
          </a:p>
          <a:p>
            <a:endParaRPr lang="fr-FR" dirty="0">
              <a:solidFill>
                <a:srgbClr val="006D90"/>
              </a:solidFill>
              <a:latin typeface="Proxima Nova Rg" panose="02000506030000020004" pitchFamily="2" charset="0"/>
              <a:cs typeface="Calibri"/>
            </a:endParaRPr>
          </a:p>
          <a:p>
            <a:pPr marL="285750" indent="-285750">
              <a:buFont typeface="Arial" panose="020B0604020202020204" pitchFamily="34" charset="0"/>
              <a:buChar char="•"/>
            </a:pPr>
            <a:r>
              <a:rPr lang="pl-PL" dirty="0">
                <a:solidFill>
                  <a:srgbClr val="006D90"/>
                </a:solidFill>
                <a:latin typeface="Proxima Nova Rg" panose="02000506030000020004" pitchFamily="2" charset="0"/>
                <a:cs typeface="Calibri"/>
              </a:rPr>
              <a:t>GLUCONEN poprawia szybkość wchłaniania przez liście składników odżywczych dzięki swoim właściwościom </a:t>
            </a:r>
            <a:r>
              <a:rPr lang="pl-PL" dirty="0" err="1">
                <a:solidFill>
                  <a:srgbClr val="006D90"/>
                </a:solidFill>
                <a:latin typeface="Proxima Nova Rg" panose="02000506030000020004" pitchFamily="2" charset="0"/>
                <a:cs typeface="Calibri"/>
              </a:rPr>
              <a:t>chelatującym</a:t>
            </a:r>
            <a:r>
              <a:rPr lang="pl-PL" dirty="0">
                <a:solidFill>
                  <a:srgbClr val="006D90"/>
                </a:solidFill>
                <a:latin typeface="Proxima Nova Rg" panose="02000506030000020004" pitchFamily="2" charset="0"/>
                <a:cs typeface="Calibri"/>
              </a:rPr>
              <a:t> i </a:t>
            </a:r>
            <a:r>
              <a:rPr lang="pl-PL" dirty="0" err="1">
                <a:solidFill>
                  <a:srgbClr val="006D90"/>
                </a:solidFill>
                <a:latin typeface="Proxima Nova Rg" panose="02000506030000020004" pitchFamily="2" charset="0"/>
                <a:cs typeface="Calibri"/>
              </a:rPr>
              <a:t>adiuwantowym</a:t>
            </a:r>
            <a:r>
              <a:rPr lang="pl-PL" dirty="0">
                <a:solidFill>
                  <a:srgbClr val="006D90"/>
                </a:solidFill>
                <a:latin typeface="Proxima Nova Rg" panose="02000506030000020004" pitchFamily="2" charset="0"/>
                <a:cs typeface="Calibri"/>
              </a:rPr>
              <a:t>: szybkie wchłanianie, odporność na wymywanie, brak rekrystalizacji na liściach.</a:t>
            </a:r>
            <a:endParaRPr lang="en-GB" dirty="0">
              <a:solidFill>
                <a:srgbClr val="006D90"/>
              </a:solidFill>
              <a:latin typeface="Proxima Nova Rg" panose="02000506030000020004" pitchFamily="2" charset="0"/>
              <a:cs typeface="Calibri"/>
            </a:endParaRPr>
          </a:p>
          <a:p>
            <a:pPr marL="285750" indent="-285750">
              <a:buFont typeface="Arial" panose="020B0604020202020204" pitchFamily="34" charset="0"/>
              <a:buChar char="•"/>
            </a:pPr>
            <a:endParaRPr lang="fr-FR" dirty="0">
              <a:solidFill>
                <a:srgbClr val="006D90"/>
              </a:solidFill>
              <a:latin typeface="Proxima Nova Rg" panose="02000506030000020004" pitchFamily="2" charset="0"/>
              <a:cs typeface="Calibri"/>
            </a:endParaRPr>
          </a:p>
          <a:p>
            <a:pPr marL="285750" indent="-285750">
              <a:buFont typeface="Arial" panose="020B0604020202020204" pitchFamily="34" charset="0"/>
              <a:buChar char="•"/>
            </a:pPr>
            <a:endParaRPr lang="fr-FR" dirty="0">
              <a:solidFill>
                <a:srgbClr val="006D90"/>
              </a:solidFill>
              <a:latin typeface="Proxima Nova Rg" panose="02000506030000020004" pitchFamily="2" charset="0"/>
              <a:cs typeface="Calibri"/>
            </a:endParaRPr>
          </a:p>
          <a:p>
            <a:pPr marL="285750" indent="-285750">
              <a:buFont typeface="Arial" panose="020B0604020202020204" pitchFamily="34" charset="0"/>
              <a:buChar char="•"/>
            </a:pPr>
            <a:endParaRPr lang="fr-FR" dirty="0">
              <a:solidFill>
                <a:srgbClr val="006D90"/>
              </a:solidFill>
              <a:latin typeface="Proxima Nova Rg" panose="02000506030000020004" pitchFamily="2" charset="0"/>
              <a:cs typeface="Calibri"/>
            </a:endParaRPr>
          </a:p>
        </p:txBody>
      </p:sp>
      <p:pic>
        <p:nvPicPr>
          <p:cNvPr id="117" name="Image 116">
            <a:extLst>
              <a:ext uri="{FF2B5EF4-FFF2-40B4-BE49-F238E27FC236}">
                <a16:creationId xmlns:a16="http://schemas.microsoft.com/office/drawing/2014/main" id="{3B1898D9-BB2D-9A4F-AA75-B94A35B514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755" y="6128450"/>
            <a:ext cx="1903475" cy="555071"/>
          </a:xfrm>
          <a:prstGeom prst="rect">
            <a:avLst/>
          </a:prstGeom>
        </p:spPr>
      </p:pic>
      <p:grpSp>
        <p:nvGrpSpPr>
          <p:cNvPr id="118" name="Groupe 117">
            <a:extLst>
              <a:ext uri="{FF2B5EF4-FFF2-40B4-BE49-F238E27FC236}">
                <a16:creationId xmlns:a16="http://schemas.microsoft.com/office/drawing/2014/main" id="{F5C60730-F7A7-F942-8DB8-2F03C3166D64}"/>
              </a:ext>
            </a:extLst>
          </p:cNvPr>
          <p:cNvGrpSpPr/>
          <p:nvPr/>
        </p:nvGrpSpPr>
        <p:grpSpPr>
          <a:xfrm>
            <a:off x="7521902" y="149389"/>
            <a:ext cx="4408509" cy="395003"/>
            <a:chOff x="5609018" y="1987866"/>
            <a:chExt cx="3306382" cy="296252"/>
          </a:xfrm>
        </p:grpSpPr>
        <p:sp>
          <p:nvSpPr>
            <p:cNvPr id="119" name="Rectangle 118">
              <a:extLst>
                <a:ext uri="{FF2B5EF4-FFF2-40B4-BE49-F238E27FC236}">
                  <a16:creationId xmlns:a16="http://schemas.microsoft.com/office/drawing/2014/main" id="{D32FB71B-D77D-994F-9DD5-39C539E73CF8}"/>
                </a:ext>
              </a:extLst>
            </p:cNvPr>
            <p:cNvSpPr/>
            <p:nvPr userDrawn="1"/>
          </p:nvSpPr>
          <p:spPr>
            <a:xfrm flipV="1">
              <a:off x="8680458" y="2015462"/>
              <a:ext cx="72000" cy="180000"/>
            </a:xfrm>
            <a:prstGeom prst="rect">
              <a:avLst/>
            </a:prstGeom>
            <a:solidFill>
              <a:srgbClr val="005A7D"/>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sp>
          <p:nvSpPr>
            <p:cNvPr id="120" name="Rectangle 119">
              <a:extLst>
                <a:ext uri="{FF2B5EF4-FFF2-40B4-BE49-F238E27FC236}">
                  <a16:creationId xmlns:a16="http://schemas.microsoft.com/office/drawing/2014/main" id="{063CE8DF-F200-9043-9C22-51A77810747C}"/>
                </a:ext>
              </a:extLst>
            </p:cNvPr>
            <p:cNvSpPr/>
            <p:nvPr userDrawn="1"/>
          </p:nvSpPr>
          <p:spPr>
            <a:xfrm flipV="1">
              <a:off x="8843400" y="2015460"/>
              <a:ext cx="72000" cy="180000"/>
            </a:xfrm>
            <a:prstGeom prst="rect">
              <a:avLst/>
            </a:prstGeom>
            <a:solidFill>
              <a:srgbClr val="CD0033"/>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sp>
          <p:nvSpPr>
            <p:cNvPr id="121" name="Titre 1">
              <a:extLst>
                <a:ext uri="{FF2B5EF4-FFF2-40B4-BE49-F238E27FC236}">
                  <a16:creationId xmlns:a16="http://schemas.microsoft.com/office/drawing/2014/main" id="{9619C011-8988-0242-81C1-D03D31EFAEB2}"/>
                </a:ext>
              </a:extLst>
            </p:cNvPr>
            <p:cNvSpPr txBox="1">
              <a:spLocks/>
            </p:cNvSpPr>
            <p:nvPr/>
          </p:nvSpPr>
          <p:spPr>
            <a:xfrm>
              <a:off x="5609018" y="1987866"/>
              <a:ext cx="3043219" cy="296252"/>
            </a:xfrm>
            <a:prstGeom prst="rect">
              <a:avLst/>
            </a:prstGeom>
          </p:spPr>
          <p:txBody>
            <a:bodyPr vert="horz" lIns="108703" tIns="54351" rIns="108703" bIns="54351" rtlCol="0" anchor="ctr">
              <a:noAutofit/>
            </a:bodyPr>
            <a:lstStyle>
              <a:lvl1pPr algn="l" defTabSz="1042744" rtl="0" eaLnBrk="1" latinLnBrk="0" hangingPunct="1">
                <a:lnSpc>
                  <a:spcPct val="90000"/>
                </a:lnSpc>
                <a:spcBef>
                  <a:spcPct val="0"/>
                </a:spcBef>
                <a:buNone/>
                <a:defRPr sz="2700" b="1" i="0" kern="1200">
                  <a:solidFill>
                    <a:schemeClr val="bg1"/>
                  </a:solidFill>
                  <a:latin typeface="Myriad Pro"/>
                  <a:ea typeface="+mj-ea"/>
                  <a:cs typeface="Myriad Pro"/>
                </a:defRPr>
              </a:lvl1pPr>
            </a:lstStyle>
            <a:p>
              <a:pPr algn="r"/>
              <a:endParaRPr lang="fr-FR" sz="933" b="0" dirty="0">
                <a:latin typeface="Proxima Nova Rg" panose="02000506030000020004" pitchFamily="2" charset="0"/>
                <a:cs typeface="Proxima Nova Alt Bd"/>
              </a:endParaRPr>
            </a:p>
          </p:txBody>
        </p:sp>
        <p:sp>
          <p:nvSpPr>
            <p:cNvPr id="122" name="Rectangle 121">
              <a:extLst>
                <a:ext uri="{FF2B5EF4-FFF2-40B4-BE49-F238E27FC236}">
                  <a16:creationId xmlns:a16="http://schemas.microsoft.com/office/drawing/2014/main" id="{D5BB6C7F-52C6-0144-922F-EE4E443F158C}"/>
                </a:ext>
              </a:extLst>
            </p:cNvPr>
            <p:cNvSpPr/>
            <p:nvPr/>
          </p:nvSpPr>
          <p:spPr>
            <a:xfrm flipV="1">
              <a:off x="8761929" y="2015460"/>
              <a:ext cx="72000" cy="180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grpSp>
      <p:sp>
        <p:nvSpPr>
          <p:cNvPr id="123" name="ZoneTexte 122">
            <a:extLst>
              <a:ext uri="{FF2B5EF4-FFF2-40B4-BE49-F238E27FC236}">
                <a16:creationId xmlns:a16="http://schemas.microsoft.com/office/drawing/2014/main" id="{3F47030E-1792-2C40-ACCC-2F09AE32E710}"/>
              </a:ext>
            </a:extLst>
          </p:cNvPr>
          <p:cNvSpPr txBox="1"/>
          <p:nvPr/>
        </p:nvSpPr>
        <p:spPr>
          <a:xfrm>
            <a:off x="4707359" y="1574052"/>
            <a:ext cx="6532904" cy="450012"/>
          </a:xfrm>
          <a:prstGeom prst="rect">
            <a:avLst/>
          </a:prstGeom>
          <a:noFill/>
        </p:spPr>
        <p:txBody>
          <a:bodyPr wrap="square" lIns="104281" tIns="52142" rIns="104281" bIns="52142" rtlCol="0">
            <a:spAutoFit/>
          </a:bodyPr>
          <a:lstStyle/>
          <a:p>
            <a:pPr>
              <a:lnSpc>
                <a:spcPct val="80000"/>
              </a:lnSpc>
            </a:pPr>
            <a:r>
              <a:rPr lang="pl-PL" sz="2800" b="1" dirty="0">
                <a:solidFill>
                  <a:srgbClr val="FFFFFF"/>
                </a:solidFill>
                <a:highlight>
                  <a:srgbClr val="006567"/>
                </a:highlight>
                <a:latin typeface="Proxima Nova Alt Bd"/>
                <a:cs typeface="Proxima Nova Alt Bd"/>
              </a:rPr>
              <a:t>Jakość oprysku</a:t>
            </a:r>
            <a:endParaRPr lang="en-GB" sz="2800" b="1" dirty="0">
              <a:solidFill>
                <a:srgbClr val="FFFFFF"/>
              </a:solidFill>
              <a:highlight>
                <a:srgbClr val="006567"/>
              </a:highlight>
              <a:latin typeface="Proxima Nova Alt Bd"/>
              <a:cs typeface="Proxima Nova Alt Bd"/>
            </a:endParaRPr>
          </a:p>
        </p:txBody>
      </p:sp>
      <p:sp>
        <p:nvSpPr>
          <p:cNvPr id="124" name="ZoneTexte 123">
            <a:extLst>
              <a:ext uri="{FF2B5EF4-FFF2-40B4-BE49-F238E27FC236}">
                <a16:creationId xmlns:a16="http://schemas.microsoft.com/office/drawing/2014/main" id="{E652B661-5F3B-E943-BA54-BF47AA18DE3D}"/>
              </a:ext>
            </a:extLst>
          </p:cNvPr>
          <p:cNvSpPr txBox="1"/>
          <p:nvPr/>
        </p:nvSpPr>
        <p:spPr>
          <a:xfrm>
            <a:off x="10078889" y="3708184"/>
            <a:ext cx="1313713" cy="920297"/>
          </a:xfrm>
          <a:prstGeom prst="rect">
            <a:avLst/>
          </a:prstGeom>
          <a:noFill/>
        </p:spPr>
        <p:txBody>
          <a:bodyPr wrap="square" lIns="139041" tIns="69523" rIns="139041" bIns="69523" rtlCol="0">
            <a:spAutoFit/>
          </a:bodyPr>
          <a:lstStyle/>
          <a:p>
            <a:pPr>
              <a:lnSpc>
                <a:spcPct val="80000"/>
              </a:lnSpc>
            </a:pPr>
            <a:r>
              <a:rPr lang="en-GB" sz="6000" b="1">
                <a:solidFill>
                  <a:srgbClr val="006567"/>
                </a:solidFill>
                <a:latin typeface="Proxima Nova Alt Bd"/>
                <a:cs typeface="Proxima Nova Alt Bd"/>
              </a:rPr>
              <a:t>Cu</a:t>
            </a:r>
          </a:p>
        </p:txBody>
      </p:sp>
      <p:pic>
        <p:nvPicPr>
          <p:cNvPr id="132" name="Image 131" descr="Mouillant.jpg">
            <a:extLst>
              <a:ext uri="{FF2B5EF4-FFF2-40B4-BE49-F238E27FC236}">
                <a16:creationId xmlns:a16="http://schemas.microsoft.com/office/drawing/2014/main" id="{90E63A29-30EF-8444-822E-543F327B8D5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199724" y="5127301"/>
            <a:ext cx="1161480" cy="1001149"/>
          </a:xfrm>
          <a:prstGeom prst="rect">
            <a:avLst/>
          </a:prstGeom>
        </p:spPr>
      </p:pic>
      <p:pic>
        <p:nvPicPr>
          <p:cNvPr id="133" name="Image 132" descr="Adhésif.jpg">
            <a:extLst>
              <a:ext uri="{FF2B5EF4-FFF2-40B4-BE49-F238E27FC236}">
                <a16:creationId xmlns:a16="http://schemas.microsoft.com/office/drawing/2014/main" id="{A103629D-8753-614F-9367-115E4B66836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047802" y="5127300"/>
            <a:ext cx="1165772" cy="1001149"/>
          </a:xfrm>
          <a:prstGeom prst="rect">
            <a:avLst/>
          </a:prstGeom>
        </p:spPr>
      </p:pic>
      <p:pic>
        <p:nvPicPr>
          <p:cNvPr id="134" name="Image 133" descr="Humectant.jpg">
            <a:extLst>
              <a:ext uri="{FF2B5EF4-FFF2-40B4-BE49-F238E27FC236}">
                <a16:creationId xmlns:a16="http://schemas.microsoft.com/office/drawing/2014/main" id="{5628052B-1EB1-F348-A528-A9EA9AB8EE4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623315" y="5127301"/>
            <a:ext cx="1146698" cy="1001149"/>
          </a:xfrm>
          <a:prstGeom prst="rect">
            <a:avLst/>
          </a:prstGeom>
        </p:spPr>
      </p:pic>
      <p:sp>
        <p:nvSpPr>
          <p:cNvPr id="130" name="ZoneTexte 129"/>
          <p:cNvSpPr txBox="1"/>
          <p:nvPr/>
        </p:nvSpPr>
        <p:spPr>
          <a:xfrm>
            <a:off x="4808379" y="5026198"/>
            <a:ext cx="1680655" cy="273303"/>
          </a:xfrm>
          <a:prstGeom prst="rect">
            <a:avLst/>
          </a:prstGeom>
          <a:solidFill>
            <a:schemeClr val="bg1"/>
          </a:solidFill>
        </p:spPr>
        <p:txBody>
          <a:bodyPr wrap="square" lIns="87779" tIns="43890" rIns="87779" bIns="43890" rtlCol="0">
            <a:spAutoFit/>
          </a:bodyPr>
          <a:lstStyle/>
          <a:p>
            <a:pPr algn="ctr"/>
            <a:r>
              <a:rPr lang="pl-PL" sz="1200" b="1" dirty="0">
                <a:solidFill>
                  <a:srgbClr val="006633"/>
                </a:solidFill>
              </a:rPr>
              <a:t>Efekt zwilżenia</a:t>
            </a:r>
            <a:endParaRPr lang="fr-FR" sz="1200" b="1" dirty="0">
              <a:solidFill>
                <a:srgbClr val="006633"/>
              </a:solidFill>
            </a:endParaRPr>
          </a:p>
        </p:txBody>
      </p:sp>
      <p:sp>
        <p:nvSpPr>
          <p:cNvPr id="131" name="ZoneTexte 130"/>
          <p:cNvSpPr txBox="1"/>
          <p:nvPr/>
        </p:nvSpPr>
        <p:spPr>
          <a:xfrm>
            <a:off x="6271209" y="4861973"/>
            <a:ext cx="1680655" cy="457969"/>
          </a:xfrm>
          <a:prstGeom prst="rect">
            <a:avLst/>
          </a:prstGeom>
          <a:solidFill>
            <a:schemeClr val="bg1"/>
          </a:solidFill>
        </p:spPr>
        <p:txBody>
          <a:bodyPr wrap="square" lIns="87779" tIns="43890" rIns="87779" bIns="43890" rtlCol="0">
            <a:spAutoFit/>
          </a:bodyPr>
          <a:lstStyle/>
          <a:p>
            <a:pPr algn="ctr"/>
            <a:r>
              <a:rPr lang="pl-PL" sz="1200" b="1" dirty="0">
                <a:solidFill>
                  <a:srgbClr val="006633"/>
                </a:solidFill>
              </a:rPr>
              <a:t>Zdolność do zatrzymania wody</a:t>
            </a:r>
            <a:endParaRPr lang="fr-FR" sz="1200" b="1" dirty="0">
              <a:solidFill>
                <a:srgbClr val="006633"/>
              </a:solidFill>
            </a:endParaRPr>
          </a:p>
        </p:txBody>
      </p:sp>
      <p:sp>
        <p:nvSpPr>
          <p:cNvPr id="135" name="ZoneTexte 134"/>
          <p:cNvSpPr txBox="1"/>
          <p:nvPr/>
        </p:nvSpPr>
        <p:spPr>
          <a:xfrm>
            <a:off x="7741292" y="4850013"/>
            <a:ext cx="1680655" cy="457969"/>
          </a:xfrm>
          <a:prstGeom prst="rect">
            <a:avLst/>
          </a:prstGeom>
          <a:solidFill>
            <a:schemeClr val="bg1"/>
          </a:solidFill>
        </p:spPr>
        <p:txBody>
          <a:bodyPr wrap="square" lIns="87779" tIns="43890" rIns="87779" bIns="43890" rtlCol="0">
            <a:spAutoFit/>
          </a:bodyPr>
          <a:lstStyle/>
          <a:p>
            <a:pPr algn="ctr"/>
            <a:r>
              <a:rPr lang="pl-PL" sz="1200" b="1" dirty="0">
                <a:solidFill>
                  <a:srgbClr val="006633"/>
                </a:solidFill>
              </a:rPr>
              <a:t>Efekt lepkości-lepsze przyleganie do liści</a:t>
            </a:r>
            <a:endParaRPr lang="fr-FR" sz="1200" b="1" dirty="0">
              <a:solidFill>
                <a:srgbClr val="006633"/>
              </a:solidFill>
            </a:endParaRPr>
          </a:p>
        </p:txBody>
      </p:sp>
    </p:spTree>
    <p:extLst>
      <p:ext uri="{BB962C8B-B14F-4D97-AF65-F5344CB8AC3E}">
        <p14:creationId xmlns:p14="http://schemas.microsoft.com/office/powerpoint/2010/main" val="268883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D913137-BE3E-9143-85F2-613F6A2D65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24" t="45277" r="11624" b="24947"/>
          <a:stretch/>
        </p:blipFill>
        <p:spPr>
          <a:xfrm>
            <a:off x="1910853" y="-20784"/>
            <a:ext cx="10287000" cy="2042034"/>
          </a:xfrm>
          <a:prstGeom prst="rect">
            <a:avLst/>
          </a:prstGeom>
        </p:spPr>
      </p:pic>
      <p:sp>
        <p:nvSpPr>
          <p:cNvPr id="30" name="Rectangle 29">
            <a:extLst>
              <a:ext uri="{FF2B5EF4-FFF2-40B4-BE49-F238E27FC236}">
                <a16:creationId xmlns:a16="http://schemas.microsoft.com/office/drawing/2014/main" id="{8896703B-38E3-3541-80AA-E764D9609461}"/>
              </a:ext>
            </a:extLst>
          </p:cNvPr>
          <p:cNvSpPr/>
          <p:nvPr/>
        </p:nvSpPr>
        <p:spPr>
          <a:xfrm>
            <a:off x="-47979" y="-20784"/>
            <a:ext cx="4536851" cy="6864000"/>
          </a:xfrm>
          <a:prstGeom prst="rect">
            <a:avLst/>
          </a:prstGeom>
          <a:solidFill>
            <a:srgbClr val="006D90"/>
          </a:solidFill>
          <a:ln>
            <a:noFill/>
          </a:ln>
          <a:effectLst/>
        </p:spPr>
        <p:style>
          <a:lnRef idx="1">
            <a:schemeClr val="accent1"/>
          </a:lnRef>
          <a:fillRef idx="3">
            <a:schemeClr val="accent1"/>
          </a:fillRef>
          <a:effectRef idx="2">
            <a:schemeClr val="accent1"/>
          </a:effectRef>
          <a:fontRef idx="minor">
            <a:schemeClr val="lt1"/>
          </a:fontRef>
        </p:style>
        <p:txBody>
          <a:bodyPr lIns="95385" tIns="47693" rIns="95385" bIns="47693" rtlCol="0" anchor="ctr"/>
          <a:lstStyle/>
          <a:p>
            <a:pPr algn="ctr"/>
            <a:endParaRPr lang="fr-FR" sz="2400" dirty="0">
              <a:latin typeface="Proxima Nova Rg" panose="02000506030000020004" pitchFamily="2" charset="0"/>
            </a:endParaRPr>
          </a:p>
        </p:txBody>
      </p:sp>
      <p:sp>
        <p:nvSpPr>
          <p:cNvPr id="20" name="Titre 1">
            <a:extLst>
              <a:ext uri="{FF2B5EF4-FFF2-40B4-BE49-F238E27FC236}">
                <a16:creationId xmlns:a16="http://schemas.microsoft.com/office/drawing/2014/main" id="{7C618113-1C61-E641-8953-AC40A7868A1A}"/>
              </a:ext>
            </a:extLst>
          </p:cNvPr>
          <p:cNvSpPr txBox="1">
            <a:spLocks/>
          </p:cNvSpPr>
          <p:nvPr/>
        </p:nvSpPr>
        <p:spPr>
          <a:xfrm>
            <a:off x="372206" y="793253"/>
            <a:ext cx="3765217" cy="275371"/>
          </a:xfrm>
          <a:prstGeom prst="rect">
            <a:avLst/>
          </a:prstGeom>
        </p:spPr>
        <p:txBody>
          <a:bodyPr vert="horz" lIns="94445" tIns="47223" rIns="94445" bIns="47223" rtlCol="0" anchor="ctr">
            <a:noAutofit/>
          </a:bodyPr>
          <a:lstStyle>
            <a:lvl1pPr algn="l" defTabSz="1042744" rtl="0" eaLnBrk="1" latinLnBrk="0" hangingPunct="1">
              <a:lnSpc>
                <a:spcPct val="90000"/>
              </a:lnSpc>
              <a:spcBef>
                <a:spcPct val="0"/>
              </a:spcBef>
              <a:buNone/>
              <a:defRPr sz="2700" b="1" i="0" kern="1200">
                <a:solidFill>
                  <a:schemeClr val="bg1"/>
                </a:solidFill>
                <a:latin typeface="Myriad Pro"/>
                <a:ea typeface="+mj-ea"/>
                <a:cs typeface="Myriad Pro"/>
              </a:defRPr>
            </a:lvl1pPr>
          </a:lstStyle>
          <a:p>
            <a:r>
              <a:rPr lang="en-GB" sz="1600" dirty="0">
                <a:solidFill>
                  <a:srgbClr val="FFFFFF"/>
                </a:solidFill>
                <a:latin typeface="Proxima Nova Rg" panose="02000506030000020004" pitchFamily="2" charset="0"/>
                <a:cs typeface="Calibri"/>
              </a:rPr>
              <a:t>DESIGNED FOR</a:t>
            </a:r>
          </a:p>
        </p:txBody>
      </p:sp>
      <p:pic>
        <p:nvPicPr>
          <p:cNvPr id="24" name="Image 23" descr="Nouveau Logo AGN-CMJN.png">
            <a:extLst>
              <a:ext uri="{FF2B5EF4-FFF2-40B4-BE49-F238E27FC236}">
                <a16:creationId xmlns:a16="http://schemas.microsoft.com/office/drawing/2014/main" id="{2E67BF02-E45D-B543-9A65-426B161495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948" y="501021"/>
            <a:ext cx="2857848" cy="848463"/>
          </a:xfrm>
          <a:prstGeom prst="rect">
            <a:avLst/>
          </a:prstGeom>
        </p:spPr>
      </p:pic>
      <p:sp>
        <p:nvSpPr>
          <p:cNvPr id="28" name="ZoneTexte 27">
            <a:extLst>
              <a:ext uri="{FF2B5EF4-FFF2-40B4-BE49-F238E27FC236}">
                <a16:creationId xmlns:a16="http://schemas.microsoft.com/office/drawing/2014/main" id="{5B85FB1E-1B5F-9F4C-94DF-8A94D402CEF9}"/>
              </a:ext>
            </a:extLst>
          </p:cNvPr>
          <p:cNvSpPr txBox="1"/>
          <p:nvPr/>
        </p:nvSpPr>
        <p:spPr>
          <a:xfrm>
            <a:off x="0" y="3166164"/>
            <a:ext cx="5235557" cy="879068"/>
          </a:xfrm>
          <a:prstGeom prst="rect">
            <a:avLst/>
          </a:prstGeom>
          <a:noFill/>
        </p:spPr>
        <p:txBody>
          <a:bodyPr wrap="square" lIns="139041" tIns="69523" rIns="139041" bIns="69523" rtlCol="0">
            <a:spAutoFit/>
          </a:bodyPr>
          <a:lstStyle/>
          <a:p>
            <a:pPr>
              <a:lnSpc>
                <a:spcPct val="80000"/>
              </a:lnSpc>
            </a:pPr>
            <a:r>
              <a:rPr lang="en-GB" sz="6000" b="1" dirty="0">
                <a:solidFill>
                  <a:srgbClr val="FFFFFF"/>
                </a:solidFill>
                <a:latin typeface="Proxima Nova Alt Bd"/>
                <a:cs typeface="Proxima Nova Alt Bd"/>
              </a:rPr>
              <a:t>GLUCONE</a:t>
            </a:r>
            <a:r>
              <a:rPr lang="pl-PL" sz="6000" b="1" dirty="0">
                <a:solidFill>
                  <a:srgbClr val="FFFFFF"/>
                </a:solidFill>
                <a:latin typeface="Proxima Nova Alt Bd"/>
                <a:cs typeface="Proxima Nova Alt Bd"/>
              </a:rPr>
              <a:t>N</a:t>
            </a:r>
            <a:endParaRPr lang="en-GB" sz="6000" b="1" dirty="0">
              <a:solidFill>
                <a:srgbClr val="FFFFFF"/>
              </a:solidFill>
              <a:latin typeface="Proxima Nova Alt Bd"/>
              <a:cs typeface="Proxima Nova Alt Bd"/>
            </a:endParaRPr>
          </a:p>
        </p:txBody>
      </p:sp>
      <p:sp>
        <p:nvSpPr>
          <p:cNvPr id="42" name="Rectangle 41">
            <a:extLst>
              <a:ext uri="{FF2B5EF4-FFF2-40B4-BE49-F238E27FC236}">
                <a16:creationId xmlns:a16="http://schemas.microsoft.com/office/drawing/2014/main" id="{443886A8-12E8-2A4A-83DB-B03D22D3A16E}"/>
              </a:ext>
            </a:extLst>
          </p:cNvPr>
          <p:cNvSpPr/>
          <p:nvPr/>
        </p:nvSpPr>
        <p:spPr>
          <a:xfrm rot="10800000" flipH="1">
            <a:off x="4496856" y="-4"/>
            <a:ext cx="24000" cy="68640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95323" tIns="47660" rIns="95323" bIns="47660" rtlCol="0" anchor="ctr"/>
          <a:lstStyle/>
          <a:p>
            <a:pPr algn="ctr"/>
            <a:endParaRPr lang="fr-FR" sz="2400" dirty="0">
              <a:solidFill>
                <a:schemeClr val="tx1">
                  <a:lumMod val="75000"/>
                  <a:lumOff val="25000"/>
                </a:schemeClr>
              </a:solidFill>
              <a:latin typeface="Proxima Nova Rg" panose="02000506030000020004" pitchFamily="2" charset="0"/>
              <a:cs typeface="Calibri"/>
            </a:endParaRPr>
          </a:p>
        </p:txBody>
      </p:sp>
      <p:sp>
        <p:nvSpPr>
          <p:cNvPr id="46" name="Rectangle 45">
            <a:extLst>
              <a:ext uri="{FF2B5EF4-FFF2-40B4-BE49-F238E27FC236}">
                <a16:creationId xmlns:a16="http://schemas.microsoft.com/office/drawing/2014/main" id="{8CBEE1B4-37FA-AF48-A69E-18E8DAE9271F}"/>
              </a:ext>
            </a:extLst>
          </p:cNvPr>
          <p:cNvSpPr/>
          <p:nvPr/>
        </p:nvSpPr>
        <p:spPr>
          <a:xfrm>
            <a:off x="130477" y="2386474"/>
            <a:ext cx="3834668" cy="2318648"/>
          </a:xfrm>
          <a:prstGeom prst="rect">
            <a:avLst/>
          </a:prstGeom>
        </p:spPr>
        <p:txBody>
          <a:bodyPr wrap="square">
            <a:spAutoFit/>
          </a:bodyPr>
          <a:lstStyle/>
          <a:p>
            <a:r>
              <a:rPr lang="pl-PL" sz="2000" dirty="0">
                <a:latin typeface="Proxima Nova Alt Bd"/>
                <a:cs typeface="Proxima Nova Alt Bd"/>
              </a:rPr>
              <a:t>Połączenie miedzi i siarki ze złożoną matrycą organiczną</a:t>
            </a:r>
            <a:endParaRPr lang="fr-FR" sz="2000" dirty="0">
              <a:latin typeface="Proxima Nova Alt Bd"/>
              <a:cs typeface="Proxima Nova Alt Bd"/>
            </a:endParaRPr>
          </a:p>
          <a:p>
            <a:endParaRPr lang="en-GB" sz="1800" dirty="0">
              <a:solidFill>
                <a:schemeClr val="bg1"/>
              </a:solidFill>
              <a:latin typeface="Proxima Nova Rg" panose="02000506030000020004" pitchFamily="2" charset="0"/>
              <a:cs typeface="Calibri"/>
            </a:endParaRPr>
          </a:p>
          <a:p>
            <a:endParaRPr lang="fr-FR" sz="1800" dirty="0">
              <a:solidFill>
                <a:schemeClr val="bg1"/>
              </a:solidFill>
              <a:latin typeface="Proxima Nova Rg" panose="02000506030000020004" pitchFamily="2" charset="0"/>
              <a:cs typeface="Calibri"/>
            </a:endParaRPr>
          </a:p>
          <a:p>
            <a:endParaRPr lang="fr-FR" sz="1800" dirty="0">
              <a:solidFill>
                <a:schemeClr val="bg1"/>
              </a:solidFill>
              <a:latin typeface="Proxima Nova Rg" panose="02000506030000020004" pitchFamily="2" charset="0"/>
              <a:cs typeface="Calibri"/>
            </a:endParaRPr>
          </a:p>
          <a:p>
            <a:endParaRPr lang="fr-FR" sz="1800" dirty="0">
              <a:solidFill>
                <a:schemeClr val="bg1"/>
              </a:solidFill>
              <a:latin typeface="Proxima Nova Rg" panose="02000506030000020004" pitchFamily="2" charset="0"/>
              <a:cs typeface="Calibri"/>
            </a:endParaRPr>
          </a:p>
          <a:p>
            <a:r>
              <a:rPr lang="pl-PL" dirty="0">
                <a:latin typeface="Proxima Nova Rg" panose="02000506030000020004" pitchFamily="2" charset="0"/>
                <a:cs typeface="Calibri"/>
              </a:rPr>
              <a:t>Na bazie kwasu </a:t>
            </a:r>
            <a:r>
              <a:rPr lang="pl-PL" dirty="0" err="1">
                <a:latin typeface="Proxima Nova Rg" panose="02000506030000020004" pitchFamily="2" charset="0"/>
                <a:cs typeface="Calibri"/>
              </a:rPr>
              <a:t>glukonowego</a:t>
            </a:r>
            <a:endParaRPr lang="en-GB" dirty="0">
              <a:latin typeface="Proxima Nova Rg" panose="02000506030000020004" pitchFamily="2" charset="0"/>
              <a:cs typeface="Calibri"/>
            </a:endParaRPr>
          </a:p>
          <a:p>
            <a:endParaRPr lang="en-GB" sz="1467" dirty="0">
              <a:solidFill>
                <a:schemeClr val="bg1"/>
              </a:solidFill>
              <a:latin typeface="Proxima Nova Rg" panose="02000506030000020004" pitchFamily="2" charset="0"/>
              <a:cs typeface="Calibri"/>
            </a:endParaRPr>
          </a:p>
        </p:txBody>
      </p:sp>
      <p:sp>
        <p:nvSpPr>
          <p:cNvPr id="62" name="Rectangle 61">
            <a:extLst>
              <a:ext uri="{FF2B5EF4-FFF2-40B4-BE49-F238E27FC236}">
                <a16:creationId xmlns:a16="http://schemas.microsoft.com/office/drawing/2014/main" id="{C5E552F4-6394-CC4E-9AB7-1BEB43D4B602}"/>
              </a:ext>
            </a:extLst>
          </p:cNvPr>
          <p:cNvSpPr/>
          <p:nvPr/>
        </p:nvSpPr>
        <p:spPr>
          <a:xfrm>
            <a:off x="4763832" y="2228215"/>
            <a:ext cx="7404167" cy="3754874"/>
          </a:xfrm>
          <a:prstGeom prst="rect">
            <a:avLst/>
          </a:prstGeom>
        </p:spPr>
        <p:txBody>
          <a:bodyPr wrap="square">
            <a:spAutoFit/>
          </a:bodyPr>
          <a:lstStyle/>
          <a:p>
            <a:r>
              <a:rPr lang="pl-PL" sz="1400" dirty="0">
                <a:solidFill>
                  <a:srgbClr val="006D90"/>
                </a:solidFill>
                <a:latin typeface="Proxima Nova Rg" panose="02000506030000020004" pitchFamily="2" charset="0"/>
                <a:cs typeface="Calibri"/>
              </a:rPr>
              <a:t>Aby uzyskać optymalną skuteczność, użyj odpowiedniej objętości wody/ha, aby równomiernie rozprowadzić ją na liściach. Najlepiej stosować w temperaturach od 6 do 25 °C. Unikaj stosowania podczas suszy, wysokiej wilgotności, mrozu, deszczu lub gdy takie warunki są przewidywane. Wstrząsnąć pojemnikiem, aby ujednorodnić produkt. Stopniowo przelać produkt przez filtr, gdy zbiornik zostanie do połowy napełniony wodą i uruchomiony zostanie system mieszania. Utrzymuj mieszanie mieszanki przez cały czas stosowania. Przepłukać opakowanie dwa razy i wyczyścić cały sprzęt przed i po użyciu.</a:t>
            </a:r>
            <a:endParaRPr lang="en-GB" sz="1400" dirty="0">
              <a:solidFill>
                <a:srgbClr val="006D90"/>
              </a:solidFill>
              <a:latin typeface="Proxima Nova Rg" panose="02000506030000020004" pitchFamily="2" charset="0"/>
              <a:cs typeface="Calibri"/>
            </a:endParaRPr>
          </a:p>
          <a:p>
            <a:endParaRPr lang="fr-FR" sz="1400" dirty="0">
              <a:solidFill>
                <a:srgbClr val="006D90"/>
              </a:solidFill>
              <a:latin typeface="Proxima Nova Rg" panose="02000506030000020004" pitchFamily="2" charset="0"/>
              <a:cs typeface="Calibri"/>
            </a:endParaRPr>
          </a:p>
          <a:p>
            <a:endParaRPr lang="fr-FR" sz="1400" dirty="0">
              <a:solidFill>
                <a:srgbClr val="006D90"/>
              </a:solidFill>
              <a:latin typeface="Proxima Nova Rg" panose="02000506030000020004" pitchFamily="2" charset="0"/>
              <a:cs typeface="Calibri"/>
            </a:endParaRPr>
          </a:p>
          <a:p>
            <a:endParaRPr lang="fr-FR" sz="1400" dirty="0">
              <a:solidFill>
                <a:srgbClr val="006D90"/>
              </a:solidFill>
              <a:latin typeface="Proxima Nova Rg" panose="02000506030000020004" pitchFamily="2" charset="0"/>
              <a:cs typeface="Calibri"/>
            </a:endParaRPr>
          </a:p>
          <a:p>
            <a:endParaRPr lang="fr-FR" sz="1400" dirty="0">
              <a:solidFill>
                <a:srgbClr val="006D90"/>
              </a:solidFill>
              <a:latin typeface="Proxima Nova Rg" panose="02000506030000020004" pitchFamily="2" charset="0"/>
              <a:cs typeface="Calibri"/>
            </a:endParaRPr>
          </a:p>
          <a:p>
            <a:endParaRPr lang="fr-FR" sz="1400" dirty="0">
              <a:solidFill>
                <a:srgbClr val="006D90"/>
              </a:solidFill>
              <a:latin typeface="Proxima Nova Rg" panose="02000506030000020004" pitchFamily="2" charset="0"/>
              <a:cs typeface="Calibri"/>
            </a:endParaRPr>
          </a:p>
          <a:p>
            <a:r>
              <a:rPr lang="pl-PL" sz="1400" dirty="0">
                <a:solidFill>
                  <a:srgbClr val="006D90"/>
                </a:solidFill>
                <a:latin typeface="Proxima Nova Rg" panose="02000506030000020004" pitchFamily="2" charset="0"/>
                <a:cs typeface="Calibri"/>
              </a:rPr>
              <a:t>Przeczytaj uważnie wszystkie etykiety i postępuj zgodnie z instrukcjami użytkowania, a także zaleceniami dotyczącymi produktów, które można lub nie można </a:t>
            </a:r>
            <a:r>
              <a:rPr lang="pl-PL" sz="1400" dirty="0" err="1">
                <a:solidFill>
                  <a:srgbClr val="006D90"/>
                </a:solidFill>
                <a:latin typeface="Proxima Nova Rg" panose="02000506030000020004" pitchFamily="2" charset="0"/>
                <a:cs typeface="Calibri"/>
              </a:rPr>
              <a:t>współaplikować</a:t>
            </a:r>
            <a:r>
              <a:rPr lang="pl-PL" sz="1400" dirty="0">
                <a:solidFill>
                  <a:srgbClr val="FF0000"/>
                </a:solidFill>
                <a:latin typeface="Proxima Nova Rg" panose="02000506030000020004" pitchFamily="2" charset="0"/>
                <a:cs typeface="Calibri"/>
              </a:rPr>
              <a:t>. </a:t>
            </a:r>
            <a:r>
              <a:rPr lang="pl-PL" sz="1400" dirty="0">
                <a:solidFill>
                  <a:srgbClr val="006D90"/>
                </a:solidFill>
                <a:latin typeface="Proxima Nova Rg" panose="02000506030000020004" pitchFamily="2" charset="0"/>
                <a:cs typeface="Calibri"/>
              </a:rPr>
              <a:t>Niektóre parametry, mogą mieć wpływ na działanie i kompatybilność  produktów. </a:t>
            </a:r>
          </a:p>
          <a:p>
            <a:r>
              <a:rPr lang="pl-PL" sz="1400" dirty="0">
                <a:solidFill>
                  <a:srgbClr val="006D90"/>
                </a:solidFill>
                <a:latin typeface="Proxima Nova Rg" panose="02000506030000020004" pitchFamily="2" charset="0"/>
                <a:cs typeface="Calibri"/>
              </a:rPr>
              <a:t>W przypadku mieszania z innymi produktami zawsze wykonaj wcześniej test i dodaj ten produkt po </a:t>
            </a:r>
            <a:r>
              <a:rPr lang="pl-PL" sz="1400" dirty="0" err="1">
                <a:solidFill>
                  <a:srgbClr val="006D90"/>
                </a:solidFill>
                <a:latin typeface="Proxima Nova Rg" panose="02000506030000020004" pitchFamily="2" charset="0"/>
                <a:cs typeface="Calibri"/>
              </a:rPr>
              <a:t>formulacjach</a:t>
            </a:r>
            <a:r>
              <a:rPr lang="pl-PL" sz="1400" dirty="0">
                <a:solidFill>
                  <a:srgbClr val="006D90"/>
                </a:solidFill>
                <a:latin typeface="Proxima Nova Rg" panose="02000506030000020004" pitchFamily="2" charset="0"/>
                <a:cs typeface="Calibri"/>
              </a:rPr>
              <a:t> proszkowych.</a:t>
            </a:r>
            <a:endParaRPr lang="fr-FR" sz="1400" dirty="0">
              <a:solidFill>
                <a:srgbClr val="006D90"/>
              </a:solidFill>
              <a:latin typeface="Proxima Nova Rg" panose="02000506030000020004" pitchFamily="2" charset="0"/>
              <a:cs typeface="Calibri"/>
            </a:endParaRPr>
          </a:p>
        </p:txBody>
      </p:sp>
      <p:pic>
        <p:nvPicPr>
          <p:cNvPr id="26" name="Image 25">
            <a:extLst>
              <a:ext uri="{FF2B5EF4-FFF2-40B4-BE49-F238E27FC236}">
                <a16:creationId xmlns:a16="http://schemas.microsoft.com/office/drawing/2014/main" id="{26C3C765-ED82-774D-BF79-45A3D25CA8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755" y="6128450"/>
            <a:ext cx="1903475" cy="555071"/>
          </a:xfrm>
          <a:prstGeom prst="rect">
            <a:avLst/>
          </a:prstGeom>
        </p:spPr>
      </p:pic>
      <p:grpSp>
        <p:nvGrpSpPr>
          <p:cNvPr id="33" name="Groupe 32">
            <a:extLst>
              <a:ext uri="{FF2B5EF4-FFF2-40B4-BE49-F238E27FC236}">
                <a16:creationId xmlns:a16="http://schemas.microsoft.com/office/drawing/2014/main" id="{F90A25B9-925B-5447-B528-85F122AFBE04}"/>
              </a:ext>
            </a:extLst>
          </p:cNvPr>
          <p:cNvGrpSpPr/>
          <p:nvPr/>
        </p:nvGrpSpPr>
        <p:grpSpPr>
          <a:xfrm>
            <a:off x="7521902" y="149389"/>
            <a:ext cx="4408509" cy="395003"/>
            <a:chOff x="5609018" y="1987866"/>
            <a:chExt cx="3306382" cy="296252"/>
          </a:xfrm>
        </p:grpSpPr>
        <p:sp>
          <p:nvSpPr>
            <p:cNvPr id="34" name="Rectangle 33">
              <a:extLst>
                <a:ext uri="{FF2B5EF4-FFF2-40B4-BE49-F238E27FC236}">
                  <a16:creationId xmlns:a16="http://schemas.microsoft.com/office/drawing/2014/main" id="{BE19BC2C-8201-554D-8C34-14FA992416FE}"/>
                </a:ext>
              </a:extLst>
            </p:cNvPr>
            <p:cNvSpPr/>
            <p:nvPr userDrawn="1"/>
          </p:nvSpPr>
          <p:spPr>
            <a:xfrm flipV="1">
              <a:off x="8680458" y="2015462"/>
              <a:ext cx="72000" cy="180000"/>
            </a:xfrm>
            <a:prstGeom prst="rect">
              <a:avLst/>
            </a:prstGeom>
            <a:solidFill>
              <a:srgbClr val="005A7D"/>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sp>
          <p:nvSpPr>
            <p:cNvPr id="35" name="Rectangle 34">
              <a:extLst>
                <a:ext uri="{FF2B5EF4-FFF2-40B4-BE49-F238E27FC236}">
                  <a16:creationId xmlns:a16="http://schemas.microsoft.com/office/drawing/2014/main" id="{45034418-59DB-0D43-A179-6EA63D91ADAD}"/>
                </a:ext>
              </a:extLst>
            </p:cNvPr>
            <p:cNvSpPr/>
            <p:nvPr userDrawn="1"/>
          </p:nvSpPr>
          <p:spPr>
            <a:xfrm flipV="1">
              <a:off x="8843400" y="2015460"/>
              <a:ext cx="72000" cy="180000"/>
            </a:xfrm>
            <a:prstGeom prst="rect">
              <a:avLst/>
            </a:prstGeom>
            <a:solidFill>
              <a:srgbClr val="CD0033"/>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sp>
          <p:nvSpPr>
            <p:cNvPr id="36" name="Titre 1">
              <a:extLst>
                <a:ext uri="{FF2B5EF4-FFF2-40B4-BE49-F238E27FC236}">
                  <a16:creationId xmlns:a16="http://schemas.microsoft.com/office/drawing/2014/main" id="{6E0FD592-501F-A04E-B23B-AD41B8A36769}"/>
                </a:ext>
              </a:extLst>
            </p:cNvPr>
            <p:cNvSpPr txBox="1">
              <a:spLocks/>
            </p:cNvSpPr>
            <p:nvPr/>
          </p:nvSpPr>
          <p:spPr>
            <a:xfrm>
              <a:off x="5609018" y="1987866"/>
              <a:ext cx="3043219" cy="296252"/>
            </a:xfrm>
            <a:prstGeom prst="rect">
              <a:avLst/>
            </a:prstGeom>
          </p:spPr>
          <p:txBody>
            <a:bodyPr vert="horz" lIns="108703" tIns="54351" rIns="108703" bIns="54351" rtlCol="0" anchor="ctr">
              <a:noAutofit/>
            </a:bodyPr>
            <a:lstStyle>
              <a:lvl1pPr algn="l" defTabSz="1042744" rtl="0" eaLnBrk="1" latinLnBrk="0" hangingPunct="1">
                <a:lnSpc>
                  <a:spcPct val="90000"/>
                </a:lnSpc>
                <a:spcBef>
                  <a:spcPct val="0"/>
                </a:spcBef>
                <a:buNone/>
                <a:defRPr sz="2700" b="1" i="0" kern="1200">
                  <a:solidFill>
                    <a:schemeClr val="bg1"/>
                  </a:solidFill>
                  <a:latin typeface="Myriad Pro"/>
                  <a:ea typeface="+mj-ea"/>
                  <a:cs typeface="Myriad Pro"/>
                </a:defRPr>
              </a:lvl1pPr>
            </a:lstStyle>
            <a:p>
              <a:pPr algn="r"/>
              <a:endParaRPr lang="fr-FR" sz="933" b="0" dirty="0">
                <a:latin typeface="Proxima Nova Rg" panose="02000506030000020004" pitchFamily="2" charset="0"/>
                <a:cs typeface="Proxima Nova Alt Bd"/>
              </a:endParaRPr>
            </a:p>
          </p:txBody>
        </p:sp>
        <p:sp>
          <p:nvSpPr>
            <p:cNvPr id="37" name="Rectangle 36">
              <a:extLst>
                <a:ext uri="{FF2B5EF4-FFF2-40B4-BE49-F238E27FC236}">
                  <a16:creationId xmlns:a16="http://schemas.microsoft.com/office/drawing/2014/main" id="{B325BE14-3F63-3048-A129-488FB845C90C}"/>
                </a:ext>
              </a:extLst>
            </p:cNvPr>
            <p:cNvSpPr/>
            <p:nvPr/>
          </p:nvSpPr>
          <p:spPr>
            <a:xfrm flipV="1">
              <a:off x="8761929" y="2015460"/>
              <a:ext cx="72000" cy="180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grpSp>
      <p:sp>
        <p:nvSpPr>
          <p:cNvPr id="21" name="ZoneTexte 20">
            <a:extLst>
              <a:ext uri="{FF2B5EF4-FFF2-40B4-BE49-F238E27FC236}">
                <a16:creationId xmlns:a16="http://schemas.microsoft.com/office/drawing/2014/main" id="{7184AD65-8A13-C54E-A833-3FF0DB6556AF}"/>
              </a:ext>
            </a:extLst>
          </p:cNvPr>
          <p:cNvSpPr txBox="1"/>
          <p:nvPr/>
        </p:nvSpPr>
        <p:spPr>
          <a:xfrm>
            <a:off x="4763832" y="1552002"/>
            <a:ext cx="6532904" cy="450012"/>
          </a:xfrm>
          <a:prstGeom prst="rect">
            <a:avLst/>
          </a:prstGeom>
          <a:noFill/>
        </p:spPr>
        <p:txBody>
          <a:bodyPr wrap="square" lIns="104281" tIns="52142" rIns="104281" bIns="52142" rtlCol="0">
            <a:spAutoFit/>
          </a:bodyPr>
          <a:lstStyle/>
          <a:p>
            <a:pPr>
              <a:lnSpc>
                <a:spcPct val="80000"/>
              </a:lnSpc>
            </a:pPr>
            <a:r>
              <a:rPr lang="en-GB" sz="2800" b="1" dirty="0" err="1">
                <a:solidFill>
                  <a:srgbClr val="FFFFFF"/>
                </a:solidFill>
                <a:highlight>
                  <a:srgbClr val="006567"/>
                </a:highlight>
                <a:latin typeface="Proxima Nova Alt Bd"/>
                <a:cs typeface="Proxima Nova Alt Bd"/>
              </a:rPr>
              <a:t>Warunki</a:t>
            </a:r>
            <a:r>
              <a:rPr lang="en-GB" sz="2800" b="1" dirty="0">
                <a:solidFill>
                  <a:srgbClr val="FFFFFF"/>
                </a:solidFill>
                <a:highlight>
                  <a:srgbClr val="006567"/>
                </a:highlight>
                <a:latin typeface="Proxima Nova Alt Bd"/>
                <a:cs typeface="Proxima Nova Alt Bd"/>
              </a:rPr>
              <a:t> </a:t>
            </a:r>
            <a:r>
              <a:rPr lang="en-GB" sz="2800" b="1" dirty="0" err="1">
                <a:solidFill>
                  <a:srgbClr val="FFFFFF"/>
                </a:solidFill>
                <a:highlight>
                  <a:srgbClr val="006567"/>
                </a:highlight>
                <a:latin typeface="Proxima Nova Alt Bd"/>
                <a:cs typeface="Proxima Nova Alt Bd"/>
              </a:rPr>
              <a:t>aplikacji</a:t>
            </a:r>
            <a:endParaRPr lang="en-GB" sz="2800" b="1" dirty="0">
              <a:solidFill>
                <a:srgbClr val="FFFFFF"/>
              </a:solidFill>
              <a:highlight>
                <a:srgbClr val="006567"/>
              </a:highlight>
              <a:latin typeface="Proxima Nova Alt Bd"/>
              <a:cs typeface="Proxima Nova Alt Bd"/>
            </a:endParaRPr>
          </a:p>
        </p:txBody>
      </p:sp>
      <p:sp>
        <p:nvSpPr>
          <p:cNvPr id="145" name="ZoneTexte 144">
            <a:extLst>
              <a:ext uri="{FF2B5EF4-FFF2-40B4-BE49-F238E27FC236}">
                <a16:creationId xmlns:a16="http://schemas.microsoft.com/office/drawing/2014/main" id="{E247EDB3-A90B-D544-A4B3-15BF148A64BC}"/>
              </a:ext>
            </a:extLst>
          </p:cNvPr>
          <p:cNvSpPr txBox="1"/>
          <p:nvPr/>
        </p:nvSpPr>
        <p:spPr>
          <a:xfrm>
            <a:off x="4707359" y="4086461"/>
            <a:ext cx="6532904" cy="450012"/>
          </a:xfrm>
          <a:prstGeom prst="rect">
            <a:avLst/>
          </a:prstGeom>
          <a:noFill/>
        </p:spPr>
        <p:txBody>
          <a:bodyPr wrap="square" lIns="104281" tIns="52142" rIns="104281" bIns="52142" rtlCol="0">
            <a:spAutoFit/>
          </a:bodyPr>
          <a:lstStyle/>
          <a:p>
            <a:pPr>
              <a:lnSpc>
                <a:spcPct val="80000"/>
              </a:lnSpc>
            </a:pPr>
            <a:r>
              <a:rPr lang="pl-PL" sz="2800" b="1" dirty="0">
                <a:solidFill>
                  <a:srgbClr val="FFFFFF"/>
                </a:solidFill>
                <a:highlight>
                  <a:srgbClr val="006567"/>
                </a:highlight>
                <a:latin typeface="Proxima Nova Alt Bd"/>
                <a:cs typeface="Proxima Nova Alt Bd"/>
              </a:rPr>
              <a:t>Kompatybilność</a:t>
            </a:r>
            <a:endParaRPr lang="en-GB" sz="2800" b="1" dirty="0">
              <a:solidFill>
                <a:srgbClr val="FFFFFF"/>
              </a:solidFill>
              <a:highlight>
                <a:srgbClr val="006567"/>
              </a:highlight>
              <a:latin typeface="Proxima Nova Alt Bd"/>
              <a:cs typeface="Proxima Nova Alt Bd"/>
            </a:endParaRPr>
          </a:p>
        </p:txBody>
      </p:sp>
    </p:spTree>
    <p:extLst>
      <p:ext uri="{BB962C8B-B14F-4D97-AF65-F5344CB8AC3E}">
        <p14:creationId xmlns:p14="http://schemas.microsoft.com/office/powerpoint/2010/main" val="2379261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D913137-BE3E-9143-85F2-613F6A2D65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24" t="45276" r="11624" b="584"/>
          <a:stretch/>
        </p:blipFill>
        <p:spPr>
          <a:xfrm>
            <a:off x="1910853" y="-20784"/>
            <a:ext cx="10287000" cy="3712926"/>
          </a:xfrm>
          <a:prstGeom prst="rect">
            <a:avLst/>
          </a:prstGeom>
        </p:spPr>
      </p:pic>
      <p:sp>
        <p:nvSpPr>
          <p:cNvPr id="30" name="Rectangle 29">
            <a:extLst>
              <a:ext uri="{FF2B5EF4-FFF2-40B4-BE49-F238E27FC236}">
                <a16:creationId xmlns:a16="http://schemas.microsoft.com/office/drawing/2014/main" id="{8896703B-38E3-3541-80AA-E764D9609461}"/>
              </a:ext>
            </a:extLst>
          </p:cNvPr>
          <p:cNvSpPr/>
          <p:nvPr/>
        </p:nvSpPr>
        <p:spPr>
          <a:xfrm>
            <a:off x="-30224" y="-20784"/>
            <a:ext cx="4536851" cy="6864000"/>
          </a:xfrm>
          <a:prstGeom prst="rect">
            <a:avLst/>
          </a:prstGeom>
          <a:solidFill>
            <a:srgbClr val="006D90"/>
          </a:solidFill>
          <a:ln>
            <a:noFill/>
          </a:ln>
          <a:effectLst/>
        </p:spPr>
        <p:style>
          <a:lnRef idx="1">
            <a:schemeClr val="accent1"/>
          </a:lnRef>
          <a:fillRef idx="3">
            <a:schemeClr val="accent1"/>
          </a:fillRef>
          <a:effectRef idx="2">
            <a:schemeClr val="accent1"/>
          </a:effectRef>
          <a:fontRef idx="minor">
            <a:schemeClr val="lt1"/>
          </a:fontRef>
        </p:style>
        <p:txBody>
          <a:bodyPr lIns="95385" tIns="47693" rIns="95385" bIns="47693" rtlCol="0" anchor="ctr"/>
          <a:lstStyle/>
          <a:p>
            <a:pPr algn="ctr"/>
            <a:endParaRPr lang="fr-FR" sz="2400" dirty="0">
              <a:latin typeface="Proxima Nova Rg" panose="02000506030000020004" pitchFamily="2" charset="0"/>
            </a:endParaRPr>
          </a:p>
        </p:txBody>
      </p:sp>
      <p:sp>
        <p:nvSpPr>
          <p:cNvPr id="20" name="Titre 1">
            <a:extLst>
              <a:ext uri="{FF2B5EF4-FFF2-40B4-BE49-F238E27FC236}">
                <a16:creationId xmlns:a16="http://schemas.microsoft.com/office/drawing/2014/main" id="{7C618113-1C61-E641-8953-AC40A7868A1A}"/>
              </a:ext>
            </a:extLst>
          </p:cNvPr>
          <p:cNvSpPr txBox="1">
            <a:spLocks/>
          </p:cNvSpPr>
          <p:nvPr/>
        </p:nvSpPr>
        <p:spPr>
          <a:xfrm>
            <a:off x="372206" y="793253"/>
            <a:ext cx="3765217" cy="275371"/>
          </a:xfrm>
          <a:prstGeom prst="rect">
            <a:avLst/>
          </a:prstGeom>
        </p:spPr>
        <p:txBody>
          <a:bodyPr vert="horz" lIns="94445" tIns="47223" rIns="94445" bIns="47223" rtlCol="0" anchor="ctr">
            <a:noAutofit/>
          </a:bodyPr>
          <a:lstStyle>
            <a:lvl1pPr algn="l" defTabSz="1042744" rtl="0" eaLnBrk="1" latinLnBrk="0" hangingPunct="1">
              <a:lnSpc>
                <a:spcPct val="90000"/>
              </a:lnSpc>
              <a:spcBef>
                <a:spcPct val="0"/>
              </a:spcBef>
              <a:buNone/>
              <a:defRPr sz="2700" b="1" i="0" kern="1200">
                <a:solidFill>
                  <a:schemeClr val="bg1"/>
                </a:solidFill>
                <a:latin typeface="Myriad Pro"/>
                <a:ea typeface="+mj-ea"/>
                <a:cs typeface="Myriad Pro"/>
              </a:defRPr>
            </a:lvl1pPr>
          </a:lstStyle>
          <a:p>
            <a:r>
              <a:rPr lang="en-GB" sz="1600" dirty="0">
                <a:solidFill>
                  <a:srgbClr val="FFFFFF"/>
                </a:solidFill>
                <a:latin typeface="Proxima Nova Rg" panose="02000506030000020004" pitchFamily="2" charset="0"/>
                <a:cs typeface="Calibri"/>
              </a:rPr>
              <a:t>DESIGNED FOR</a:t>
            </a:r>
          </a:p>
        </p:txBody>
      </p:sp>
      <p:pic>
        <p:nvPicPr>
          <p:cNvPr id="24" name="Image 23" descr="Nouveau Logo AGN-CMJN.png">
            <a:extLst>
              <a:ext uri="{FF2B5EF4-FFF2-40B4-BE49-F238E27FC236}">
                <a16:creationId xmlns:a16="http://schemas.microsoft.com/office/drawing/2014/main" id="{2E67BF02-E45D-B543-9A65-426B161495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948" y="501021"/>
            <a:ext cx="2857848" cy="848463"/>
          </a:xfrm>
          <a:prstGeom prst="rect">
            <a:avLst/>
          </a:prstGeom>
        </p:spPr>
      </p:pic>
      <p:sp>
        <p:nvSpPr>
          <p:cNvPr id="28" name="ZoneTexte 27">
            <a:extLst>
              <a:ext uri="{FF2B5EF4-FFF2-40B4-BE49-F238E27FC236}">
                <a16:creationId xmlns:a16="http://schemas.microsoft.com/office/drawing/2014/main" id="{5B85FB1E-1B5F-9F4C-94DF-8A94D402CEF9}"/>
              </a:ext>
            </a:extLst>
          </p:cNvPr>
          <p:cNvSpPr txBox="1"/>
          <p:nvPr/>
        </p:nvSpPr>
        <p:spPr>
          <a:xfrm>
            <a:off x="0" y="3166164"/>
            <a:ext cx="5235557" cy="879068"/>
          </a:xfrm>
          <a:prstGeom prst="rect">
            <a:avLst/>
          </a:prstGeom>
          <a:noFill/>
        </p:spPr>
        <p:txBody>
          <a:bodyPr wrap="square" lIns="139041" tIns="69523" rIns="139041" bIns="69523" rtlCol="0">
            <a:spAutoFit/>
          </a:bodyPr>
          <a:lstStyle/>
          <a:p>
            <a:pPr>
              <a:lnSpc>
                <a:spcPct val="80000"/>
              </a:lnSpc>
            </a:pPr>
            <a:r>
              <a:rPr lang="en-GB" sz="6000" b="1" dirty="0">
                <a:solidFill>
                  <a:srgbClr val="FFFFFF"/>
                </a:solidFill>
                <a:latin typeface="Proxima Nova Alt Bd"/>
                <a:cs typeface="Proxima Nova Alt Bd"/>
              </a:rPr>
              <a:t>GLUCONE</a:t>
            </a:r>
            <a:r>
              <a:rPr lang="pl-PL" sz="6000" b="1" dirty="0">
                <a:solidFill>
                  <a:srgbClr val="FFFFFF"/>
                </a:solidFill>
                <a:latin typeface="Proxima Nova Alt Bd"/>
                <a:cs typeface="Proxima Nova Alt Bd"/>
              </a:rPr>
              <a:t>N</a:t>
            </a:r>
            <a:endParaRPr lang="en-GB" sz="6000" b="1" dirty="0">
              <a:solidFill>
                <a:srgbClr val="FFFFFF"/>
              </a:solidFill>
              <a:latin typeface="Proxima Nova Alt Bd"/>
              <a:cs typeface="Proxima Nova Alt Bd"/>
            </a:endParaRPr>
          </a:p>
        </p:txBody>
      </p:sp>
      <p:sp>
        <p:nvSpPr>
          <p:cNvPr id="42" name="Rectangle 41">
            <a:extLst>
              <a:ext uri="{FF2B5EF4-FFF2-40B4-BE49-F238E27FC236}">
                <a16:creationId xmlns:a16="http://schemas.microsoft.com/office/drawing/2014/main" id="{443886A8-12E8-2A4A-83DB-B03D22D3A16E}"/>
              </a:ext>
            </a:extLst>
          </p:cNvPr>
          <p:cNvSpPr/>
          <p:nvPr/>
        </p:nvSpPr>
        <p:spPr>
          <a:xfrm rot="10800000" flipH="1">
            <a:off x="4496856" y="-4"/>
            <a:ext cx="24000" cy="68640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95323" tIns="47660" rIns="95323" bIns="47660" rtlCol="0" anchor="ctr"/>
          <a:lstStyle/>
          <a:p>
            <a:pPr algn="ctr"/>
            <a:endParaRPr lang="fr-FR" sz="2400" dirty="0">
              <a:solidFill>
                <a:schemeClr val="tx1">
                  <a:lumMod val="75000"/>
                  <a:lumOff val="25000"/>
                </a:schemeClr>
              </a:solidFill>
              <a:latin typeface="Proxima Nova Rg" panose="02000506030000020004" pitchFamily="2" charset="0"/>
              <a:cs typeface="Calibri"/>
            </a:endParaRPr>
          </a:p>
        </p:txBody>
      </p:sp>
      <p:sp>
        <p:nvSpPr>
          <p:cNvPr id="46" name="Rectangle 45">
            <a:extLst>
              <a:ext uri="{FF2B5EF4-FFF2-40B4-BE49-F238E27FC236}">
                <a16:creationId xmlns:a16="http://schemas.microsoft.com/office/drawing/2014/main" id="{8CBEE1B4-37FA-AF48-A69E-18E8DAE9271F}"/>
              </a:ext>
            </a:extLst>
          </p:cNvPr>
          <p:cNvSpPr/>
          <p:nvPr/>
        </p:nvSpPr>
        <p:spPr>
          <a:xfrm>
            <a:off x="188985" y="2380193"/>
            <a:ext cx="3834668" cy="2092881"/>
          </a:xfrm>
          <a:prstGeom prst="rect">
            <a:avLst/>
          </a:prstGeom>
        </p:spPr>
        <p:txBody>
          <a:bodyPr wrap="square">
            <a:spAutoFit/>
          </a:bodyPr>
          <a:lstStyle/>
          <a:p>
            <a:r>
              <a:rPr lang="pl-PL" sz="2000" dirty="0">
                <a:latin typeface="Proxima Nova Alt Bd"/>
                <a:cs typeface="Proxima Nova Alt Bd"/>
              </a:rPr>
              <a:t>Połączenie miedzi i siarki ze złożoną matrycą organiczną</a:t>
            </a:r>
            <a:endParaRPr lang="fr-FR" sz="2000" dirty="0">
              <a:latin typeface="Proxima Nova Alt Bd"/>
              <a:cs typeface="Proxima Nova Alt Bd"/>
            </a:endParaRPr>
          </a:p>
          <a:p>
            <a:endParaRPr lang="en-GB" sz="1800" dirty="0">
              <a:solidFill>
                <a:schemeClr val="bg1"/>
              </a:solidFill>
              <a:latin typeface="Proxima Nova Rg" panose="02000506030000020004" pitchFamily="2" charset="0"/>
              <a:cs typeface="Calibri"/>
            </a:endParaRPr>
          </a:p>
          <a:p>
            <a:endParaRPr lang="fr-FR" sz="1800" dirty="0">
              <a:solidFill>
                <a:schemeClr val="bg1"/>
              </a:solidFill>
              <a:latin typeface="Proxima Nova Rg" panose="02000506030000020004" pitchFamily="2" charset="0"/>
              <a:cs typeface="Calibri"/>
            </a:endParaRPr>
          </a:p>
          <a:p>
            <a:endParaRPr lang="fr-FR" sz="1800" dirty="0">
              <a:solidFill>
                <a:schemeClr val="bg1"/>
              </a:solidFill>
              <a:latin typeface="Proxima Nova Rg" panose="02000506030000020004" pitchFamily="2" charset="0"/>
              <a:cs typeface="Calibri"/>
            </a:endParaRPr>
          </a:p>
          <a:p>
            <a:endParaRPr lang="fr-FR" sz="1800" dirty="0">
              <a:solidFill>
                <a:schemeClr val="bg1"/>
              </a:solidFill>
              <a:latin typeface="Proxima Nova Rg" panose="02000506030000020004" pitchFamily="2" charset="0"/>
              <a:cs typeface="Calibri"/>
            </a:endParaRPr>
          </a:p>
          <a:p>
            <a:r>
              <a:rPr lang="pl-PL" dirty="0">
                <a:latin typeface="Proxima Nova Rg" panose="02000506030000020004" pitchFamily="2" charset="0"/>
                <a:cs typeface="Calibri"/>
              </a:rPr>
              <a:t>Na bazie kwasu </a:t>
            </a:r>
            <a:r>
              <a:rPr lang="pl-PL" dirty="0" err="1">
                <a:latin typeface="Proxima Nova Rg" panose="02000506030000020004" pitchFamily="2" charset="0"/>
                <a:cs typeface="Calibri"/>
              </a:rPr>
              <a:t>glukonowego</a:t>
            </a:r>
            <a:endParaRPr lang="en-GB" dirty="0">
              <a:latin typeface="Proxima Nova Rg" panose="02000506030000020004" pitchFamily="2" charset="0"/>
              <a:cs typeface="Calibri"/>
            </a:endParaRPr>
          </a:p>
        </p:txBody>
      </p:sp>
      <p:pic>
        <p:nvPicPr>
          <p:cNvPr id="26" name="Image 25">
            <a:extLst>
              <a:ext uri="{FF2B5EF4-FFF2-40B4-BE49-F238E27FC236}">
                <a16:creationId xmlns:a16="http://schemas.microsoft.com/office/drawing/2014/main" id="{26C3C765-ED82-774D-BF79-45A3D25CA8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755" y="6128450"/>
            <a:ext cx="1903475" cy="555071"/>
          </a:xfrm>
          <a:prstGeom prst="rect">
            <a:avLst/>
          </a:prstGeom>
        </p:spPr>
      </p:pic>
      <p:grpSp>
        <p:nvGrpSpPr>
          <p:cNvPr id="33" name="Groupe 32">
            <a:extLst>
              <a:ext uri="{FF2B5EF4-FFF2-40B4-BE49-F238E27FC236}">
                <a16:creationId xmlns:a16="http://schemas.microsoft.com/office/drawing/2014/main" id="{F90A25B9-925B-5447-B528-85F122AFBE04}"/>
              </a:ext>
            </a:extLst>
          </p:cNvPr>
          <p:cNvGrpSpPr/>
          <p:nvPr/>
        </p:nvGrpSpPr>
        <p:grpSpPr>
          <a:xfrm>
            <a:off x="7521902" y="149389"/>
            <a:ext cx="4408509" cy="395003"/>
            <a:chOff x="5609018" y="1987866"/>
            <a:chExt cx="3306382" cy="296252"/>
          </a:xfrm>
        </p:grpSpPr>
        <p:sp>
          <p:nvSpPr>
            <p:cNvPr id="34" name="Rectangle 33">
              <a:extLst>
                <a:ext uri="{FF2B5EF4-FFF2-40B4-BE49-F238E27FC236}">
                  <a16:creationId xmlns:a16="http://schemas.microsoft.com/office/drawing/2014/main" id="{BE19BC2C-8201-554D-8C34-14FA992416FE}"/>
                </a:ext>
              </a:extLst>
            </p:cNvPr>
            <p:cNvSpPr/>
            <p:nvPr userDrawn="1"/>
          </p:nvSpPr>
          <p:spPr>
            <a:xfrm flipV="1">
              <a:off x="8680458" y="2015462"/>
              <a:ext cx="72000" cy="180000"/>
            </a:xfrm>
            <a:prstGeom prst="rect">
              <a:avLst/>
            </a:prstGeom>
            <a:solidFill>
              <a:srgbClr val="005A7D"/>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sp>
          <p:nvSpPr>
            <p:cNvPr id="35" name="Rectangle 34">
              <a:extLst>
                <a:ext uri="{FF2B5EF4-FFF2-40B4-BE49-F238E27FC236}">
                  <a16:creationId xmlns:a16="http://schemas.microsoft.com/office/drawing/2014/main" id="{45034418-59DB-0D43-A179-6EA63D91ADAD}"/>
                </a:ext>
              </a:extLst>
            </p:cNvPr>
            <p:cNvSpPr/>
            <p:nvPr userDrawn="1"/>
          </p:nvSpPr>
          <p:spPr>
            <a:xfrm flipV="1">
              <a:off x="8843400" y="2015460"/>
              <a:ext cx="72000" cy="180000"/>
            </a:xfrm>
            <a:prstGeom prst="rect">
              <a:avLst/>
            </a:prstGeom>
            <a:solidFill>
              <a:srgbClr val="CD0033"/>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sp>
          <p:nvSpPr>
            <p:cNvPr id="36" name="Titre 1">
              <a:extLst>
                <a:ext uri="{FF2B5EF4-FFF2-40B4-BE49-F238E27FC236}">
                  <a16:creationId xmlns:a16="http://schemas.microsoft.com/office/drawing/2014/main" id="{6E0FD592-501F-A04E-B23B-AD41B8A36769}"/>
                </a:ext>
              </a:extLst>
            </p:cNvPr>
            <p:cNvSpPr txBox="1">
              <a:spLocks/>
            </p:cNvSpPr>
            <p:nvPr/>
          </p:nvSpPr>
          <p:spPr>
            <a:xfrm>
              <a:off x="5609018" y="1987866"/>
              <a:ext cx="3043219" cy="296252"/>
            </a:xfrm>
            <a:prstGeom prst="rect">
              <a:avLst/>
            </a:prstGeom>
          </p:spPr>
          <p:txBody>
            <a:bodyPr vert="horz" lIns="108703" tIns="54351" rIns="108703" bIns="54351" rtlCol="0" anchor="ctr">
              <a:noAutofit/>
            </a:bodyPr>
            <a:lstStyle>
              <a:lvl1pPr algn="l" defTabSz="1042744" rtl="0" eaLnBrk="1" latinLnBrk="0" hangingPunct="1">
                <a:lnSpc>
                  <a:spcPct val="90000"/>
                </a:lnSpc>
                <a:spcBef>
                  <a:spcPct val="0"/>
                </a:spcBef>
                <a:buNone/>
                <a:defRPr sz="2700" b="1" i="0" kern="1200">
                  <a:solidFill>
                    <a:schemeClr val="bg1"/>
                  </a:solidFill>
                  <a:latin typeface="Myriad Pro"/>
                  <a:ea typeface="+mj-ea"/>
                  <a:cs typeface="Myriad Pro"/>
                </a:defRPr>
              </a:lvl1pPr>
            </a:lstStyle>
            <a:p>
              <a:pPr algn="r"/>
              <a:endParaRPr lang="fr-FR" sz="933" b="0" dirty="0">
                <a:latin typeface="Proxima Nova Rg" panose="02000506030000020004" pitchFamily="2" charset="0"/>
                <a:cs typeface="Proxima Nova Alt Bd"/>
              </a:endParaRPr>
            </a:p>
          </p:txBody>
        </p:sp>
        <p:sp>
          <p:nvSpPr>
            <p:cNvPr id="37" name="Rectangle 36">
              <a:extLst>
                <a:ext uri="{FF2B5EF4-FFF2-40B4-BE49-F238E27FC236}">
                  <a16:creationId xmlns:a16="http://schemas.microsoft.com/office/drawing/2014/main" id="{B325BE14-3F63-3048-A129-488FB845C90C}"/>
                </a:ext>
              </a:extLst>
            </p:cNvPr>
            <p:cNvSpPr/>
            <p:nvPr/>
          </p:nvSpPr>
          <p:spPr>
            <a:xfrm flipV="1">
              <a:off x="8761929" y="2015460"/>
              <a:ext cx="72000" cy="180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5439" tIns="47720" rIns="95439" bIns="47720" rtlCol="0" anchor="ctr"/>
            <a:lstStyle/>
            <a:p>
              <a:pPr algn="ctr"/>
              <a:endParaRPr lang="fr-FR" sz="2133" dirty="0">
                <a:latin typeface="Proxima Nova Rg" panose="02000506030000020004" pitchFamily="2" charset="0"/>
                <a:cs typeface="Calibri"/>
              </a:endParaRPr>
            </a:p>
          </p:txBody>
        </p:sp>
      </p:grpSp>
      <p:sp>
        <p:nvSpPr>
          <p:cNvPr id="21" name="ZoneTexte 20">
            <a:extLst>
              <a:ext uri="{FF2B5EF4-FFF2-40B4-BE49-F238E27FC236}">
                <a16:creationId xmlns:a16="http://schemas.microsoft.com/office/drawing/2014/main" id="{7184AD65-8A13-C54E-A833-3FF0DB6556AF}"/>
              </a:ext>
            </a:extLst>
          </p:cNvPr>
          <p:cNvSpPr txBox="1"/>
          <p:nvPr/>
        </p:nvSpPr>
        <p:spPr>
          <a:xfrm>
            <a:off x="4787832" y="3851837"/>
            <a:ext cx="7215183" cy="400768"/>
          </a:xfrm>
          <a:prstGeom prst="rect">
            <a:avLst/>
          </a:prstGeom>
          <a:noFill/>
        </p:spPr>
        <p:txBody>
          <a:bodyPr wrap="square" lIns="104281" tIns="52142" rIns="104281" bIns="52142" rtlCol="0">
            <a:spAutoFit/>
          </a:bodyPr>
          <a:lstStyle/>
          <a:p>
            <a:pPr>
              <a:lnSpc>
                <a:spcPct val="80000"/>
              </a:lnSpc>
            </a:pPr>
            <a:r>
              <a:rPr lang="pl-PL" sz="2400" b="1" dirty="0">
                <a:solidFill>
                  <a:srgbClr val="FFFFFF"/>
                </a:solidFill>
                <a:highlight>
                  <a:srgbClr val="006567"/>
                </a:highlight>
                <a:latin typeface="Proxima Nova Alt Bd"/>
                <a:cs typeface="Proxima Nova Alt Bd"/>
              </a:rPr>
              <a:t>Zastosowanie w programie ochrony winorośli</a:t>
            </a:r>
            <a:endParaRPr lang="en-GB" sz="2400" b="1" dirty="0">
              <a:solidFill>
                <a:srgbClr val="FFFFFF"/>
              </a:solidFill>
              <a:highlight>
                <a:srgbClr val="006567"/>
              </a:highlight>
              <a:latin typeface="Proxima Nova Alt Bd"/>
              <a:cs typeface="Proxima Nova Alt Bd"/>
            </a:endParaRPr>
          </a:p>
        </p:txBody>
      </p:sp>
      <p:sp>
        <p:nvSpPr>
          <p:cNvPr id="18" name="ZoneTexte 17">
            <a:extLst>
              <a:ext uri="{FF2B5EF4-FFF2-40B4-BE49-F238E27FC236}">
                <a16:creationId xmlns:a16="http://schemas.microsoft.com/office/drawing/2014/main" id="{E8E04913-FF2E-0A4E-8F89-A412B019CDDA}"/>
              </a:ext>
            </a:extLst>
          </p:cNvPr>
          <p:cNvSpPr txBox="1"/>
          <p:nvPr/>
        </p:nvSpPr>
        <p:spPr>
          <a:xfrm>
            <a:off x="4787832" y="2123087"/>
            <a:ext cx="7009949" cy="819344"/>
          </a:xfrm>
          <a:prstGeom prst="rect">
            <a:avLst/>
          </a:prstGeom>
          <a:noFill/>
        </p:spPr>
        <p:txBody>
          <a:bodyPr wrap="square" lIns="104281" tIns="52142" rIns="104281" bIns="52142" rtlCol="0">
            <a:spAutoFit/>
          </a:bodyPr>
          <a:lstStyle/>
          <a:p>
            <a:pPr>
              <a:lnSpc>
                <a:spcPct val="80000"/>
              </a:lnSpc>
            </a:pPr>
            <a:r>
              <a:rPr lang="pl-PL" sz="5800" b="1" dirty="0">
                <a:solidFill>
                  <a:srgbClr val="FFFFFF"/>
                </a:solidFill>
                <a:latin typeface="Proxima Nova Alt Bd"/>
                <a:cs typeface="Proxima Nova Alt Bd"/>
              </a:rPr>
              <a:t>Uprawa winorośli</a:t>
            </a:r>
            <a:endParaRPr lang="en-GB" sz="5800" b="1" dirty="0">
              <a:solidFill>
                <a:srgbClr val="FFFFFF"/>
              </a:solidFill>
              <a:latin typeface="Proxima Nova Alt Bd"/>
              <a:cs typeface="Proxima Nova Alt Bd"/>
            </a:endParaRPr>
          </a:p>
        </p:txBody>
      </p:sp>
      <p:graphicFrame>
        <p:nvGraphicFramePr>
          <p:cNvPr id="25" name="stades">
            <a:extLst>
              <a:ext uri="{FF2B5EF4-FFF2-40B4-BE49-F238E27FC236}">
                <a16:creationId xmlns:a16="http://schemas.microsoft.com/office/drawing/2014/main" id="{70774CEC-4BC4-1F44-9753-B3B329D59635}"/>
              </a:ext>
            </a:extLst>
          </p:cNvPr>
          <p:cNvGraphicFramePr>
            <a:graphicFrameLocks noGrp="1"/>
          </p:cNvGraphicFramePr>
          <p:nvPr>
            <p:extLst>
              <p:ext uri="{D42A27DB-BD31-4B8C-83A1-F6EECF244321}">
                <p14:modId xmlns:p14="http://schemas.microsoft.com/office/powerpoint/2010/main" val="882379839"/>
              </p:ext>
            </p:extLst>
          </p:nvPr>
        </p:nvGraphicFramePr>
        <p:xfrm>
          <a:off x="4991325" y="5183892"/>
          <a:ext cx="6938280" cy="651803"/>
        </p:xfrm>
        <a:graphic>
          <a:graphicData uri="http://schemas.openxmlformats.org/drawingml/2006/table">
            <a:tbl>
              <a:tblPr firstRow="1" bandRow="1">
                <a:tableStyleId>{5C22544A-7EE6-4342-B048-85BDC9FD1C3A}</a:tableStyleId>
              </a:tblPr>
              <a:tblGrid>
                <a:gridCol w="693828">
                  <a:extLst>
                    <a:ext uri="{9D8B030D-6E8A-4147-A177-3AD203B41FA5}">
                      <a16:colId xmlns:a16="http://schemas.microsoft.com/office/drawing/2014/main" val="20000"/>
                    </a:ext>
                  </a:extLst>
                </a:gridCol>
                <a:gridCol w="693828">
                  <a:extLst>
                    <a:ext uri="{9D8B030D-6E8A-4147-A177-3AD203B41FA5}">
                      <a16:colId xmlns:a16="http://schemas.microsoft.com/office/drawing/2014/main" val="20001"/>
                    </a:ext>
                  </a:extLst>
                </a:gridCol>
                <a:gridCol w="693828">
                  <a:extLst>
                    <a:ext uri="{9D8B030D-6E8A-4147-A177-3AD203B41FA5}">
                      <a16:colId xmlns:a16="http://schemas.microsoft.com/office/drawing/2014/main" val="20002"/>
                    </a:ext>
                  </a:extLst>
                </a:gridCol>
                <a:gridCol w="725470">
                  <a:extLst>
                    <a:ext uri="{9D8B030D-6E8A-4147-A177-3AD203B41FA5}">
                      <a16:colId xmlns:a16="http://schemas.microsoft.com/office/drawing/2014/main" val="20003"/>
                    </a:ext>
                  </a:extLst>
                </a:gridCol>
                <a:gridCol w="662186">
                  <a:extLst>
                    <a:ext uri="{9D8B030D-6E8A-4147-A177-3AD203B41FA5}">
                      <a16:colId xmlns:a16="http://schemas.microsoft.com/office/drawing/2014/main" val="20004"/>
                    </a:ext>
                  </a:extLst>
                </a:gridCol>
                <a:gridCol w="693828">
                  <a:extLst>
                    <a:ext uri="{9D8B030D-6E8A-4147-A177-3AD203B41FA5}">
                      <a16:colId xmlns:a16="http://schemas.microsoft.com/office/drawing/2014/main" val="20005"/>
                    </a:ext>
                  </a:extLst>
                </a:gridCol>
                <a:gridCol w="693828">
                  <a:extLst>
                    <a:ext uri="{9D8B030D-6E8A-4147-A177-3AD203B41FA5}">
                      <a16:colId xmlns:a16="http://schemas.microsoft.com/office/drawing/2014/main" val="20006"/>
                    </a:ext>
                  </a:extLst>
                </a:gridCol>
                <a:gridCol w="762370">
                  <a:extLst>
                    <a:ext uri="{9D8B030D-6E8A-4147-A177-3AD203B41FA5}">
                      <a16:colId xmlns:a16="http://schemas.microsoft.com/office/drawing/2014/main" val="20007"/>
                    </a:ext>
                  </a:extLst>
                </a:gridCol>
                <a:gridCol w="625286">
                  <a:extLst>
                    <a:ext uri="{9D8B030D-6E8A-4147-A177-3AD203B41FA5}">
                      <a16:colId xmlns:a16="http://schemas.microsoft.com/office/drawing/2014/main" val="20008"/>
                    </a:ext>
                  </a:extLst>
                </a:gridCol>
                <a:gridCol w="693828">
                  <a:extLst>
                    <a:ext uri="{9D8B030D-6E8A-4147-A177-3AD203B41FA5}">
                      <a16:colId xmlns:a16="http://schemas.microsoft.com/office/drawing/2014/main" val="20009"/>
                    </a:ext>
                  </a:extLst>
                </a:gridCol>
              </a:tblGrid>
              <a:tr h="332345">
                <a:tc>
                  <a:txBody>
                    <a:bodyPr/>
                    <a:lstStyle/>
                    <a:p>
                      <a:pPr algn="ctr"/>
                      <a:endParaRPr lang="fr-FR" sz="700" dirty="0">
                        <a:solidFill>
                          <a:schemeClr val="bg1"/>
                        </a:solidFill>
                        <a:latin typeface="Century Gothic"/>
                        <a:cs typeface="Century Gothic"/>
                      </a:endParaRPr>
                    </a:p>
                  </a:txBody>
                  <a:tcPr marL="84406" marR="84406" marT="0" marB="4220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pl-PL" sz="800" b="0" i="0" dirty="0">
                          <a:solidFill>
                            <a:schemeClr val="bg1"/>
                          </a:solidFill>
                          <a:latin typeface="Proxima Nova Alt Bd"/>
                          <a:cs typeface="Century Gothic"/>
                        </a:rPr>
                        <a:t>Rozwinięte liście 3-4 do 9-tego</a:t>
                      </a:r>
                      <a:endParaRPr lang="fr-FR" sz="800" b="0" i="0" dirty="0">
                        <a:solidFill>
                          <a:schemeClr val="bg1"/>
                        </a:solidFill>
                        <a:latin typeface="Proxima Nova Alt Bd"/>
                        <a:cs typeface="Century Gothic"/>
                      </a:endParaRPr>
                    </a:p>
                  </a:txBody>
                  <a:tcPr marL="84406" marR="84406" marT="0" marB="42203"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800" b="0" i="0" dirty="0">
                          <a:solidFill>
                            <a:schemeClr val="bg1"/>
                          </a:solidFill>
                          <a:latin typeface="Proxima Nova Alt Bd"/>
                          <a:cs typeface="Century Gothic"/>
                        </a:rPr>
                        <a:t>
</a:t>
                      </a:r>
                      <a:r>
                        <a:rPr lang="pl-PL" sz="800" b="0" i="0" dirty="0">
                          <a:solidFill>
                            <a:schemeClr val="bg1"/>
                          </a:solidFill>
                          <a:latin typeface="Proxima Nova Alt Bd"/>
                          <a:cs typeface="Century Gothic"/>
                        </a:rPr>
                        <a:t>Widoczne zawiązki kwiatostanów</a:t>
                      </a:r>
                      <a:endParaRPr lang="fr-FR" sz="800" b="0" i="0" dirty="0">
                        <a:solidFill>
                          <a:schemeClr val="bg1"/>
                        </a:solidFill>
                        <a:latin typeface="Proxima Nova Alt Bd"/>
                        <a:cs typeface="Century Gothic"/>
                      </a:endParaRPr>
                    </a:p>
                  </a:txBody>
                  <a:tcPr marL="84406" marR="84406" marT="0" marB="4220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pl-PL" sz="800" b="0" i="0" dirty="0">
                          <a:solidFill>
                            <a:schemeClr val="bg1"/>
                          </a:solidFill>
                          <a:latin typeface="Proxima Nova Alt Bd"/>
                          <a:cs typeface="Century Gothic"/>
                        </a:rPr>
                        <a:t>Kwiatostany w pełni rozwinięte</a:t>
                      </a:r>
                      <a:endParaRPr lang="fr-FR" sz="800" b="0" i="0" dirty="0">
                        <a:solidFill>
                          <a:schemeClr val="bg1"/>
                        </a:solidFill>
                        <a:latin typeface="Proxima Nova Alt Bd"/>
                        <a:cs typeface="Century Gothic"/>
                      </a:endParaRPr>
                    </a:p>
                  </a:txBody>
                  <a:tcPr marL="84406" marR="84406" marT="0" marB="4220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pl-PL" sz="800" b="0" i="0" dirty="0">
                          <a:solidFill>
                            <a:schemeClr val="bg1"/>
                          </a:solidFill>
                          <a:latin typeface="Proxima Nova Alt Bd"/>
                          <a:cs typeface="Century Gothic"/>
                        </a:rPr>
                        <a:t>Pełnia kwitnienia</a:t>
                      </a:r>
                      <a:endParaRPr lang="fr-FR" sz="800" b="0" i="0" dirty="0">
                        <a:solidFill>
                          <a:schemeClr val="bg1"/>
                        </a:solidFill>
                        <a:latin typeface="Proxima Nova Alt Bd"/>
                        <a:cs typeface="Century Gothic"/>
                      </a:endParaRPr>
                    </a:p>
                  </a:txBody>
                  <a:tcPr marL="84406" marR="84406" marT="0" marB="4220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800" b="0" i="0" dirty="0">
                          <a:solidFill>
                            <a:schemeClr val="bg1"/>
                          </a:solidFill>
                          <a:latin typeface="Proxima Nova Alt Bd"/>
                          <a:cs typeface="Century Gothic"/>
                        </a:rPr>
                        <a:t>
</a:t>
                      </a:r>
                      <a:r>
                        <a:rPr lang="pl-PL" sz="800" b="0" i="0" dirty="0">
                          <a:solidFill>
                            <a:schemeClr val="bg1"/>
                          </a:solidFill>
                          <a:latin typeface="Proxima Nova Alt Bd"/>
                          <a:cs typeface="Century Gothic"/>
                        </a:rPr>
                        <a:t>Owoce wielkości śrutu grochu</a:t>
                      </a:r>
                      <a:endParaRPr lang="fr-FR" sz="800" b="0" i="0" dirty="0">
                        <a:solidFill>
                          <a:schemeClr val="bg1"/>
                        </a:solidFill>
                        <a:latin typeface="Proxima Nova Alt Bd"/>
                        <a:cs typeface="Century Gothic"/>
                      </a:endParaRPr>
                    </a:p>
                  </a:txBody>
                  <a:tcPr marL="84406" marR="84406" marT="0" marB="4220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pl-PL" sz="800" b="0" i="0" dirty="0">
                          <a:solidFill>
                            <a:schemeClr val="bg1"/>
                          </a:solidFill>
                          <a:latin typeface="Proxima Nova Alt Bd"/>
                          <a:cs typeface="Century Gothic"/>
                        </a:rPr>
                        <a:t>Zamykanie gron</a:t>
                      </a:r>
                      <a:endParaRPr lang="fr-FR" sz="800" b="0" i="0" dirty="0">
                        <a:solidFill>
                          <a:schemeClr val="bg1"/>
                        </a:solidFill>
                        <a:latin typeface="Proxima Nova Alt Bd"/>
                        <a:cs typeface="Century Gothic"/>
                      </a:endParaRPr>
                    </a:p>
                  </a:txBody>
                  <a:tcPr marL="84406" marR="84406" marT="0" marB="4220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pl-PL" sz="800" b="0" i="0" dirty="0">
                          <a:solidFill>
                            <a:schemeClr val="bg1"/>
                          </a:solidFill>
                          <a:latin typeface="Proxima Nova Alt Bd"/>
                          <a:cs typeface="Century Gothic"/>
                        </a:rPr>
                        <a:t>Wybarwienie jagód</a:t>
                      </a:r>
                      <a:endParaRPr lang="fr-FR" sz="800" b="0" i="0" dirty="0">
                        <a:solidFill>
                          <a:schemeClr val="bg1"/>
                        </a:solidFill>
                        <a:latin typeface="Proxima Nova Alt Bd"/>
                        <a:cs typeface="Century Gothic"/>
                      </a:endParaRPr>
                    </a:p>
                  </a:txBody>
                  <a:tcPr marL="84406" marR="84406" marT="0" marB="4220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pl-PL" sz="800" b="0" i="0" dirty="0">
                          <a:solidFill>
                            <a:schemeClr val="bg1"/>
                          </a:solidFill>
                          <a:latin typeface="Proxima Nova Alt Bd"/>
                          <a:cs typeface="Century Gothic"/>
                        </a:rPr>
                        <a:t>Dojrzałość zbiorcza</a:t>
                      </a:r>
                      <a:endParaRPr lang="fr-FR" sz="800" b="0" i="0" dirty="0">
                        <a:solidFill>
                          <a:schemeClr val="bg1"/>
                        </a:solidFill>
                        <a:latin typeface="Proxima Nova Alt Bd"/>
                        <a:cs typeface="Century Gothic"/>
                      </a:endParaRPr>
                    </a:p>
                  </a:txBody>
                  <a:tcPr marL="84406" marR="84406" marT="0" marB="4220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endParaRPr lang="fr-FR" sz="900" b="0" i="0" dirty="0">
                        <a:solidFill>
                          <a:schemeClr val="tx1"/>
                        </a:solidFill>
                        <a:latin typeface="Proxima Nova Rg" panose="02000506030000020004" pitchFamily="2" charset="0"/>
                        <a:cs typeface="Century Gothic"/>
                      </a:endParaRPr>
                    </a:p>
                  </a:txBody>
                  <a:tcPr marL="84406" marR="84406" marT="0" marB="42203"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27" name="Rectangle à coins arrondis 4">
            <a:extLst>
              <a:ext uri="{FF2B5EF4-FFF2-40B4-BE49-F238E27FC236}">
                <a16:creationId xmlns:a16="http://schemas.microsoft.com/office/drawing/2014/main" id="{B6F7DBEF-4EF1-974F-8952-B11235D460B9}"/>
              </a:ext>
            </a:extLst>
          </p:cNvPr>
          <p:cNvSpPr/>
          <p:nvPr/>
        </p:nvSpPr>
        <p:spPr>
          <a:xfrm>
            <a:off x="5800872" y="4501045"/>
            <a:ext cx="626073" cy="575975"/>
          </a:xfrm>
          <a:prstGeom prst="roundRect">
            <a:avLst/>
          </a:prstGeom>
          <a: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a:blipFill>
          <a:ln w="9525" cap="flat" cmpd="sng" algn="ctr">
            <a:noFill/>
            <a:prstDash val="solid"/>
          </a:ln>
          <a:effectLst>
            <a:outerShdw blurRad="40000" dist="23000" dir="5400000" rotWithShape="0">
              <a:srgbClr val="000000">
                <a:alpha val="35000"/>
              </a:srgbClr>
            </a:outerShdw>
          </a:effectLst>
          <a:extLs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es-ES" sz="1662">
              <a:solidFill>
                <a:prstClr val="white"/>
              </a:solidFill>
              <a:latin typeface="Proxima Nova Rg" panose="02000506030000020004" pitchFamily="2" charset="0"/>
            </a:endParaRPr>
          </a:p>
        </p:txBody>
      </p:sp>
      <p:sp>
        <p:nvSpPr>
          <p:cNvPr id="29" name="Rectangle à coins arrondis 5">
            <a:extLst>
              <a:ext uri="{FF2B5EF4-FFF2-40B4-BE49-F238E27FC236}">
                <a16:creationId xmlns:a16="http://schemas.microsoft.com/office/drawing/2014/main" id="{0C5601DF-4095-784C-9049-62366B7A388D}"/>
              </a:ext>
            </a:extLst>
          </p:cNvPr>
          <p:cNvSpPr/>
          <p:nvPr/>
        </p:nvSpPr>
        <p:spPr>
          <a:xfrm>
            <a:off x="6505712" y="4422227"/>
            <a:ext cx="626073" cy="654794"/>
          </a:xfrm>
          <a:prstGeom prst="roundRect">
            <a:avLst/>
          </a:prstGeom>
          <a:blipFill>
            <a:blip r:embed="rId7"/>
            <a:stretch>
              <a:fillRect/>
            </a:stretch>
          </a:blipFill>
          <a:ln w="9525" cap="flat" cmpd="sng" algn="ctr">
            <a:noFill/>
            <a:prstDash val="solid"/>
          </a:ln>
          <a:effectLst/>
          <a:extLs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es-ES" sz="1662">
              <a:solidFill>
                <a:prstClr val="white"/>
              </a:solidFill>
              <a:latin typeface="Proxima Nova Rg" panose="02000506030000020004" pitchFamily="2" charset="0"/>
            </a:endParaRPr>
          </a:p>
        </p:txBody>
      </p:sp>
      <p:sp>
        <p:nvSpPr>
          <p:cNvPr id="31" name="Rectangle à coins arrondis 6">
            <a:extLst>
              <a:ext uri="{FF2B5EF4-FFF2-40B4-BE49-F238E27FC236}">
                <a16:creationId xmlns:a16="http://schemas.microsoft.com/office/drawing/2014/main" id="{C8DAC334-28EF-504F-8CA8-B015741D3B16}"/>
              </a:ext>
            </a:extLst>
          </p:cNvPr>
          <p:cNvSpPr/>
          <p:nvPr/>
        </p:nvSpPr>
        <p:spPr>
          <a:xfrm>
            <a:off x="7168066" y="4422227"/>
            <a:ext cx="626073" cy="654794"/>
          </a:xfrm>
          <a:prstGeom prst="roundRect">
            <a:avLst/>
          </a:prstGeom>
          <a:blipFill>
            <a:blip r:embed="rId8"/>
            <a:stretch>
              <a:fillRect/>
            </a:stretch>
          </a:blipFill>
          <a:ln w="9525" cap="flat" cmpd="sng" algn="ctr">
            <a:noFill/>
            <a:prstDash val="solid"/>
          </a:ln>
          <a:effectLst/>
          <a:extLs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es-ES" sz="1662">
              <a:solidFill>
                <a:prstClr val="white"/>
              </a:solidFill>
              <a:latin typeface="Proxima Nova Rg" panose="02000506030000020004" pitchFamily="2" charset="0"/>
            </a:endParaRPr>
          </a:p>
        </p:txBody>
      </p:sp>
      <p:sp>
        <p:nvSpPr>
          <p:cNvPr id="32" name="Rectangle à coins arrondis 7">
            <a:extLst>
              <a:ext uri="{FF2B5EF4-FFF2-40B4-BE49-F238E27FC236}">
                <a16:creationId xmlns:a16="http://schemas.microsoft.com/office/drawing/2014/main" id="{89E715C3-48AE-5C45-8E3D-D43E28E69A8C}"/>
              </a:ext>
            </a:extLst>
          </p:cNvPr>
          <p:cNvSpPr/>
          <p:nvPr/>
        </p:nvSpPr>
        <p:spPr>
          <a:xfrm>
            <a:off x="7830420" y="4422227"/>
            <a:ext cx="626073" cy="654794"/>
          </a:xfrm>
          <a:prstGeom prst="roundRect">
            <a:avLst/>
          </a:prstGeom>
          <a:blipFill>
            <a:blip r:embed="rId9"/>
            <a:stretch>
              <a:fillRect/>
            </a:stretch>
          </a:blipFill>
          <a:ln w="9525" cap="flat" cmpd="sng" algn="ctr">
            <a:noFill/>
            <a:prstDash val="solid"/>
          </a:ln>
          <a:effectLst/>
          <a:extLs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es-ES" sz="1662">
              <a:solidFill>
                <a:prstClr val="white"/>
              </a:solidFill>
              <a:latin typeface="Proxima Nova Rg" panose="02000506030000020004" pitchFamily="2" charset="0"/>
            </a:endParaRPr>
          </a:p>
        </p:txBody>
      </p:sp>
      <p:sp>
        <p:nvSpPr>
          <p:cNvPr id="38" name="Rectangle à coins arrondis 8">
            <a:extLst>
              <a:ext uri="{FF2B5EF4-FFF2-40B4-BE49-F238E27FC236}">
                <a16:creationId xmlns:a16="http://schemas.microsoft.com/office/drawing/2014/main" id="{A4B41679-6169-A04C-B45D-C22E494D81A3}"/>
              </a:ext>
            </a:extLst>
          </p:cNvPr>
          <p:cNvSpPr/>
          <p:nvPr/>
        </p:nvSpPr>
        <p:spPr>
          <a:xfrm>
            <a:off x="8503406" y="4422227"/>
            <a:ext cx="626073" cy="654794"/>
          </a:xfrm>
          <a:prstGeom prst="roundRect">
            <a:avLst/>
          </a:prstGeom>
          <a:blipFill>
            <a:blip r:embed="rId10"/>
            <a:stretch>
              <a:fillRect/>
            </a:stretch>
          </a:blipFill>
          <a:ln w="9525" cap="flat" cmpd="sng" algn="ctr">
            <a:noFill/>
            <a:prstDash val="solid"/>
          </a:ln>
          <a:effectLst/>
          <a:extLs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es-ES" sz="1662">
              <a:solidFill>
                <a:prstClr val="white"/>
              </a:solidFill>
              <a:latin typeface="Proxima Nova Rg" panose="02000506030000020004" pitchFamily="2" charset="0"/>
            </a:endParaRPr>
          </a:p>
        </p:txBody>
      </p:sp>
      <p:sp>
        <p:nvSpPr>
          <p:cNvPr id="39" name="Rectangle à coins arrondis 9">
            <a:extLst>
              <a:ext uri="{FF2B5EF4-FFF2-40B4-BE49-F238E27FC236}">
                <a16:creationId xmlns:a16="http://schemas.microsoft.com/office/drawing/2014/main" id="{27ACA4A2-6C11-9740-8584-D14A19ED9090}"/>
              </a:ext>
            </a:extLst>
          </p:cNvPr>
          <p:cNvSpPr/>
          <p:nvPr/>
        </p:nvSpPr>
        <p:spPr>
          <a:xfrm>
            <a:off x="9309766" y="4427958"/>
            <a:ext cx="482067" cy="654794"/>
          </a:xfrm>
          <a:prstGeom prst="roundRect">
            <a:avLst/>
          </a:prstGeom>
          <a:blipFill>
            <a:blip r:embed="rId11"/>
            <a:stretch>
              <a:fillRect/>
            </a:stretch>
          </a:blipFill>
          <a:ln w="9525" cap="flat" cmpd="sng" algn="ctr">
            <a:noFill/>
            <a:prstDash val="solid"/>
          </a:ln>
          <a:effectLst/>
          <a:extLs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es-ES" sz="1662">
              <a:solidFill>
                <a:prstClr val="white"/>
              </a:solidFill>
              <a:latin typeface="Proxima Nova Rg" panose="02000506030000020004" pitchFamily="2" charset="0"/>
            </a:endParaRPr>
          </a:p>
        </p:txBody>
      </p:sp>
      <p:sp>
        <p:nvSpPr>
          <p:cNvPr id="40" name="Rectangle à coins arrondis 10">
            <a:extLst>
              <a:ext uri="{FF2B5EF4-FFF2-40B4-BE49-F238E27FC236}">
                <a16:creationId xmlns:a16="http://schemas.microsoft.com/office/drawing/2014/main" id="{101208BF-ADD5-C443-9F71-94BEE5CB2853}"/>
              </a:ext>
            </a:extLst>
          </p:cNvPr>
          <p:cNvSpPr/>
          <p:nvPr/>
        </p:nvSpPr>
        <p:spPr>
          <a:xfrm>
            <a:off x="9972119" y="4427958"/>
            <a:ext cx="482067" cy="654794"/>
          </a:xfrm>
          <a:prstGeom prst="roundRect">
            <a:avLst/>
          </a:prstGeom>
          <a:blipFill>
            <a:blip r:embed="rId12"/>
            <a:stretch>
              <a:fillRect/>
            </a:stretch>
          </a:blipFill>
          <a:ln w="9525" cap="flat" cmpd="sng" algn="ctr">
            <a:noFill/>
            <a:prstDash val="solid"/>
          </a:ln>
          <a:effectLst/>
          <a:extLs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es-ES" sz="1662">
              <a:solidFill>
                <a:prstClr val="white"/>
              </a:solidFill>
              <a:latin typeface="Proxima Nova Rg" panose="02000506030000020004" pitchFamily="2" charset="0"/>
            </a:endParaRPr>
          </a:p>
        </p:txBody>
      </p:sp>
      <p:sp>
        <p:nvSpPr>
          <p:cNvPr id="41" name="Rectangle à coins arrondis 11">
            <a:extLst>
              <a:ext uri="{FF2B5EF4-FFF2-40B4-BE49-F238E27FC236}">
                <a16:creationId xmlns:a16="http://schemas.microsoft.com/office/drawing/2014/main" id="{4D870BBC-89B4-DE47-9002-FB34C6BB4746}"/>
              </a:ext>
            </a:extLst>
          </p:cNvPr>
          <p:cNvSpPr/>
          <p:nvPr/>
        </p:nvSpPr>
        <p:spPr>
          <a:xfrm>
            <a:off x="10639789" y="4427958"/>
            <a:ext cx="482067" cy="654794"/>
          </a:xfrm>
          <a:prstGeom prst="roundRect">
            <a:avLst/>
          </a:prstGeom>
          <a:blipFill>
            <a:blip r:embed="rId13"/>
            <a:stretch>
              <a:fillRect/>
            </a:stretch>
          </a:blipFill>
          <a:ln w="9525" cap="flat" cmpd="sng" algn="ctr">
            <a:noFill/>
            <a:prstDash val="solid"/>
          </a:ln>
          <a:effectLst/>
          <a:extLs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es-ES" sz="1662">
              <a:solidFill>
                <a:prstClr val="white"/>
              </a:solidFill>
              <a:latin typeface="Proxima Nova Rg" panose="02000506030000020004" pitchFamily="2" charset="0"/>
            </a:endParaRPr>
          </a:p>
        </p:txBody>
      </p:sp>
      <p:graphicFrame>
        <p:nvGraphicFramePr>
          <p:cNvPr id="45" name="dosext1">
            <a:extLst>
              <a:ext uri="{FF2B5EF4-FFF2-40B4-BE49-F238E27FC236}">
                <a16:creationId xmlns:a16="http://schemas.microsoft.com/office/drawing/2014/main" id="{A8283C96-2072-F342-9094-22CCDCFC273C}"/>
              </a:ext>
            </a:extLst>
          </p:cNvPr>
          <p:cNvGraphicFramePr>
            <a:graphicFrameLocks noGrp="1"/>
          </p:cNvGraphicFramePr>
          <p:nvPr>
            <p:extLst>
              <p:ext uri="{D42A27DB-BD31-4B8C-83A1-F6EECF244321}">
                <p14:modId xmlns:p14="http://schemas.microsoft.com/office/powerpoint/2010/main" val="3713638601"/>
              </p:ext>
            </p:extLst>
          </p:nvPr>
        </p:nvGraphicFramePr>
        <p:xfrm>
          <a:off x="5799977" y="5853781"/>
          <a:ext cx="5283815" cy="464559"/>
        </p:xfrm>
        <a:graphic>
          <a:graphicData uri="http://schemas.openxmlformats.org/drawingml/2006/table">
            <a:tbl>
              <a:tblPr firstRow="1" bandRow="1">
                <a:tableStyleId>{5C22544A-7EE6-4342-B048-85BDC9FD1C3A}</a:tableStyleId>
              </a:tblPr>
              <a:tblGrid>
                <a:gridCol w="737166">
                  <a:extLst>
                    <a:ext uri="{9D8B030D-6E8A-4147-A177-3AD203B41FA5}">
                      <a16:colId xmlns:a16="http://schemas.microsoft.com/office/drawing/2014/main" val="20000"/>
                    </a:ext>
                  </a:extLst>
                </a:gridCol>
                <a:gridCol w="619198">
                  <a:extLst>
                    <a:ext uri="{9D8B030D-6E8A-4147-A177-3AD203B41FA5}">
                      <a16:colId xmlns:a16="http://schemas.microsoft.com/office/drawing/2014/main" val="20001"/>
                    </a:ext>
                  </a:extLst>
                </a:gridCol>
                <a:gridCol w="855134">
                  <a:extLst>
                    <a:ext uri="{9D8B030D-6E8A-4147-A177-3AD203B41FA5}">
                      <a16:colId xmlns:a16="http://schemas.microsoft.com/office/drawing/2014/main" val="20002"/>
                    </a:ext>
                  </a:extLst>
                </a:gridCol>
                <a:gridCol w="190500">
                  <a:extLst>
                    <a:ext uri="{9D8B030D-6E8A-4147-A177-3AD203B41FA5}">
                      <a16:colId xmlns:a16="http://schemas.microsoft.com/office/drawing/2014/main" val="20003"/>
                    </a:ext>
                  </a:extLst>
                </a:gridCol>
                <a:gridCol w="1610784">
                  <a:extLst>
                    <a:ext uri="{9D8B030D-6E8A-4147-A177-3AD203B41FA5}">
                      <a16:colId xmlns:a16="http://schemas.microsoft.com/office/drawing/2014/main" val="20004"/>
                    </a:ext>
                  </a:extLst>
                </a:gridCol>
                <a:gridCol w="663575">
                  <a:extLst>
                    <a:ext uri="{9D8B030D-6E8A-4147-A177-3AD203B41FA5}">
                      <a16:colId xmlns:a16="http://schemas.microsoft.com/office/drawing/2014/main" val="20005"/>
                    </a:ext>
                  </a:extLst>
                </a:gridCol>
                <a:gridCol w="607458">
                  <a:extLst>
                    <a:ext uri="{9D8B030D-6E8A-4147-A177-3AD203B41FA5}">
                      <a16:colId xmlns:a16="http://schemas.microsoft.com/office/drawing/2014/main" val="20006"/>
                    </a:ext>
                  </a:extLst>
                </a:gridCol>
              </a:tblGrid>
              <a:tr h="212482">
                <a:tc>
                  <a:txBody>
                    <a:bodyPr/>
                    <a:lstStyle/>
                    <a:p>
                      <a:pPr algn="ctr"/>
                      <a:endParaRPr lang="fr-FR" sz="400" dirty="0">
                        <a:latin typeface="Century Gothic"/>
                        <a:cs typeface="Century Gothic"/>
                      </a:endParaRPr>
                    </a:p>
                  </a:txBody>
                  <a:tcPr marL="75245" marR="75245" marT="30098" marB="300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400" dirty="0">
                        <a:latin typeface="Century Gothic"/>
                        <a:cs typeface="Century Gothic"/>
                      </a:endParaRPr>
                    </a:p>
                  </a:txBody>
                  <a:tcPr marL="75245" marR="75245" marT="30098" marB="300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44862"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chemeClr val="bg1"/>
                          </a:solidFill>
                          <a:effectLst/>
                          <a:uLnTx/>
                          <a:uFillTx/>
                          <a:latin typeface="Century Gothic"/>
                          <a:ea typeface="+mn-ea"/>
                          <a:cs typeface="Century Gothic"/>
                        </a:rPr>
                        <a:t>1 L/ha </a:t>
                      </a:r>
                    </a:p>
                  </a:txBody>
                  <a:tcPr marL="75245" marR="75245" marT="30098" marB="300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6D90"/>
                    </a:solidFill>
                  </a:tcPr>
                </a:tc>
                <a:tc>
                  <a:txBody>
                    <a:bodyPr/>
                    <a:lstStyle/>
                    <a:p>
                      <a:pPr algn="ctr"/>
                      <a:endParaRPr lang="fr-FR" sz="400" dirty="0">
                        <a:latin typeface="Century Gothic"/>
                        <a:cs typeface="Century Gothic"/>
                      </a:endParaRPr>
                    </a:p>
                  </a:txBody>
                  <a:tcPr marL="75245" marR="75245" marT="30098" marB="300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44862" rtl="0" eaLnBrk="1" fontAlgn="auto" latinLnBrk="0" hangingPunct="1">
                        <a:lnSpc>
                          <a:spcPct val="100000"/>
                        </a:lnSpc>
                        <a:spcBef>
                          <a:spcPts val="0"/>
                        </a:spcBef>
                        <a:spcAft>
                          <a:spcPts val="0"/>
                        </a:spcAft>
                        <a:buClrTx/>
                        <a:buSzTx/>
                        <a:buFontTx/>
                        <a:buNone/>
                        <a:tabLst/>
                        <a:defRPr/>
                      </a:pPr>
                      <a:r>
                        <a:rPr lang="pl-PL" sz="1000" b="1" dirty="0">
                          <a:latin typeface="Century Gothic"/>
                          <a:cs typeface="Century Gothic"/>
                        </a:rPr>
                        <a:t>1-2</a:t>
                      </a:r>
                      <a:r>
                        <a:rPr lang="fr-FR" sz="1000" b="1" dirty="0">
                          <a:latin typeface="Century Gothic"/>
                          <a:cs typeface="Century Gothic"/>
                        </a:rPr>
                        <a:t> L/ha </a:t>
                      </a:r>
                    </a:p>
                  </a:txBody>
                  <a:tcPr marL="75245" marR="75245" marT="30098" marB="300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006D90"/>
                    </a:solidFill>
                  </a:tcPr>
                </a:tc>
                <a:tc>
                  <a:txBody>
                    <a:bodyPr/>
                    <a:lstStyle/>
                    <a:p>
                      <a:pPr algn="ctr"/>
                      <a:endParaRPr lang="fr-FR" sz="400" dirty="0">
                        <a:latin typeface="Century Gothic"/>
                        <a:cs typeface="Century Gothic"/>
                      </a:endParaRPr>
                    </a:p>
                  </a:txBody>
                  <a:tcPr marL="75245" marR="75245" marT="30098" marB="300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400" dirty="0">
                        <a:latin typeface="Century Gothic"/>
                        <a:cs typeface="Century Gothic"/>
                      </a:endParaRPr>
                    </a:p>
                  </a:txBody>
                  <a:tcPr marL="75245" marR="75245" marT="30098" marB="300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51963">
                <a:tc>
                  <a:txBody>
                    <a:bodyPr/>
                    <a:lstStyle/>
                    <a:p>
                      <a:pPr algn="ctr"/>
                      <a:endParaRPr lang="fr-FR" sz="800" b="1" dirty="0">
                        <a:latin typeface="Century Gothic"/>
                        <a:cs typeface="Century Gothic"/>
                      </a:endParaRPr>
                    </a:p>
                  </a:txBody>
                  <a:tcPr marL="76448" marR="76448" marT="0" marB="382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800" b="1" dirty="0">
                        <a:latin typeface="Century Gothic"/>
                        <a:cs typeface="Century Gothic"/>
                      </a:endParaRPr>
                    </a:p>
                  </a:txBody>
                  <a:tcPr marL="76448" marR="76448" marT="0" marB="382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solidFill>
                          <a:effectLst/>
                          <a:uLnTx/>
                          <a:uFillTx/>
                          <a:latin typeface="Century Gothic"/>
                          <a:ea typeface="+mn-ea"/>
                          <a:cs typeface="Century Gothic"/>
                        </a:rPr>
                        <a:t>2 </a:t>
                      </a:r>
                      <a:r>
                        <a:rPr kumimoji="0" lang="pl-PL" sz="900" b="0" i="0" u="none" strike="noStrike" kern="1200" cap="none" spc="0" normalizeH="0" baseline="0" noProof="0" dirty="0">
                          <a:ln>
                            <a:noFill/>
                          </a:ln>
                          <a:solidFill>
                            <a:prstClr val="black"/>
                          </a:solidFill>
                          <a:effectLst/>
                          <a:uLnTx/>
                          <a:uFillTx/>
                          <a:latin typeface="Century Gothic"/>
                          <a:ea typeface="+mn-ea"/>
                          <a:cs typeface="Century Gothic"/>
                        </a:rPr>
                        <a:t>aplikacje</a:t>
                      </a:r>
                      <a:endParaRPr kumimoji="0" lang="fr-FR" sz="900" b="0" i="0" u="none" strike="noStrike" kern="1200" cap="none" spc="0" normalizeH="0" baseline="0" noProof="0" dirty="0">
                        <a:ln>
                          <a:noFill/>
                        </a:ln>
                        <a:solidFill>
                          <a:prstClr val="black"/>
                        </a:solidFill>
                        <a:effectLst/>
                        <a:uLnTx/>
                        <a:uFillTx/>
                        <a:latin typeface="Century Gothic"/>
                        <a:ea typeface="+mn-ea"/>
                        <a:cs typeface="Century Gothic"/>
                      </a:endParaRPr>
                    </a:p>
                  </a:txBody>
                  <a:tcPr marL="76448" marR="76448" marT="0" marB="382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a:latin typeface="Century Gothic"/>
                          <a:cs typeface="Century Gothic"/>
                        </a:rPr>
                        <a:t> </a:t>
                      </a:r>
                      <a:endParaRPr lang="fr-FR" sz="900" dirty="0">
                        <a:latin typeface="Century Gothic"/>
                        <a:cs typeface="Century Gothic"/>
                      </a:endParaRPr>
                    </a:p>
                  </a:txBody>
                  <a:tcPr marL="76448" marR="76448" marT="0" marB="382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dirty="0">
                          <a:latin typeface="Century Gothic"/>
                          <a:cs typeface="Century Gothic"/>
                        </a:rPr>
                        <a:t>3-4 </a:t>
                      </a:r>
                      <a:r>
                        <a:rPr lang="pl-PL" sz="900" dirty="0">
                          <a:latin typeface="Century Gothic"/>
                          <a:cs typeface="Century Gothic"/>
                        </a:rPr>
                        <a:t>aplikacje</a:t>
                      </a:r>
                      <a:endParaRPr lang="fr-FR" sz="900" dirty="0">
                        <a:latin typeface="Century Gothic"/>
                        <a:cs typeface="Century Gothic"/>
                      </a:endParaRPr>
                    </a:p>
                  </a:txBody>
                  <a:tcPr marL="76448" marR="76448" marT="0" marB="382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600" dirty="0">
                          <a:latin typeface="Century Gothic"/>
                          <a:cs typeface="Century Gothic"/>
                        </a:rPr>
                        <a:t> </a:t>
                      </a:r>
                    </a:p>
                  </a:txBody>
                  <a:tcPr marL="76448" marR="76448" marT="0" marB="382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600" dirty="0">
                        <a:latin typeface="Century Gothic"/>
                        <a:cs typeface="Century Gothic"/>
                      </a:endParaRPr>
                    </a:p>
                  </a:txBody>
                  <a:tcPr marL="76448" marR="76448" marT="0" marB="382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57660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ZoneTexte 7"/>
          <p:cNvSpPr txBox="1">
            <a:spLocks noChangeArrowheads="1"/>
          </p:cNvSpPr>
          <p:nvPr/>
        </p:nvSpPr>
        <p:spPr bwMode="auto">
          <a:xfrm>
            <a:off x="3872754" y="3829526"/>
            <a:ext cx="1715112" cy="293222"/>
          </a:xfrm>
          <a:prstGeom prst="rect">
            <a:avLst/>
          </a:prstGeom>
          <a:noFill/>
          <a:ln w="9525">
            <a:noFill/>
            <a:miter lim="800000"/>
            <a:headEnd/>
            <a:tailEnd/>
          </a:ln>
        </p:spPr>
        <p:txBody>
          <a:bodyPr wrap="square" lIns="83108" tIns="41561" rIns="83108" bIns="41561">
            <a:spAutoFit/>
          </a:bodyPr>
          <a:lstStyle/>
          <a:p>
            <a:pPr defTabSz="832268" eaLnBrk="0" fontAlgn="base" hangingPunct="0">
              <a:spcBef>
                <a:spcPct val="50000"/>
              </a:spcBef>
              <a:spcAft>
                <a:spcPct val="0"/>
              </a:spcAft>
            </a:pPr>
            <a:r>
              <a:rPr lang="pl-PL" sz="1360" b="1" dirty="0">
                <a:solidFill>
                  <a:prstClr val="black"/>
                </a:solidFill>
                <a:cs typeface="Calibri"/>
              </a:rPr>
              <a:t>Pszenica</a:t>
            </a:r>
            <a:endParaRPr lang="en-GB" sz="1360" b="1" dirty="0">
              <a:solidFill>
                <a:prstClr val="black"/>
              </a:solidFill>
              <a:cs typeface="Calibri"/>
            </a:endParaRPr>
          </a:p>
        </p:txBody>
      </p:sp>
      <p:sp>
        <p:nvSpPr>
          <p:cNvPr id="48" name="AutoShape 63"/>
          <p:cNvSpPr>
            <a:spLocks noChangeArrowheads="1"/>
          </p:cNvSpPr>
          <p:nvPr/>
        </p:nvSpPr>
        <p:spPr bwMode="auto">
          <a:xfrm rot="10800000">
            <a:off x="8319179" y="4303650"/>
            <a:ext cx="493623" cy="218359"/>
          </a:xfrm>
          <a:prstGeom prst="triangle">
            <a:avLst>
              <a:gd name="adj" fmla="val 36528"/>
            </a:avLst>
          </a:prstGeom>
          <a:solidFill>
            <a:srgbClr val="009998"/>
          </a:solidFill>
          <a:ln w="9525">
            <a:noFill/>
            <a:miter lim="800000"/>
            <a:headEnd/>
            <a:tailEnd/>
          </a:ln>
        </p:spPr>
        <p:txBody>
          <a:bodyPr wrap="none" lIns="83108" tIns="41561" rIns="83108" bIns="41561" anchor="ctr"/>
          <a:lstStyle/>
          <a:p>
            <a:pPr defTabSz="832268" eaLnBrk="0" fontAlgn="base" hangingPunct="0">
              <a:spcBef>
                <a:spcPct val="50000"/>
              </a:spcBef>
              <a:spcAft>
                <a:spcPct val="0"/>
              </a:spcAft>
            </a:pPr>
            <a:endParaRPr lang="fr-FR" sz="2176" b="1" dirty="0">
              <a:solidFill>
                <a:srgbClr val="0000FF"/>
              </a:solidFill>
              <a:cs typeface="Calibri"/>
            </a:endParaRPr>
          </a:p>
        </p:txBody>
      </p:sp>
      <p:pic>
        <p:nvPicPr>
          <p:cNvPr id="1028"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14297"/>
          <a:stretch/>
        </p:blipFill>
        <p:spPr bwMode="auto">
          <a:xfrm>
            <a:off x="3905964" y="4517082"/>
            <a:ext cx="6773753" cy="1305939"/>
          </a:xfrm>
          <a:prstGeom prst="rect">
            <a:avLst/>
          </a:prstGeom>
          <a:noFill/>
          <a:ln w="9525">
            <a:noFill/>
            <a:miter lim="800000"/>
            <a:headEnd/>
            <a:tailEnd/>
          </a:ln>
        </p:spPr>
      </p:pic>
      <p:sp>
        <p:nvSpPr>
          <p:cNvPr id="15" name="Rectangle 2"/>
          <p:cNvSpPr txBox="1">
            <a:spLocks noChangeArrowheads="1"/>
          </p:cNvSpPr>
          <p:nvPr/>
        </p:nvSpPr>
        <p:spPr bwMode="auto">
          <a:xfrm>
            <a:off x="7818145" y="3496750"/>
            <a:ext cx="3035740" cy="728814"/>
          </a:xfrm>
          <a:prstGeom prst="rect">
            <a:avLst/>
          </a:prstGeom>
          <a:noFill/>
          <a:ln>
            <a:miter lim="800000"/>
            <a:headEnd/>
            <a:tailEnd/>
          </a:ln>
        </p:spPr>
        <p:txBody>
          <a:bodyPr vert="horz" wrap="square" lIns="91007" tIns="45505" rIns="91007" bIns="45505" numCol="1" anchor="t" anchorCtr="0" compatLnSpc="1">
            <a:prstTxWarp prst="textNoShape">
              <a:avLst/>
            </a:prstTxWarp>
          </a:bodyPr>
          <a:lstStyle/>
          <a:p>
            <a:pPr marL="308729" indent="-308729" algn="ctr" defTabSz="650644" eaLnBrk="0" fontAlgn="base" hangingPunct="0">
              <a:lnSpc>
                <a:spcPct val="85000"/>
              </a:lnSpc>
              <a:spcBef>
                <a:spcPct val="20000"/>
              </a:spcBef>
              <a:spcAft>
                <a:spcPct val="0"/>
              </a:spcAft>
              <a:defRPr/>
            </a:pPr>
            <a:r>
              <a:rPr lang="pl-PL" sz="1904" b="1" dirty="0">
                <a:solidFill>
                  <a:srgbClr val="FF0000"/>
                </a:solidFill>
                <a:cs typeface="Calibri"/>
              </a:rPr>
              <a:t>0,5-1,0</a:t>
            </a:r>
            <a:r>
              <a:rPr lang="en-GB" sz="1904" b="1" dirty="0">
                <a:solidFill>
                  <a:srgbClr val="FF0000"/>
                </a:solidFill>
                <a:cs typeface="Calibri"/>
              </a:rPr>
              <a:t> </a:t>
            </a:r>
            <a:r>
              <a:rPr lang="en-GB" sz="1904" b="1" dirty="0">
                <a:solidFill>
                  <a:srgbClr val="009998"/>
                </a:solidFill>
                <a:cs typeface="Calibri"/>
              </a:rPr>
              <a:t>L/ha </a:t>
            </a:r>
            <a:r>
              <a:rPr lang="pl-PL" sz="1904" b="1" dirty="0">
                <a:solidFill>
                  <a:srgbClr val="009998"/>
                </a:solidFill>
                <a:cs typeface="Calibri"/>
              </a:rPr>
              <a:t>z ostatnim fungicydem</a:t>
            </a:r>
            <a:endParaRPr lang="en-GB" sz="1904" b="1" dirty="0">
              <a:solidFill>
                <a:srgbClr val="009998"/>
              </a:solidFill>
              <a:cs typeface="Calibri"/>
            </a:endParaRPr>
          </a:p>
          <a:p>
            <a:pPr algn="ctr" defTabSz="650644" eaLnBrk="0" fontAlgn="base" hangingPunct="0">
              <a:lnSpc>
                <a:spcPct val="85000"/>
              </a:lnSpc>
              <a:spcBef>
                <a:spcPct val="20000"/>
              </a:spcBef>
              <a:spcAft>
                <a:spcPct val="0"/>
              </a:spcAft>
              <a:defRPr/>
            </a:pPr>
            <a:r>
              <a:rPr lang="pl-PL" sz="907" b="1" dirty="0">
                <a:solidFill>
                  <a:srgbClr val="009998"/>
                </a:solidFill>
                <a:cs typeface="Calibri"/>
              </a:rPr>
              <a:t>Wzmocnienie rośliny i poprawa zapylenia</a:t>
            </a:r>
            <a:endParaRPr lang="en-GB" sz="907" b="1" dirty="0">
              <a:solidFill>
                <a:srgbClr val="009998"/>
              </a:solidFill>
              <a:cs typeface="Calibri"/>
            </a:endParaRPr>
          </a:p>
        </p:txBody>
      </p:sp>
      <p:pic>
        <p:nvPicPr>
          <p:cNvPr id="14" name="Image 13" descr="Sans titre - 9.png"/>
          <p:cNvPicPr>
            <a:picLocks noChangeAspect="1"/>
          </p:cNvPicPr>
          <p:nvPr/>
        </p:nvPicPr>
        <p:blipFill rotWithShape="1">
          <a:blip r:embed="rId4" cstate="email">
            <a:alphaModFix amt="26000"/>
            <a:extLst>
              <a:ext uri="{28A0092B-C50C-407E-A947-70E740481C1C}">
                <a14:useLocalDpi xmlns:a14="http://schemas.microsoft.com/office/drawing/2010/main"/>
              </a:ext>
            </a:extLst>
          </a:blip>
          <a:srcRect/>
          <a:stretch/>
        </p:blipFill>
        <p:spPr>
          <a:xfrm>
            <a:off x="6546469" y="0"/>
            <a:ext cx="1641448" cy="1534986"/>
          </a:xfrm>
          <a:prstGeom prst="rect">
            <a:avLst/>
          </a:prstGeom>
        </p:spPr>
      </p:pic>
      <p:sp>
        <p:nvSpPr>
          <p:cNvPr id="2" name="ZoneTexte 1"/>
          <p:cNvSpPr txBox="1"/>
          <p:nvPr/>
        </p:nvSpPr>
        <p:spPr>
          <a:xfrm>
            <a:off x="4659468" y="5915189"/>
            <a:ext cx="926151" cy="287771"/>
          </a:xfrm>
          <a:prstGeom prst="rect">
            <a:avLst/>
          </a:prstGeom>
          <a:noFill/>
        </p:spPr>
        <p:txBody>
          <a:bodyPr wrap="none" rtlCol="0">
            <a:spAutoFit/>
          </a:bodyPr>
          <a:lstStyle/>
          <a:p>
            <a:pPr fontAlgn="base">
              <a:spcBef>
                <a:spcPct val="0"/>
              </a:spcBef>
              <a:spcAft>
                <a:spcPct val="0"/>
              </a:spcAft>
            </a:pPr>
            <a:r>
              <a:rPr lang="pl-PL" sz="1270" b="1" dirty="0">
                <a:solidFill>
                  <a:prstClr val="black"/>
                </a:solidFill>
                <a:cs typeface="Calibri"/>
              </a:rPr>
              <a:t>Krzewienie</a:t>
            </a:r>
            <a:endParaRPr lang="es-ES" sz="1270" b="1" dirty="0">
              <a:solidFill>
                <a:prstClr val="black"/>
              </a:solidFill>
              <a:cs typeface="Calibri"/>
            </a:endParaRPr>
          </a:p>
        </p:txBody>
      </p:sp>
      <p:sp>
        <p:nvSpPr>
          <p:cNvPr id="10" name="ZoneTexte 9"/>
          <p:cNvSpPr txBox="1"/>
          <p:nvPr/>
        </p:nvSpPr>
        <p:spPr>
          <a:xfrm>
            <a:off x="6406490" y="5915189"/>
            <a:ext cx="793807" cy="287771"/>
          </a:xfrm>
          <a:prstGeom prst="rect">
            <a:avLst/>
          </a:prstGeom>
          <a:noFill/>
        </p:spPr>
        <p:txBody>
          <a:bodyPr wrap="none" rtlCol="0">
            <a:spAutoFit/>
          </a:bodyPr>
          <a:lstStyle/>
          <a:p>
            <a:pPr fontAlgn="base">
              <a:spcBef>
                <a:spcPct val="0"/>
              </a:spcBef>
              <a:spcAft>
                <a:spcPct val="0"/>
              </a:spcAft>
            </a:pPr>
            <a:r>
              <a:rPr lang="pl-PL" sz="1270" b="1" dirty="0">
                <a:solidFill>
                  <a:prstClr val="black"/>
                </a:solidFill>
                <a:cs typeface="Calibri"/>
              </a:rPr>
              <a:t>BBCH 31</a:t>
            </a:r>
            <a:r>
              <a:rPr lang="es-ES" sz="1270" b="1" dirty="0">
                <a:solidFill>
                  <a:prstClr val="black"/>
                </a:solidFill>
                <a:cs typeface="Calibri"/>
              </a:rPr>
              <a:t> </a:t>
            </a:r>
          </a:p>
        </p:txBody>
      </p:sp>
      <p:sp>
        <p:nvSpPr>
          <p:cNvPr id="11" name="ZoneTexte 10"/>
          <p:cNvSpPr txBox="1"/>
          <p:nvPr/>
        </p:nvSpPr>
        <p:spPr>
          <a:xfrm>
            <a:off x="7523086" y="5915188"/>
            <a:ext cx="756938" cy="287771"/>
          </a:xfrm>
          <a:prstGeom prst="rect">
            <a:avLst/>
          </a:prstGeom>
          <a:noFill/>
        </p:spPr>
        <p:txBody>
          <a:bodyPr wrap="none" rtlCol="0">
            <a:spAutoFit/>
          </a:bodyPr>
          <a:lstStyle/>
          <a:p>
            <a:pPr fontAlgn="base">
              <a:spcBef>
                <a:spcPct val="0"/>
              </a:spcBef>
              <a:spcAft>
                <a:spcPct val="0"/>
              </a:spcAft>
            </a:pPr>
            <a:r>
              <a:rPr lang="pl-PL" sz="1270" b="1" dirty="0">
                <a:solidFill>
                  <a:prstClr val="black"/>
                </a:solidFill>
                <a:cs typeface="Calibri"/>
              </a:rPr>
              <a:t>BBCH 32</a:t>
            </a:r>
            <a:endParaRPr lang="es-ES" sz="1270" b="1" dirty="0">
              <a:solidFill>
                <a:prstClr val="black"/>
              </a:solidFill>
              <a:cs typeface="Calibri"/>
            </a:endParaRPr>
          </a:p>
        </p:txBody>
      </p:sp>
      <p:sp>
        <p:nvSpPr>
          <p:cNvPr id="12" name="ZoneTexte 11"/>
          <p:cNvSpPr txBox="1"/>
          <p:nvPr/>
        </p:nvSpPr>
        <p:spPr>
          <a:xfrm>
            <a:off x="8746268" y="5895560"/>
            <a:ext cx="1013034" cy="483209"/>
          </a:xfrm>
          <a:prstGeom prst="rect">
            <a:avLst/>
          </a:prstGeom>
          <a:noFill/>
        </p:spPr>
        <p:txBody>
          <a:bodyPr wrap="none" rtlCol="0">
            <a:spAutoFit/>
          </a:bodyPr>
          <a:lstStyle/>
          <a:p>
            <a:pPr algn="ctr" fontAlgn="base">
              <a:spcBef>
                <a:spcPct val="0"/>
              </a:spcBef>
              <a:spcAft>
                <a:spcPct val="0"/>
              </a:spcAft>
            </a:pPr>
            <a:r>
              <a:rPr lang="pl-PL" sz="1270" b="1" dirty="0">
                <a:solidFill>
                  <a:prstClr val="black"/>
                </a:solidFill>
                <a:cs typeface="Calibri"/>
              </a:rPr>
              <a:t>Wydłużanie </a:t>
            </a:r>
          </a:p>
          <a:p>
            <a:pPr algn="ctr" fontAlgn="base">
              <a:spcBef>
                <a:spcPct val="0"/>
              </a:spcBef>
              <a:spcAft>
                <a:spcPct val="0"/>
              </a:spcAft>
            </a:pPr>
            <a:r>
              <a:rPr lang="pl-PL" sz="1270" b="1" dirty="0">
                <a:solidFill>
                  <a:prstClr val="black"/>
                </a:solidFill>
                <a:cs typeface="Calibri"/>
              </a:rPr>
              <a:t>łodygi</a:t>
            </a:r>
            <a:endParaRPr lang="es-ES" sz="1270" b="1" dirty="0">
              <a:solidFill>
                <a:prstClr val="black"/>
              </a:solidFill>
              <a:cs typeface="Calibri"/>
            </a:endParaRPr>
          </a:p>
        </p:txBody>
      </p:sp>
      <p:sp>
        <p:nvSpPr>
          <p:cNvPr id="19" name="AutoShape 63"/>
          <p:cNvSpPr>
            <a:spLocks noChangeArrowheads="1"/>
          </p:cNvSpPr>
          <p:nvPr/>
        </p:nvSpPr>
        <p:spPr bwMode="auto">
          <a:xfrm rot="10800000">
            <a:off x="9906233" y="4309348"/>
            <a:ext cx="493623" cy="218359"/>
          </a:xfrm>
          <a:prstGeom prst="triangle">
            <a:avLst>
              <a:gd name="adj" fmla="val 50000"/>
            </a:avLst>
          </a:prstGeom>
          <a:solidFill>
            <a:srgbClr val="009998"/>
          </a:solidFill>
          <a:ln w="9525">
            <a:noFill/>
            <a:miter lim="800000"/>
            <a:headEnd/>
            <a:tailEnd/>
          </a:ln>
        </p:spPr>
        <p:txBody>
          <a:bodyPr wrap="none" lIns="83108" tIns="41561" rIns="83108" bIns="41561" anchor="ctr"/>
          <a:lstStyle/>
          <a:p>
            <a:pPr defTabSz="832268" eaLnBrk="0" fontAlgn="base" hangingPunct="0">
              <a:spcBef>
                <a:spcPct val="50000"/>
              </a:spcBef>
              <a:spcAft>
                <a:spcPct val="0"/>
              </a:spcAft>
            </a:pPr>
            <a:endParaRPr lang="fr-FR" sz="2176" b="1" dirty="0">
              <a:solidFill>
                <a:srgbClr val="0000FF"/>
              </a:solidFill>
              <a:cs typeface="Calibri"/>
            </a:endParaRPr>
          </a:p>
        </p:txBody>
      </p:sp>
      <p:cxnSp>
        <p:nvCxnSpPr>
          <p:cNvPr id="4" name="Connecteur droit 3"/>
          <p:cNvCxnSpPr>
            <a:cxnSpLocks/>
          </p:cNvCxnSpPr>
          <p:nvPr/>
        </p:nvCxnSpPr>
        <p:spPr>
          <a:xfrm>
            <a:off x="8565990" y="4335363"/>
            <a:ext cx="1677993" cy="0"/>
          </a:xfrm>
          <a:prstGeom prst="line">
            <a:avLst/>
          </a:prstGeom>
          <a:ln w="38100">
            <a:solidFill>
              <a:srgbClr val="0E8A80"/>
            </a:solidFill>
          </a:ln>
        </p:spPr>
        <p:style>
          <a:lnRef idx="1">
            <a:schemeClr val="accent1"/>
          </a:lnRef>
          <a:fillRef idx="0">
            <a:schemeClr val="accent1"/>
          </a:fillRef>
          <a:effectRef idx="0">
            <a:schemeClr val="accent1"/>
          </a:effectRef>
          <a:fontRef idx="minor">
            <a:schemeClr val="tx1"/>
          </a:fontRef>
        </p:style>
      </p:cxnSp>
      <p:sp>
        <p:nvSpPr>
          <p:cNvPr id="18" name="AutoShape 63"/>
          <p:cNvSpPr>
            <a:spLocks noChangeArrowheads="1"/>
          </p:cNvSpPr>
          <p:nvPr/>
        </p:nvSpPr>
        <p:spPr bwMode="auto">
          <a:xfrm rot="10800000">
            <a:off x="9165628" y="4424914"/>
            <a:ext cx="493623" cy="218359"/>
          </a:xfrm>
          <a:prstGeom prst="triangle">
            <a:avLst>
              <a:gd name="adj" fmla="val 50000"/>
            </a:avLst>
          </a:prstGeom>
          <a:solidFill>
            <a:srgbClr val="0070C0"/>
          </a:solidFill>
          <a:ln w="9525">
            <a:noFill/>
            <a:miter lim="800000"/>
            <a:headEnd/>
            <a:tailEnd/>
          </a:ln>
        </p:spPr>
        <p:txBody>
          <a:bodyPr wrap="none" lIns="83108" tIns="41561" rIns="83108" bIns="41561" anchor="ctr"/>
          <a:lstStyle/>
          <a:p>
            <a:pPr defTabSz="832268" eaLnBrk="0" fontAlgn="base" hangingPunct="0">
              <a:spcBef>
                <a:spcPct val="50000"/>
              </a:spcBef>
              <a:spcAft>
                <a:spcPct val="0"/>
              </a:spcAft>
            </a:pPr>
            <a:endParaRPr lang="fr-FR" sz="2176" b="1" dirty="0">
              <a:solidFill>
                <a:srgbClr val="0000FF"/>
              </a:solidFill>
              <a:cs typeface="Calibri"/>
            </a:endParaRPr>
          </a:p>
        </p:txBody>
      </p:sp>
      <p:sp>
        <p:nvSpPr>
          <p:cNvPr id="3" name="Rectangle 2"/>
          <p:cNvSpPr/>
          <p:nvPr/>
        </p:nvSpPr>
        <p:spPr>
          <a:xfrm>
            <a:off x="7750555" y="4379352"/>
            <a:ext cx="388248" cy="301621"/>
          </a:xfrm>
          <a:prstGeom prst="rect">
            <a:avLst/>
          </a:prstGeom>
        </p:spPr>
        <p:txBody>
          <a:bodyPr wrap="square">
            <a:spAutoFit/>
          </a:bodyPr>
          <a:lstStyle/>
          <a:p>
            <a:pPr>
              <a:lnSpc>
                <a:spcPct val="85000"/>
              </a:lnSpc>
            </a:pPr>
            <a:r>
              <a:rPr lang="en-GB" sz="1600" b="1" dirty="0">
                <a:solidFill>
                  <a:schemeClr val="bg1"/>
                </a:solidFill>
                <a:cs typeface="Calibri"/>
              </a:rPr>
              <a:t>T1</a:t>
            </a:r>
          </a:p>
        </p:txBody>
      </p:sp>
      <p:sp>
        <p:nvSpPr>
          <p:cNvPr id="20" name="Rectangle 19"/>
          <p:cNvSpPr/>
          <p:nvPr/>
        </p:nvSpPr>
        <p:spPr>
          <a:xfrm>
            <a:off x="9236564" y="4359274"/>
            <a:ext cx="389850" cy="303416"/>
          </a:xfrm>
          <a:prstGeom prst="rect">
            <a:avLst/>
          </a:prstGeom>
        </p:spPr>
        <p:txBody>
          <a:bodyPr wrap="square">
            <a:spAutoFit/>
          </a:bodyPr>
          <a:lstStyle/>
          <a:p>
            <a:pPr>
              <a:lnSpc>
                <a:spcPct val="85000"/>
              </a:lnSpc>
            </a:pPr>
            <a:r>
              <a:rPr lang="en-GB" sz="1600" b="1" dirty="0">
                <a:solidFill>
                  <a:schemeClr val="bg1"/>
                </a:solidFill>
                <a:cs typeface="Calibri"/>
              </a:rPr>
              <a:t>T</a:t>
            </a:r>
            <a:r>
              <a:rPr lang="pl-PL" sz="1600" b="1" dirty="0">
                <a:solidFill>
                  <a:schemeClr val="bg1"/>
                </a:solidFill>
                <a:cs typeface="Calibri"/>
              </a:rPr>
              <a:t>3</a:t>
            </a:r>
            <a:endParaRPr lang="en-GB" sz="1600" b="1" dirty="0">
              <a:solidFill>
                <a:schemeClr val="bg1"/>
              </a:solidFill>
              <a:cs typeface="Calibri"/>
            </a:endParaRPr>
          </a:p>
        </p:txBody>
      </p:sp>
      <p:sp>
        <p:nvSpPr>
          <p:cNvPr id="22" name="ZoneTexte 21">
            <a:extLst>
              <a:ext uri="{FF2B5EF4-FFF2-40B4-BE49-F238E27FC236}">
                <a16:creationId xmlns:a16="http://schemas.microsoft.com/office/drawing/2014/main" id="{5B85FB1E-1B5F-9F4C-94DF-8A94D402CEF9}"/>
              </a:ext>
            </a:extLst>
          </p:cNvPr>
          <p:cNvSpPr txBox="1"/>
          <p:nvPr/>
        </p:nvSpPr>
        <p:spPr>
          <a:xfrm>
            <a:off x="3134236" y="322201"/>
            <a:ext cx="5235557" cy="879068"/>
          </a:xfrm>
          <a:prstGeom prst="rect">
            <a:avLst/>
          </a:prstGeom>
          <a:noFill/>
        </p:spPr>
        <p:txBody>
          <a:bodyPr wrap="square" lIns="139041" tIns="69523" rIns="139041" bIns="69523" rtlCol="0">
            <a:spAutoFit/>
          </a:bodyPr>
          <a:lstStyle/>
          <a:p>
            <a:pPr>
              <a:lnSpc>
                <a:spcPct val="80000"/>
              </a:lnSpc>
            </a:pPr>
            <a:r>
              <a:rPr lang="en-GB" sz="6000" b="1" dirty="0">
                <a:solidFill>
                  <a:srgbClr val="FFFFFF"/>
                </a:solidFill>
                <a:latin typeface="Proxima Nova Alt Bd"/>
                <a:cs typeface="Proxima Nova Alt Bd"/>
              </a:rPr>
              <a:t>GLUCONE</a:t>
            </a:r>
            <a:r>
              <a:rPr lang="pl-PL" sz="6000" b="1" dirty="0">
                <a:solidFill>
                  <a:srgbClr val="FFFFFF"/>
                </a:solidFill>
                <a:latin typeface="Proxima Nova Alt Bd"/>
                <a:cs typeface="Proxima Nova Alt Bd"/>
              </a:rPr>
              <a:t>N</a:t>
            </a:r>
            <a:endParaRPr lang="en-GB" sz="6000" b="1" dirty="0">
              <a:solidFill>
                <a:srgbClr val="FFFFFF"/>
              </a:solidFill>
              <a:latin typeface="Proxima Nova Alt Bd"/>
              <a:cs typeface="Proxima Nova Alt Bd"/>
            </a:endParaRPr>
          </a:p>
        </p:txBody>
      </p:sp>
      <p:sp>
        <p:nvSpPr>
          <p:cNvPr id="24" name="ZoneTexte 23">
            <a:extLst>
              <a:ext uri="{FF2B5EF4-FFF2-40B4-BE49-F238E27FC236}">
                <a16:creationId xmlns:a16="http://schemas.microsoft.com/office/drawing/2014/main" id="{7184AD65-8A13-C54E-A833-3FF0DB6556AF}"/>
              </a:ext>
            </a:extLst>
          </p:cNvPr>
          <p:cNvSpPr txBox="1"/>
          <p:nvPr/>
        </p:nvSpPr>
        <p:spPr>
          <a:xfrm>
            <a:off x="3134235" y="1857187"/>
            <a:ext cx="8623756" cy="450012"/>
          </a:xfrm>
          <a:prstGeom prst="rect">
            <a:avLst/>
          </a:prstGeom>
          <a:noFill/>
        </p:spPr>
        <p:txBody>
          <a:bodyPr wrap="square" lIns="104281" tIns="52142" rIns="104281" bIns="52142" rtlCol="0">
            <a:spAutoFit/>
          </a:bodyPr>
          <a:lstStyle/>
          <a:p>
            <a:pPr>
              <a:lnSpc>
                <a:spcPct val="80000"/>
              </a:lnSpc>
            </a:pPr>
            <a:r>
              <a:rPr lang="pl-PL" sz="2800" b="1" dirty="0">
                <a:solidFill>
                  <a:srgbClr val="FFFFFF"/>
                </a:solidFill>
                <a:highlight>
                  <a:srgbClr val="006567"/>
                </a:highlight>
                <a:latin typeface="Proxima Nova Alt Bd"/>
                <a:cs typeface="Proxima Nova Alt Bd"/>
              </a:rPr>
              <a:t>Zastosowanie w programie ochrony pszenicy</a:t>
            </a:r>
            <a:endParaRPr lang="en-GB" sz="2800" b="1" dirty="0">
              <a:solidFill>
                <a:srgbClr val="FFFFFF"/>
              </a:solidFill>
              <a:highlight>
                <a:srgbClr val="006567"/>
              </a:highlight>
              <a:latin typeface="Proxima Nova Alt Bd"/>
              <a:cs typeface="Proxima Nova Alt Bd"/>
            </a:endParaRPr>
          </a:p>
        </p:txBody>
      </p:sp>
      <p:sp>
        <p:nvSpPr>
          <p:cNvPr id="5" name="AutoShape 63">
            <a:extLst>
              <a:ext uri="{FF2B5EF4-FFF2-40B4-BE49-F238E27FC236}">
                <a16:creationId xmlns:a16="http://schemas.microsoft.com/office/drawing/2014/main" id="{70A65185-CBC8-E7B3-FC20-C15ABF4AC4BB}"/>
              </a:ext>
            </a:extLst>
          </p:cNvPr>
          <p:cNvSpPr>
            <a:spLocks noChangeArrowheads="1"/>
          </p:cNvSpPr>
          <p:nvPr/>
        </p:nvSpPr>
        <p:spPr bwMode="auto">
          <a:xfrm rot="10800000">
            <a:off x="4099936" y="4335363"/>
            <a:ext cx="493623" cy="218359"/>
          </a:xfrm>
          <a:prstGeom prst="triangle">
            <a:avLst>
              <a:gd name="adj" fmla="val 50000"/>
            </a:avLst>
          </a:prstGeom>
          <a:solidFill>
            <a:srgbClr val="009998"/>
          </a:solidFill>
          <a:ln w="9525">
            <a:noFill/>
            <a:miter lim="800000"/>
            <a:headEnd/>
            <a:tailEnd/>
          </a:ln>
        </p:spPr>
        <p:txBody>
          <a:bodyPr wrap="none" lIns="83108" tIns="41561" rIns="83108" bIns="41561" anchor="ctr"/>
          <a:lstStyle/>
          <a:p>
            <a:pPr defTabSz="832268" eaLnBrk="0" fontAlgn="base" hangingPunct="0">
              <a:spcBef>
                <a:spcPct val="50000"/>
              </a:spcBef>
              <a:spcAft>
                <a:spcPct val="0"/>
              </a:spcAft>
            </a:pPr>
            <a:endParaRPr lang="fr-FR" sz="2176" b="1" dirty="0">
              <a:solidFill>
                <a:srgbClr val="0000FF"/>
              </a:solidFill>
              <a:cs typeface="Calibri"/>
            </a:endParaRPr>
          </a:p>
        </p:txBody>
      </p:sp>
      <p:sp>
        <p:nvSpPr>
          <p:cNvPr id="6" name="AutoShape 63">
            <a:extLst>
              <a:ext uri="{FF2B5EF4-FFF2-40B4-BE49-F238E27FC236}">
                <a16:creationId xmlns:a16="http://schemas.microsoft.com/office/drawing/2014/main" id="{0299274B-F615-493B-7E45-C6F598DB8DC8}"/>
              </a:ext>
            </a:extLst>
          </p:cNvPr>
          <p:cNvSpPr>
            <a:spLocks noChangeArrowheads="1"/>
          </p:cNvSpPr>
          <p:nvPr/>
        </p:nvSpPr>
        <p:spPr bwMode="auto">
          <a:xfrm rot="10800000">
            <a:off x="5990225" y="4335364"/>
            <a:ext cx="493623" cy="218359"/>
          </a:xfrm>
          <a:prstGeom prst="triangle">
            <a:avLst>
              <a:gd name="adj" fmla="val 50000"/>
            </a:avLst>
          </a:prstGeom>
          <a:solidFill>
            <a:srgbClr val="009998"/>
          </a:solidFill>
          <a:ln w="9525">
            <a:noFill/>
            <a:miter lim="800000"/>
            <a:headEnd/>
            <a:tailEnd/>
          </a:ln>
        </p:spPr>
        <p:txBody>
          <a:bodyPr wrap="none" lIns="83108" tIns="41561" rIns="83108" bIns="41561" anchor="ctr"/>
          <a:lstStyle/>
          <a:p>
            <a:pPr defTabSz="832268" eaLnBrk="0" fontAlgn="base" hangingPunct="0">
              <a:spcBef>
                <a:spcPct val="50000"/>
              </a:spcBef>
              <a:spcAft>
                <a:spcPct val="0"/>
              </a:spcAft>
            </a:pPr>
            <a:endParaRPr lang="fr-FR" sz="2176" b="1" dirty="0">
              <a:solidFill>
                <a:srgbClr val="0000FF"/>
              </a:solidFill>
              <a:cs typeface="Calibri"/>
            </a:endParaRPr>
          </a:p>
        </p:txBody>
      </p:sp>
      <p:cxnSp>
        <p:nvCxnSpPr>
          <p:cNvPr id="7" name="Connecteur droit 3">
            <a:extLst>
              <a:ext uri="{FF2B5EF4-FFF2-40B4-BE49-F238E27FC236}">
                <a16:creationId xmlns:a16="http://schemas.microsoft.com/office/drawing/2014/main" id="{FC019150-BCA3-129B-249C-071274F2D092}"/>
              </a:ext>
            </a:extLst>
          </p:cNvPr>
          <p:cNvCxnSpPr>
            <a:cxnSpLocks/>
          </p:cNvCxnSpPr>
          <p:nvPr/>
        </p:nvCxnSpPr>
        <p:spPr>
          <a:xfrm>
            <a:off x="4436477" y="4351933"/>
            <a:ext cx="1677993" cy="0"/>
          </a:xfrm>
          <a:prstGeom prst="line">
            <a:avLst/>
          </a:prstGeom>
          <a:ln w="38100">
            <a:solidFill>
              <a:srgbClr val="0E8A80"/>
            </a:solidFill>
          </a:ln>
        </p:spPr>
        <p:style>
          <a:lnRef idx="1">
            <a:schemeClr val="accent1"/>
          </a:lnRef>
          <a:fillRef idx="0">
            <a:schemeClr val="accent1"/>
          </a:fillRef>
          <a:effectRef idx="0">
            <a:schemeClr val="accent1"/>
          </a:effectRef>
          <a:fontRef idx="minor">
            <a:schemeClr val="tx1"/>
          </a:fontRef>
        </p:style>
      </p:cxnSp>
      <p:sp>
        <p:nvSpPr>
          <p:cNvPr id="26" name="pole tekstowe 25">
            <a:extLst>
              <a:ext uri="{FF2B5EF4-FFF2-40B4-BE49-F238E27FC236}">
                <a16:creationId xmlns:a16="http://schemas.microsoft.com/office/drawing/2014/main" id="{A26CA2BF-1469-2835-6602-F56D4D072A3B}"/>
              </a:ext>
            </a:extLst>
          </p:cNvPr>
          <p:cNvSpPr txBox="1"/>
          <p:nvPr/>
        </p:nvSpPr>
        <p:spPr>
          <a:xfrm>
            <a:off x="4706577" y="3984941"/>
            <a:ext cx="1057702" cy="329834"/>
          </a:xfrm>
          <a:prstGeom prst="rect">
            <a:avLst/>
          </a:prstGeom>
          <a:noFill/>
        </p:spPr>
        <p:txBody>
          <a:bodyPr wrap="square">
            <a:spAutoFit/>
          </a:bodyPr>
          <a:lstStyle/>
          <a:p>
            <a:pPr marL="308729" indent="-308729" algn="ctr" defTabSz="650644" eaLnBrk="0" fontAlgn="base" hangingPunct="0">
              <a:lnSpc>
                <a:spcPct val="85000"/>
              </a:lnSpc>
              <a:spcBef>
                <a:spcPct val="20000"/>
              </a:spcBef>
              <a:spcAft>
                <a:spcPct val="0"/>
              </a:spcAft>
              <a:defRPr/>
            </a:pPr>
            <a:r>
              <a:rPr lang="pl-PL" sz="1800" b="1" dirty="0">
                <a:solidFill>
                  <a:srgbClr val="FF0000"/>
                </a:solidFill>
                <a:cs typeface="Calibri"/>
              </a:rPr>
              <a:t>1-2</a:t>
            </a:r>
            <a:r>
              <a:rPr lang="en-GB" sz="1800" b="1" dirty="0">
                <a:solidFill>
                  <a:srgbClr val="FF0000"/>
                </a:solidFill>
                <a:cs typeface="Calibri"/>
              </a:rPr>
              <a:t> L/ha</a:t>
            </a:r>
            <a:endParaRPr lang="pl-PL" sz="1800" dirty="0">
              <a:solidFill>
                <a:srgbClr val="FF0000"/>
              </a:solidFill>
            </a:endParaRPr>
          </a:p>
        </p:txBody>
      </p:sp>
    </p:spTree>
    <p:extLst>
      <p:ext uri="{BB962C8B-B14F-4D97-AF65-F5344CB8AC3E}">
        <p14:creationId xmlns:p14="http://schemas.microsoft.com/office/powerpoint/2010/main" val="8475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Sans titre - 9.png"/>
          <p:cNvPicPr>
            <a:picLocks noChangeAspect="1"/>
          </p:cNvPicPr>
          <p:nvPr/>
        </p:nvPicPr>
        <p:blipFill rotWithShape="1">
          <a:blip r:embed="rId2" cstate="email">
            <a:alphaModFix amt="26000"/>
            <a:extLst>
              <a:ext uri="{28A0092B-C50C-407E-A947-70E740481C1C}">
                <a14:useLocalDpi xmlns:a14="http://schemas.microsoft.com/office/drawing/2010/main"/>
              </a:ext>
            </a:extLst>
          </a:blip>
          <a:srcRect/>
          <a:stretch/>
        </p:blipFill>
        <p:spPr>
          <a:xfrm>
            <a:off x="6546469" y="0"/>
            <a:ext cx="1641448" cy="1534986"/>
          </a:xfrm>
          <a:prstGeom prst="rect">
            <a:avLst/>
          </a:prstGeom>
        </p:spPr>
      </p:pic>
      <p:sp>
        <p:nvSpPr>
          <p:cNvPr id="4" name="ZoneTexte 3">
            <a:extLst>
              <a:ext uri="{FF2B5EF4-FFF2-40B4-BE49-F238E27FC236}">
                <a16:creationId xmlns:a16="http://schemas.microsoft.com/office/drawing/2014/main" id="{5B85FB1E-1B5F-9F4C-94DF-8A94D402CEF9}"/>
              </a:ext>
            </a:extLst>
          </p:cNvPr>
          <p:cNvSpPr txBox="1"/>
          <p:nvPr/>
        </p:nvSpPr>
        <p:spPr>
          <a:xfrm>
            <a:off x="3134236" y="322201"/>
            <a:ext cx="5235557" cy="879068"/>
          </a:xfrm>
          <a:prstGeom prst="rect">
            <a:avLst/>
          </a:prstGeom>
          <a:noFill/>
        </p:spPr>
        <p:txBody>
          <a:bodyPr wrap="square" lIns="139041" tIns="69523" rIns="139041" bIns="69523" rtlCol="0">
            <a:spAutoFit/>
          </a:bodyPr>
          <a:lstStyle/>
          <a:p>
            <a:pPr>
              <a:lnSpc>
                <a:spcPct val="80000"/>
              </a:lnSpc>
            </a:pPr>
            <a:r>
              <a:rPr lang="en-GB" sz="6000" b="1" dirty="0">
                <a:solidFill>
                  <a:srgbClr val="FFFFFF"/>
                </a:solidFill>
                <a:latin typeface="Proxima Nova Alt Bd"/>
                <a:cs typeface="Proxima Nova Alt Bd"/>
              </a:rPr>
              <a:t>GLUCONE</a:t>
            </a:r>
            <a:r>
              <a:rPr lang="pl-PL" sz="6000" b="1" dirty="0">
                <a:solidFill>
                  <a:srgbClr val="FFFFFF"/>
                </a:solidFill>
                <a:latin typeface="Proxima Nova Alt Bd"/>
                <a:cs typeface="Proxima Nova Alt Bd"/>
              </a:rPr>
              <a:t>N</a:t>
            </a:r>
            <a:endParaRPr lang="en-GB" sz="6000" b="1" dirty="0">
              <a:solidFill>
                <a:srgbClr val="FFFFFF"/>
              </a:solidFill>
              <a:latin typeface="Proxima Nova Alt Bd"/>
              <a:cs typeface="Proxima Nova Alt Bd"/>
            </a:endParaRPr>
          </a:p>
        </p:txBody>
      </p:sp>
      <p:sp>
        <p:nvSpPr>
          <p:cNvPr id="5" name="ZoneTexte 4">
            <a:extLst>
              <a:ext uri="{FF2B5EF4-FFF2-40B4-BE49-F238E27FC236}">
                <a16:creationId xmlns:a16="http://schemas.microsoft.com/office/drawing/2014/main" id="{7184AD65-8A13-C54E-A833-3FF0DB6556AF}"/>
              </a:ext>
            </a:extLst>
          </p:cNvPr>
          <p:cNvSpPr txBox="1"/>
          <p:nvPr/>
        </p:nvSpPr>
        <p:spPr>
          <a:xfrm>
            <a:off x="3637324" y="1534986"/>
            <a:ext cx="6206975" cy="351524"/>
          </a:xfrm>
          <a:prstGeom prst="rect">
            <a:avLst/>
          </a:prstGeom>
          <a:noFill/>
        </p:spPr>
        <p:txBody>
          <a:bodyPr wrap="square" lIns="104281" tIns="52142" rIns="104281" bIns="52142" rtlCol="0">
            <a:spAutoFit/>
          </a:bodyPr>
          <a:lstStyle/>
          <a:p>
            <a:pPr>
              <a:lnSpc>
                <a:spcPct val="80000"/>
              </a:lnSpc>
            </a:pPr>
            <a:r>
              <a:rPr lang="pl-PL" sz="2000" b="1" dirty="0">
                <a:solidFill>
                  <a:srgbClr val="FFFFFF"/>
                </a:solidFill>
                <a:highlight>
                  <a:srgbClr val="006567"/>
                </a:highlight>
                <a:latin typeface="Proxima Nova Alt Bd"/>
                <a:cs typeface="Proxima Nova Alt Bd"/>
              </a:rPr>
              <a:t>Zalecenia dotyczące upraw</a:t>
            </a:r>
            <a:endParaRPr lang="en-GB" sz="2000" b="1" dirty="0">
              <a:solidFill>
                <a:srgbClr val="FFFFFF"/>
              </a:solidFill>
              <a:highlight>
                <a:srgbClr val="006567"/>
              </a:highlight>
              <a:latin typeface="Proxima Nova Alt Bd"/>
              <a:cs typeface="Proxima Nova Alt Bd"/>
            </a:endParaRPr>
          </a:p>
        </p:txBody>
      </p:sp>
      <p:sp>
        <p:nvSpPr>
          <p:cNvPr id="6" name="pole tekstowe 5">
            <a:extLst>
              <a:ext uri="{FF2B5EF4-FFF2-40B4-BE49-F238E27FC236}">
                <a16:creationId xmlns:a16="http://schemas.microsoft.com/office/drawing/2014/main" id="{B80F3A8C-3013-A132-2FAC-99EE4A3CF83A}"/>
              </a:ext>
            </a:extLst>
          </p:cNvPr>
          <p:cNvSpPr txBox="1"/>
          <p:nvPr/>
        </p:nvSpPr>
        <p:spPr>
          <a:xfrm>
            <a:off x="3398809" y="2008298"/>
            <a:ext cx="8462512" cy="4739759"/>
          </a:xfrm>
          <a:prstGeom prst="rect">
            <a:avLst/>
          </a:prstGeom>
          <a:solidFill>
            <a:schemeClr val="bg2"/>
          </a:solidFill>
        </p:spPr>
        <p:txBody>
          <a:bodyPr wrap="square" rtlCol="0">
            <a:spAutoFit/>
          </a:bodyPr>
          <a:lstStyle/>
          <a:p>
            <a:r>
              <a:rPr lang="pl-PL" b="1" dirty="0"/>
              <a:t>Aplikacja </a:t>
            </a:r>
            <a:r>
              <a:rPr lang="pl-PL" b="1" dirty="0" err="1"/>
              <a:t>dolistna</a:t>
            </a:r>
            <a:endParaRPr lang="pl-PL" b="1" dirty="0"/>
          </a:p>
          <a:p>
            <a:pPr marL="285750" indent="-285750">
              <a:buFont typeface="Arial" panose="020B0604020202020204" pitchFamily="34" charset="0"/>
              <a:buChar char="•"/>
            </a:pPr>
            <a:r>
              <a:rPr lang="pl-PL" sz="1400" b="1" dirty="0"/>
              <a:t>Zboża </a:t>
            </a:r>
            <a:r>
              <a:rPr lang="pl-PL" sz="1400" dirty="0"/>
              <a:t>: 1-2L/ha. Okres stosowania od  1 do 2 aplikacji: Jesienią: od fazy 3 liści.  Wiosna: w fazie startu wegetacji do fazy kwitnienia</a:t>
            </a:r>
          </a:p>
          <a:p>
            <a:pPr marL="285750" indent="-285750">
              <a:buFont typeface="Arial" panose="020B0604020202020204" pitchFamily="34" charset="0"/>
              <a:buChar char="•"/>
            </a:pPr>
            <a:r>
              <a:rPr lang="pl-PL" sz="1400" b="1" dirty="0"/>
              <a:t>Rzepak oleisty: </a:t>
            </a:r>
            <a:r>
              <a:rPr lang="pl-PL" sz="1400" dirty="0"/>
              <a:t>1-1,5L/ha. Okres stosowania od  1 do 2 aplikacji na dobrze rozwiniętych liściach</a:t>
            </a:r>
          </a:p>
          <a:p>
            <a:pPr marL="285750" indent="-285750">
              <a:buFont typeface="Arial" panose="020B0604020202020204" pitchFamily="34" charset="0"/>
              <a:buChar char="•"/>
            </a:pPr>
            <a:r>
              <a:rPr lang="pl-PL" sz="1400" b="1" dirty="0"/>
              <a:t>Słonecznik: </a:t>
            </a:r>
            <a:r>
              <a:rPr lang="pl-PL" sz="1400" dirty="0"/>
              <a:t>1-1,5L/ha. Okres stosowania od  1 do 2 aplikacji na dobrze rozwiniętych liściach</a:t>
            </a:r>
          </a:p>
          <a:p>
            <a:pPr marL="285750" indent="-285750">
              <a:buFont typeface="Arial" panose="020B0604020202020204" pitchFamily="34" charset="0"/>
              <a:buChar char="•"/>
            </a:pPr>
            <a:r>
              <a:rPr lang="pl-PL" sz="1400" b="1" dirty="0"/>
              <a:t>Kukurydza </a:t>
            </a:r>
            <a:r>
              <a:rPr lang="pl-PL" sz="1400" dirty="0"/>
              <a:t>: 1-1,5L/ha. Okres stosowania 1 do 2 aplikacji. Od fazy 3-4 liści kukurydzy. </a:t>
            </a:r>
          </a:p>
          <a:p>
            <a:pPr marL="285750" indent="-285750">
              <a:buFont typeface="Arial" panose="020B0604020202020204" pitchFamily="34" charset="0"/>
              <a:buChar char="•"/>
            </a:pPr>
            <a:r>
              <a:rPr lang="pl-PL" sz="1400" b="1" dirty="0"/>
              <a:t>Ziemniaki: </a:t>
            </a:r>
            <a:r>
              <a:rPr lang="pl-PL" sz="1400" dirty="0"/>
              <a:t>1-2 L/ha. 2-4 aplikacje na dobrze rozwinięte liście.</a:t>
            </a:r>
            <a:endParaRPr lang="pl-PL" sz="1400" b="1" dirty="0"/>
          </a:p>
          <a:p>
            <a:pPr marL="285750" indent="-285750">
              <a:buFont typeface="Arial" panose="020B0604020202020204" pitchFamily="34" charset="0"/>
              <a:buChar char="•"/>
            </a:pPr>
            <a:r>
              <a:rPr lang="pl-PL" sz="1400" b="1" dirty="0"/>
              <a:t>Buraki :</a:t>
            </a:r>
            <a:r>
              <a:rPr lang="pl-PL" sz="1400" dirty="0"/>
              <a:t>1-2 L/ha 2-3 aplikacje na rozwinięte liście. </a:t>
            </a:r>
            <a:endParaRPr lang="pl-PL" sz="1400" b="1" dirty="0"/>
          </a:p>
          <a:p>
            <a:pPr marL="285750" indent="-285750">
              <a:buFont typeface="Arial" panose="020B0604020202020204" pitchFamily="34" charset="0"/>
              <a:buChar char="•"/>
            </a:pPr>
            <a:r>
              <a:rPr lang="pl-PL" sz="1400" b="1" dirty="0"/>
              <a:t>Winogrona</a:t>
            </a:r>
            <a:r>
              <a:rPr lang="pl-PL" sz="1400" dirty="0"/>
              <a:t>- Dawka: 1-2L/ha.  Okres stosowania 6-7 aplikacji przed kwitnieniem do zawiązania owoców</a:t>
            </a:r>
          </a:p>
          <a:p>
            <a:pPr marL="285750" indent="-285750">
              <a:buFont typeface="Arial" panose="020B0604020202020204" pitchFamily="34" charset="0"/>
              <a:buChar char="•"/>
            </a:pPr>
            <a:r>
              <a:rPr lang="pl-PL" sz="1400" b="1" dirty="0"/>
              <a:t>Warzywa psiankowate (pomidory, papryka, bakłażan, inne) </a:t>
            </a:r>
            <a:r>
              <a:rPr lang="pl-PL" sz="1400" dirty="0"/>
              <a:t>-Dawka: 1-2L/ha. Okres stosowania 2-4 aplikacje na dobrze rozwinięte liście</a:t>
            </a:r>
          </a:p>
          <a:p>
            <a:pPr marL="285750" indent="-285750">
              <a:buFont typeface="Arial" panose="020B0604020202020204" pitchFamily="34" charset="0"/>
              <a:buChar char="•"/>
            </a:pPr>
            <a:r>
              <a:rPr lang="pl-PL" sz="1400" b="1" dirty="0"/>
              <a:t>Warzywa cebulowe (czosnek, cebula, por, inne )</a:t>
            </a:r>
            <a:r>
              <a:rPr lang="pl-PL" sz="1400" dirty="0"/>
              <a:t>-Dawka: 1-2L/ha. Okres stosowania-2-4 aplikacje na dobrze rozwinięte liście</a:t>
            </a:r>
          </a:p>
          <a:p>
            <a:pPr marL="285750" indent="-285750">
              <a:buFont typeface="Arial" panose="020B0604020202020204" pitchFamily="34" charset="0"/>
              <a:buChar char="•"/>
            </a:pPr>
            <a:r>
              <a:rPr lang="pl-PL" sz="1400" b="1" dirty="0"/>
              <a:t>Warzywa dyniowate (melon, cukinia, dynia, inne)</a:t>
            </a:r>
            <a:r>
              <a:rPr lang="pl-PL" sz="1400" dirty="0"/>
              <a:t>-Dawka: 1-2L/ha. Okres stosowania-2-4 aplikacje na zawiązane owoce w odstępie  10 dni</a:t>
            </a:r>
          </a:p>
          <a:p>
            <a:pPr marL="285750" indent="-285750">
              <a:buFont typeface="Arial" panose="020B0604020202020204" pitchFamily="34" charset="0"/>
              <a:buChar char="•"/>
            </a:pPr>
            <a:r>
              <a:rPr lang="pl-PL" sz="1400" b="1" dirty="0"/>
              <a:t>Warzywa korzeniowe ( marchew, seler, inne) </a:t>
            </a:r>
            <a:r>
              <a:rPr lang="pl-PL" sz="1400" dirty="0"/>
              <a:t>Dawka: 1-2 L/ha. Okres stosowania-2-4 aplikacje na dobrze rozwinięte liście</a:t>
            </a:r>
            <a:endParaRPr lang="pl-PL" sz="1400" b="1" dirty="0"/>
          </a:p>
          <a:p>
            <a:pPr marL="285750" indent="-285750">
              <a:buFont typeface="Arial" panose="020B0604020202020204" pitchFamily="34" charset="0"/>
              <a:buChar char="•"/>
            </a:pPr>
            <a:r>
              <a:rPr lang="pl-PL" sz="1400" b="1" dirty="0"/>
              <a:t>Truskawki -</a:t>
            </a:r>
            <a:r>
              <a:rPr lang="pl-PL" sz="1400" dirty="0"/>
              <a:t>Dawka: 1-2L/ha. Rok sadzenia: 3 aplikacje od odnowienia wegetacji do spoczynku zimowego. </a:t>
            </a:r>
            <a:r>
              <a:rPr lang="pl-PL" sz="1400" b="1" dirty="0"/>
              <a:t>Owoce pestkowe (brzoskwinia, morela, wiśnia, śliwa, inne) </a:t>
            </a:r>
            <a:r>
              <a:rPr lang="pl-PL" sz="1400" dirty="0"/>
              <a:t>-Dawka: 2L/ha. Okres stosowania-przed kwitnieniem do zawiązania owoców. Nie stosować na  odmianach jabłek i gruszek podatnych na ordzawienie.</a:t>
            </a:r>
          </a:p>
          <a:p>
            <a:endParaRPr lang="pl-PL" dirty="0"/>
          </a:p>
        </p:txBody>
      </p:sp>
    </p:spTree>
    <p:extLst>
      <p:ext uri="{BB962C8B-B14F-4D97-AF65-F5344CB8AC3E}">
        <p14:creationId xmlns:p14="http://schemas.microsoft.com/office/powerpoint/2010/main" val="2184513303"/>
      </p:ext>
    </p:extLst>
  </p:cSld>
  <p:clrMapOvr>
    <a:masterClrMapping/>
  </p:clrMapOvr>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7672</TotalTime>
  <Words>869</Words>
  <Application>Microsoft Office PowerPoint</Application>
  <PresentationFormat>Panoramiczny</PresentationFormat>
  <Paragraphs>170</Paragraphs>
  <Slides>9</Slides>
  <Notes>1</Notes>
  <HiddenSlides>0</HiddenSlides>
  <MMClips>0</MMClips>
  <ScaleCrop>false</ScaleCrop>
  <HeadingPairs>
    <vt:vector size="6" baseType="variant">
      <vt:variant>
        <vt:lpstr>Używane czcionki</vt:lpstr>
      </vt:variant>
      <vt:variant>
        <vt:i4>7</vt:i4>
      </vt:variant>
      <vt:variant>
        <vt:lpstr>Motyw</vt:lpstr>
      </vt:variant>
      <vt:variant>
        <vt:i4>2</vt:i4>
      </vt:variant>
      <vt:variant>
        <vt:lpstr>Tytuły slajdów</vt:lpstr>
      </vt:variant>
      <vt:variant>
        <vt:i4>9</vt:i4>
      </vt:variant>
    </vt:vector>
  </HeadingPairs>
  <TitlesOfParts>
    <vt:vector size="18" baseType="lpstr">
      <vt:lpstr>Arial</vt:lpstr>
      <vt:lpstr>Calibri</vt:lpstr>
      <vt:lpstr>Century Gothic</vt:lpstr>
      <vt:lpstr>Myriad Pro</vt:lpstr>
      <vt:lpstr>Outfit</vt:lpstr>
      <vt:lpstr>Proxima Nova Alt Bd</vt:lpstr>
      <vt:lpstr>Proxima Nova Rg</vt:lpstr>
      <vt:lpstr>1_Thème Office</vt:lpstr>
      <vt:lpstr>2_Thème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Caractéristiques</dc:title>
  <dc:creator>e.challet</dc:creator>
  <cp:lastModifiedBy>Marcin Kosmal</cp:lastModifiedBy>
  <cp:revision>75</cp:revision>
  <dcterms:created xsi:type="dcterms:W3CDTF">2020-10-13T12:37:57Z</dcterms:created>
  <dcterms:modified xsi:type="dcterms:W3CDTF">2024-11-12T11:18:32Z</dcterms:modified>
</cp:coreProperties>
</file>